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5" r:id="rId2"/>
    <p:sldId id="257" r:id="rId3"/>
    <p:sldId id="258" r:id="rId4"/>
    <p:sldId id="342" r:id="rId5"/>
    <p:sldId id="260" r:id="rId6"/>
    <p:sldId id="328" r:id="rId7"/>
    <p:sldId id="309" r:id="rId8"/>
    <p:sldId id="321" r:id="rId9"/>
    <p:sldId id="348" r:id="rId10"/>
    <p:sldId id="343" r:id="rId11"/>
    <p:sldId id="338" r:id="rId12"/>
    <p:sldId id="330" r:id="rId13"/>
    <p:sldId id="331" r:id="rId14"/>
    <p:sldId id="333" r:id="rId15"/>
    <p:sldId id="334" r:id="rId16"/>
    <p:sldId id="339" r:id="rId17"/>
    <p:sldId id="341" r:id="rId18"/>
    <p:sldId id="332" r:id="rId19"/>
    <p:sldId id="340" r:id="rId20"/>
    <p:sldId id="337" r:id="rId21"/>
    <p:sldId id="336" r:id="rId22"/>
    <p:sldId id="347" r:id="rId23"/>
    <p:sldId id="324" r:id="rId24"/>
    <p:sldId id="326" r:id="rId25"/>
    <p:sldId id="323" r:id="rId26"/>
    <p:sldId id="329" r:id="rId27"/>
    <p:sldId id="351" r:id="rId28"/>
    <p:sldId id="349" r:id="rId29"/>
    <p:sldId id="350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0337" autoAdjust="0"/>
  </p:normalViewPr>
  <p:slideViewPr>
    <p:cSldViewPr>
      <p:cViewPr varScale="1">
        <p:scale>
          <a:sx n="65" d="100"/>
          <a:sy n="65" d="100"/>
        </p:scale>
        <p:origin x="15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68F20-1E09-423B-ADCA-14376F051A24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5139-98EC-43E0-8F97-2100F75195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71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400" dirty="0"/>
              <a:t>Duh </a:t>
            </a:r>
            <a:r>
              <a:rPr lang="hr-HR" sz="1400" b="1" dirty="0"/>
              <a:t>kontaktira</a:t>
            </a:r>
            <a:r>
              <a:rPr lang="hr-HR" sz="1400" dirty="0"/>
              <a:t> izvor</a:t>
            </a:r>
            <a:r>
              <a:rPr lang="hr-HR" sz="1400" baseline="0" dirty="0"/>
              <a:t> misli, čisto polje ESSI-a na sistematičan i </a:t>
            </a:r>
            <a:r>
              <a:rPr lang="hr-HR" sz="1400" baseline="0" dirty="0" err="1"/>
              <a:t>nenaporan</a:t>
            </a:r>
            <a:r>
              <a:rPr lang="hr-HR" sz="1400" baseline="0" dirty="0"/>
              <a:t> način. </a:t>
            </a:r>
          </a:p>
          <a:p>
            <a:r>
              <a:rPr lang="hr-HR" sz="1400" baseline="0" dirty="0"/>
              <a:t>Duh </a:t>
            </a:r>
            <a:r>
              <a:rPr lang="hr-HR" sz="1400" b="1" baseline="0" dirty="0"/>
              <a:t>doživljava</a:t>
            </a:r>
            <a:r>
              <a:rPr lang="hr-HR" sz="1400" baseline="0" dirty="0"/>
              <a:t> neograničenu čistu svijest na spontan, lak, prirodan način.</a:t>
            </a:r>
            <a:endParaRPr lang="hr-HR" sz="1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5139-98EC-43E0-8F97-2100F751957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6161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sr-Latn-RS" b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fMRI: Restoration of balanced brain functioning</a:t>
            </a:r>
            <a:r>
              <a:rPr lang="en-GB" altLang="sr-Latn-RS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 Chronic and/ or traumatic stress shuts down the </a:t>
            </a:r>
            <a:r>
              <a:rPr lang="en-GB" altLang="sr-Latn-RS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prefrontal cortex</a:t>
            </a:r>
            <a:r>
              <a:rPr lang="en-GB" altLang="sr-Latn-RS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or “higher brain” and causes chronic excitation of the </a:t>
            </a:r>
            <a:r>
              <a:rPr lang="en-GB" altLang="sr-Latn-RS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amygdala </a:t>
            </a:r>
            <a:r>
              <a:rPr lang="en-GB" altLang="sr-Latn-RS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“fear centre”. TM practice deactivates the </a:t>
            </a:r>
            <a:r>
              <a:rPr lang="en-GB" altLang="sr-Latn-RS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amygdala</a:t>
            </a:r>
            <a:r>
              <a:rPr lang="en-GB" altLang="sr-Latn-RS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and surrounding </a:t>
            </a:r>
            <a:r>
              <a:rPr lang="en-GB" altLang="sr-Latn-RS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subcortical</a:t>
            </a:r>
            <a:r>
              <a:rPr lang="en-GB" altLang="sr-Latn-RS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structures (blue), and stimulates activity in the </a:t>
            </a:r>
            <a:r>
              <a:rPr lang="en-GB" altLang="sr-Latn-RS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prefrontal cortex</a:t>
            </a:r>
            <a:r>
              <a:rPr lang="en-GB" altLang="sr-Latn-RS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(orange) and through that, fosters higher moral behaviour.</a:t>
            </a:r>
            <a:endParaRPr lang="en-US" altLang="sr-Latn-RS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/>
            <a:fld id="{0D8E5398-AD6C-4C33-9067-29136F88E5C4}" type="slidenum">
              <a:rPr lang="de-DE" altLang="sr-Latn-R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de-DE" altLang="sr-Latn-R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8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099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0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92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6556844" y="6247376"/>
            <a:ext cx="2092812" cy="316833"/>
          </a:xfrm>
        </p:spPr>
        <p:txBody>
          <a:bodyPr/>
          <a:lstStyle>
            <a:lvl1pPr>
              <a:defRPr sz="1540" b="1">
                <a:solidFill>
                  <a:srgbClr val="0000FF"/>
                </a:solidFill>
              </a:defRPr>
            </a:lvl1pPr>
          </a:lstStyle>
          <a:p>
            <a:fld id="{7A4169FE-6982-409F-81FB-1672B8928CD8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583563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7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5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19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869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5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182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51FBF-A3EE-4C91-9677-0C3FBD55472B}" type="datetimeFigureOut">
              <a:rPr lang="hr-HR" smtClean="0"/>
              <a:t>5.10.2021.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EA40E-3ADE-41FD-A6E9-89FDB59FF1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31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2211377/#R44" TargetMode="External" /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Understanding COVID 19 through Ayurveda and meditation</a:t>
            </a:r>
            <a:endParaRPr lang="hr-H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2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BEBA456-3F10-42CB-A0F0-E223B2685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D4C8DE-45CB-4F90-AB14-99E4F937C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F6EA76A-C775-4F13-8BBB-69A39493A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4531324-664D-4332-952A-C1A8163242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DF05F83-9CB7-44C0-B770-A506CFE65B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07"/>
            <a:ext cx="9144000" cy="51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1B76DA-B1DB-41CC-89BC-539C96485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512C174-D203-4393-8EC8-987F5CDEF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663"/>
            <a:ext cx="9144000" cy="53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1A31C36-199E-46ED-B5AB-2353E2E519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85F1F36-AFCC-443A-BB96-0D1BFD7CF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580AB0B-9F7D-44D9-BDCD-27F7A9C95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07"/>
            <a:ext cx="9144000" cy="51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0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What is TM?</a:t>
            </a: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defRPr/>
            </a:pPr>
            <a: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simple, natural, effortless technique practiced 20 minutes twice each day while sitting comfortably with the eyes closed.</a:t>
            </a:r>
            <a:br>
              <a:rPr lang="en-GB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defRPr/>
            </a:pPr>
            <a:r>
              <a:rPr lang="en-GB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TM technique allows your active mind to easily settle inward, through quieter levels of thought, until you experience the most silent and peaceful level of your own awareness — pure consciousness.</a:t>
            </a:r>
            <a:endParaRPr lang="hr-HR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F0563DF-98BC-4EF5-B0AD-307FA31A88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3014AB3-61E7-4805-922A-5C6353221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750"/>
            <a:ext cx="9144000" cy="51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8526C86-5544-4247-9418-A5AF68E7C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64965" cy="577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95C989C-154E-4814-8786-FA50C43AB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0" y="1196752"/>
            <a:ext cx="91557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1CA0CF3-F63D-4607-BFE3-DDE1485DE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0" y="678186"/>
            <a:ext cx="8799520" cy="55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3" y="26415"/>
            <a:ext cx="4752975" cy="34575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068960"/>
            <a:ext cx="4705350" cy="3686175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4EBE3E6-2133-4FC7-A7C9-76F8AB08CE87}"/>
              </a:ext>
            </a:extLst>
          </p:cNvPr>
          <p:cNvSpPr txBox="1"/>
          <p:nvPr/>
        </p:nvSpPr>
        <p:spPr>
          <a:xfrm>
            <a:off x="4907526" y="332656"/>
            <a:ext cx="4276838" cy="2028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A disease-free society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Perfect health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Individually - Collective health</a:t>
            </a:r>
          </a:p>
        </p:txBody>
      </p:sp>
    </p:spTree>
    <p:extLst>
      <p:ext uri="{BB962C8B-B14F-4D97-AF65-F5344CB8AC3E}">
        <p14:creationId xmlns:p14="http://schemas.microsoft.com/office/powerpoint/2010/main" val="32686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F76ABD1E-58AB-47EE-8731-484171E2E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90"/>
            <a:ext cx="9144000" cy="41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CC71422-12CB-41DB-8864-45EF379CF9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89" y="0"/>
            <a:ext cx="4848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0678E70-6E4D-4418-AA57-FA4A8F2D5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63488"/>
            <a:ext cx="4896546" cy="673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8B55C2-E509-418C-8C48-C48E1A0DE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41" y="288484"/>
            <a:ext cx="4268517" cy="3312368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7892E74-DF63-4FE1-B5C0-7D17C5173889}"/>
              </a:ext>
            </a:extLst>
          </p:cNvPr>
          <p:cNvSpPr/>
          <p:nvPr/>
        </p:nvSpPr>
        <p:spPr>
          <a:xfrm>
            <a:off x="467544" y="386104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i="1" dirty="0">
                <a:solidFill>
                  <a:srgbClr val="222222"/>
                </a:solidFill>
                <a:latin typeface="Times New Roman" panose="02020603050405020304" pitchFamily="18" charset="0"/>
              </a:rPr>
              <a:t>When the total intelligence of Natural Law—Veda—is lively in the individual physiology, there is perfect synchrony between the functioning of the body as a whole, and between individual intelligence and Cosmic intelligence. With this complete integration, all thought and action are spontaneously in harmony with Natural Law and the individual enjoys perfect health. (</a:t>
            </a:r>
            <a:r>
              <a:rPr lang="en-GB" sz="2400" i="1" dirty="0">
                <a:solidFill>
                  <a:srgbClr val="642A8F"/>
                </a:solidFill>
                <a:latin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Maharishi Mahesh Yogi, 1995a</a:t>
            </a:r>
            <a:r>
              <a:rPr lang="en-GB" sz="2400" i="1" dirty="0">
                <a:solidFill>
                  <a:srgbClr val="222222"/>
                </a:solidFill>
                <a:latin typeface="Times New Roman" panose="02020603050405020304" pitchFamily="18" charset="0"/>
              </a:rPr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25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_MMY12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487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3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2224892-162D-4F1D-817A-6CF50FA0A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07"/>
            <a:ext cx="9144000" cy="514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1 UF Physics simplified - Gov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0"/>
            <a:ext cx="9586452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282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81C94FF-38FF-4D23-9939-F10A3D4B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223837"/>
            <a:ext cx="85725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79CBB00-995A-4B74-A7DD-EBE1BFB05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9" y="801866"/>
            <a:ext cx="7659281" cy="52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9"/>
            <a:ext cx="7776864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 txBox="1">
            <a:spLocks/>
          </p:cNvSpPr>
          <p:nvPr/>
        </p:nvSpPr>
        <p:spPr bwMode="auto">
          <a:xfrm>
            <a:off x="691023" y="912466"/>
            <a:ext cx="7761467" cy="67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859" rIns="0" bIns="0"/>
          <a:lstStyle>
            <a:lvl1pPr indent="-3429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sr-Latn-RS" sz="4106" dirty="0">
              <a:solidFill>
                <a:srgbClr val="FF481D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br>
              <a:rPr lang="en-GB" altLang="sr-Latn-RS" sz="4106" b="1" dirty="0">
                <a:solidFill>
                  <a:srgbClr val="0000FF"/>
                </a:solidFill>
                <a:latin typeface="Calibri" panose="020F0502020204030204" pitchFamily="34" charset="0"/>
              </a:rPr>
            </a:br>
            <a:endParaRPr lang="en-GB" altLang="sr-Latn-RS" sz="4106" b="1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sr-Latn-RS" sz="2053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10245" name="Picture 3" descr="brain_lef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74" y="445347"/>
            <a:ext cx="2081947" cy="18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brain_right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57" y="260648"/>
            <a:ext cx="2576292" cy="226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91266" y="2730551"/>
            <a:ext cx="794616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GB" altLang="sr-Latn-RS" sz="2400" b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fMRI: Restoration of balanced brain functioning</a:t>
            </a:r>
            <a:r>
              <a:rPr lang="en-GB" altLang="sr-Latn-RS" sz="2400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 Chronic and/ or traumatic stress shuts down the </a:t>
            </a:r>
            <a:r>
              <a:rPr lang="en-GB" altLang="sr-Latn-RS" sz="2400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prefrontal cortex</a:t>
            </a:r>
            <a:r>
              <a:rPr lang="en-GB" altLang="sr-Latn-RS" sz="2400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or “higher brain” and causes chronic excitation of the </a:t>
            </a:r>
            <a:r>
              <a:rPr lang="en-GB" altLang="sr-Latn-RS" sz="2400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amygdala </a:t>
            </a:r>
            <a:r>
              <a:rPr lang="en-GB" altLang="sr-Latn-RS" sz="2400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“fear centre”. TM practice deactivates the </a:t>
            </a:r>
            <a:r>
              <a:rPr lang="en-GB" altLang="sr-Latn-RS" sz="2400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amygdala</a:t>
            </a:r>
            <a:r>
              <a:rPr lang="en-GB" altLang="sr-Latn-RS" sz="2400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and surrounding </a:t>
            </a:r>
            <a:r>
              <a:rPr lang="en-GB" altLang="sr-Latn-RS" sz="2400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subcortical</a:t>
            </a:r>
            <a:r>
              <a:rPr lang="en-GB" altLang="sr-Latn-RS" sz="2400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structures (blue), and stimulates activity in the </a:t>
            </a:r>
            <a:r>
              <a:rPr lang="en-GB" altLang="sr-Latn-RS" sz="2400" i="1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prefrontal cortex</a:t>
            </a:r>
            <a:r>
              <a:rPr lang="en-GB" altLang="sr-Latn-RS" sz="2400" dirty="0">
                <a:solidFill>
                  <a:srgbClr val="1F497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(orange) and through that, fosters higher moral behaviour.</a:t>
            </a:r>
            <a:endParaRPr lang="en-US" altLang="sr-Latn-RS" sz="2400" dirty="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272</Words>
  <Application>Microsoft Office PowerPoint</Application>
  <PresentationFormat>On-screen Show (4:3)</PresentationFormat>
  <Paragraphs>16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Tema sustava Office</vt:lpstr>
      <vt:lpstr>Understanding COVID 19 through Ayurveda and meditation</vt:lpstr>
      <vt:lpstr>What is TM?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TRANSCENDENTALNA MEDITACIJA</dc:title>
  <dc:creator>rac00</dc:creator>
  <cp:lastModifiedBy>Unknown User</cp:lastModifiedBy>
  <cp:revision>66</cp:revision>
  <dcterms:created xsi:type="dcterms:W3CDTF">2016-11-22T14:50:10Z</dcterms:created>
  <dcterms:modified xsi:type="dcterms:W3CDTF">2021-10-05T06:47:52Z</dcterms:modified>
</cp:coreProperties>
</file>