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82" r:id="rId25"/>
    <p:sldId id="283" r:id="rId26"/>
    <p:sldId id="278" r:id="rId27"/>
  </p:sldIdLst>
  <p:sldSz cx="9144000" cy="6858000" type="screen4x3"/>
  <p:notesSz cx="6858000" cy="9144000"/>
  <p:embeddedFontLst>
    <p:embeddedFont>
      <p:font typeface="Alfa Slab One" charset="0"/>
      <p:regular r:id="rId29"/>
    </p:embeddedFont>
    <p:embeddedFont>
      <p:font typeface="Proxima Nova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917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Ybk3BPiHmOe2WDvbqB4yCLH4b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13add5c8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13add5c8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13add5c8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13add5c8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13add5c8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13add5c8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13add5c8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13add5c8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13add5c8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13add5c8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gf13add5c8a_0_4"/>
          <p:cNvCxnSpPr/>
          <p:nvPr/>
        </p:nvCxnSpPr>
        <p:spPr>
          <a:xfrm>
            <a:off x="4278300" y="3668217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gf13add5c8a_0_4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gf13add5c8a_0_4"/>
          <p:cNvSpPr txBox="1">
            <a:spLocks noGrp="1"/>
          </p:cNvSpPr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gf13add5c8a_0_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f13add5c8a_0_41"/>
          <p:cNvSpPr txBox="1">
            <a:spLocks noGrp="1"/>
          </p:cNvSpPr>
          <p:nvPr>
            <p:ph type="title" hasCustomPrompt="1"/>
          </p:nvPr>
        </p:nvSpPr>
        <p:spPr>
          <a:xfrm>
            <a:off x="311700" y="1557233"/>
            <a:ext cx="8520600" cy="2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gf13add5c8a_0_41"/>
          <p:cNvSpPr txBox="1">
            <a:spLocks noGrp="1"/>
          </p:cNvSpPr>
          <p:nvPr>
            <p:ph type="body" idx="1"/>
          </p:nvPr>
        </p:nvSpPr>
        <p:spPr>
          <a:xfrm>
            <a:off x="311700" y="4299000"/>
            <a:ext cx="85206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gf13add5c8a_0_4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13add5c8a_0_4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f13add5c8a_0_9"/>
          <p:cNvSpPr txBox="1">
            <a:spLocks noGrp="1"/>
          </p:cNvSpPr>
          <p:nvPr>
            <p:ph type="title"/>
          </p:nvPr>
        </p:nvSpPr>
        <p:spPr>
          <a:xfrm>
            <a:off x="311700" y="3307400"/>
            <a:ext cx="8114400" cy="32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gf13add5c8a_0_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f13add5c8a_0_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f13add5c8a_0_1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f13add5c8a_0_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f13add5c8a_0_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f13add5c8a_0_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f13add5c8a_0_1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gf13add5c8a_0_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13add5c8a_0_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f13add5c8a_0_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f13add5c8a_0_24"/>
          <p:cNvSpPr txBox="1">
            <a:spLocks noGrp="1"/>
          </p:cNvSpPr>
          <p:nvPr>
            <p:ph type="title"/>
          </p:nvPr>
        </p:nvSpPr>
        <p:spPr>
          <a:xfrm>
            <a:off x="311700" y="8424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gf13add5c8a_0_24"/>
          <p:cNvSpPr txBox="1">
            <a:spLocks noGrp="1"/>
          </p:cNvSpPr>
          <p:nvPr>
            <p:ph type="body" idx="1"/>
          </p:nvPr>
        </p:nvSpPr>
        <p:spPr>
          <a:xfrm>
            <a:off x="311700" y="1987833"/>
            <a:ext cx="2808000" cy="4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gf13add5c8a_0_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f13add5c8a_0_2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83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gf13add5c8a_0_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f13add5c8a_0_31"/>
          <p:cNvSpPr/>
          <p:nvPr/>
        </p:nvSpPr>
        <p:spPr>
          <a:xfrm>
            <a:off x="4572000" y="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gf13add5c8a_0_3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gf13add5c8a_0_31"/>
          <p:cNvSpPr txBox="1">
            <a:spLocks noGrp="1"/>
          </p:cNvSpPr>
          <p:nvPr>
            <p:ph type="title"/>
          </p:nvPr>
        </p:nvSpPr>
        <p:spPr>
          <a:xfrm>
            <a:off x="265500" y="1834132"/>
            <a:ext cx="4045200" cy="206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gf13add5c8a_0_31"/>
          <p:cNvSpPr txBox="1">
            <a:spLocks noGrp="1"/>
          </p:cNvSpPr>
          <p:nvPr>
            <p:ph type="subTitle" idx="1"/>
          </p:nvPr>
        </p:nvSpPr>
        <p:spPr>
          <a:xfrm>
            <a:off x="265500" y="3974834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gf13add5c8a_0_31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gf13add5c8a_0_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f13add5c8a_0_38"/>
          <p:cNvSpPr txBox="1">
            <a:spLocks noGrp="1"/>
          </p:cNvSpPr>
          <p:nvPr>
            <p:ph type="body" idx="1"/>
          </p:nvPr>
        </p:nvSpPr>
        <p:spPr>
          <a:xfrm>
            <a:off x="319500" y="56449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gf13add5c8a_0_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f13add5c8a_0_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gf13add5c8a_0_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gf13add5c8a_0_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title" idx="4294967295"/>
          </p:nvPr>
        </p:nvSpPr>
        <p:spPr>
          <a:xfrm>
            <a:off x="457200" y="721130"/>
            <a:ext cx="82296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en-US" sz="4000" dirty="0" smtClean="0"/>
              <a:t>AYURVEDA FOR</a:t>
            </a:r>
            <a:br>
              <a:rPr lang="en-US" sz="4000" dirty="0" smtClean="0"/>
            </a:br>
            <a:r>
              <a:rPr lang="en-US" sz="4000" dirty="0" smtClean="0"/>
              <a:t>LONGIVITY</a:t>
            </a:r>
            <a:endParaRPr sz="4000"/>
          </a:p>
        </p:txBody>
      </p:sp>
      <p:sp>
        <p:nvSpPr>
          <p:cNvPr id="57" name="Google Shape;57;p1"/>
          <p:cNvSpPr txBox="1">
            <a:spLocks noGrp="1"/>
          </p:cNvSpPr>
          <p:nvPr>
            <p:ph type="body" idx="4294967295"/>
          </p:nvPr>
        </p:nvSpPr>
        <p:spPr>
          <a:xfrm>
            <a:off x="258875" y="2621295"/>
            <a:ext cx="8229600" cy="3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				</a:t>
            </a:r>
            <a:r>
              <a:rPr lang="en-US" sz="2400" dirty="0"/>
              <a:t>        </a:t>
            </a:r>
            <a:endParaRPr sz="240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Prof. (Dr</a:t>
            </a:r>
            <a:r>
              <a:rPr lang="en-US" sz="2400" b="1" dirty="0">
                <a:solidFill>
                  <a:schemeClr val="tx1"/>
                </a:solidFill>
              </a:rPr>
              <a:t>) Rama </a:t>
            </a:r>
            <a:r>
              <a:rPr lang="en-US" sz="2400" b="1" dirty="0" err="1">
                <a:solidFill>
                  <a:schemeClr val="tx1"/>
                </a:solidFill>
              </a:rPr>
              <a:t>Kanta</a:t>
            </a:r>
            <a:r>
              <a:rPr lang="en-US" sz="2400" b="1" dirty="0">
                <a:solidFill>
                  <a:schemeClr val="tx1"/>
                </a:solidFill>
              </a:rPr>
              <a:t> Sharma, </a:t>
            </a:r>
            <a:r>
              <a:rPr lang="en-US" sz="2400" b="1" dirty="0" err="1" smtClean="0">
                <a:solidFill>
                  <a:schemeClr val="tx1"/>
                </a:solidFill>
              </a:rPr>
              <a:t>MD,PhD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dirty="0" err="1" smtClean="0"/>
              <a:t>Principal,Government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err="1"/>
              <a:t>Ayurvedic</a:t>
            </a:r>
            <a:r>
              <a:rPr lang="en-US" sz="2400" dirty="0"/>
              <a:t> College &amp; Hospital</a:t>
            </a:r>
            <a:endParaRPr sz="240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dirty="0"/>
              <a:t>	</a:t>
            </a:r>
            <a:r>
              <a:rPr lang="en-US" sz="2400" dirty="0" err="1"/>
              <a:t>Assam,India</a:t>
            </a:r>
            <a:endParaRPr sz="240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dirty="0">
                <a:solidFill>
                  <a:srgbClr val="92D050"/>
                </a:solidFill>
              </a:rPr>
              <a:t>Email</a:t>
            </a:r>
            <a:r>
              <a:rPr lang="en-US" sz="2400" dirty="0" smtClean="0">
                <a:solidFill>
                  <a:srgbClr val="92D050"/>
                </a:solidFill>
              </a:rPr>
              <a:t>: </a:t>
            </a:r>
            <a:r>
              <a:rPr lang="en-US" sz="2400" b="1" i="1" dirty="0" err="1" smtClean="0">
                <a:solidFill>
                  <a:srgbClr val="92D050"/>
                </a:solidFill>
              </a:rPr>
              <a:t>ramakanta.sharma@rediffmail.com</a:t>
            </a:r>
            <a:endParaRPr sz="2400" b="1" i="1">
              <a:solidFill>
                <a:srgbClr val="92D050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9" descr="115621_8bf047771659314ce2f82937ea99de38-740x740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4293870" cy="38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" descr="711254-image-14006859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143000"/>
            <a:ext cx="4044950" cy="341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9"/>
          <p:cNvSpPr txBox="1"/>
          <p:nvPr/>
        </p:nvSpPr>
        <p:spPr>
          <a:xfrm>
            <a:off x="2360295" y="5398135"/>
            <a:ext cx="472630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 bdellium tree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Commiphora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wightii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Burseraceae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 txBox="1"/>
          <p:nvPr/>
        </p:nvSpPr>
        <p:spPr>
          <a:xfrm>
            <a:off x="2203450" y="313690"/>
            <a:ext cx="48831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Analgesic &amp; Anti-inflammatory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0" descr="shallaki-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050925"/>
            <a:ext cx="4055110" cy="42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0" descr="boswellia-serrata-plan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228090"/>
            <a:ext cx="3810000" cy="389318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 txBox="1"/>
          <p:nvPr/>
        </p:nvSpPr>
        <p:spPr>
          <a:xfrm>
            <a:off x="2517775" y="5791200"/>
            <a:ext cx="434022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banum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Boswellia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serrata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Burseraceae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2338070" y="414655"/>
            <a:ext cx="391033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Analgesic &amp; Anti-inflammatory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1" descr="nirgundi-28vitex-negundo-29-extract-500x500"/>
          <p:cNvPicPr preferRelativeResize="0"/>
          <p:nvPr/>
        </p:nvPicPr>
        <p:blipFill rotWithShape="1">
          <a:blip r:embed="rId3">
            <a:alphaModFix/>
          </a:blip>
          <a:srcRect b="11200"/>
          <a:stretch/>
        </p:blipFill>
        <p:spPr>
          <a:xfrm>
            <a:off x="609600" y="762000"/>
            <a:ext cx="3729355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1" descr="rsz_nirgund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9025" y="821690"/>
            <a:ext cx="3922395" cy="43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1"/>
          <p:cNvSpPr txBox="1"/>
          <p:nvPr/>
        </p:nvSpPr>
        <p:spPr>
          <a:xfrm>
            <a:off x="1316355" y="5521960"/>
            <a:ext cx="607504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Chinese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chastetree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en-US" sz="1800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Vitex</a:t>
            </a:r>
            <a:r>
              <a:rPr lang="en-US" sz="1800" i="1" dirty="0" smtClean="0">
                <a:solidFill>
                  <a:schemeClr val="dk1"/>
                </a:solidFill>
              </a:rPr>
              <a:t>; </a:t>
            </a:r>
            <a:r>
              <a:rPr lang="en-US" sz="1800" i="1" dirty="0" err="1" smtClean="0">
                <a:solidFill>
                  <a:schemeClr val="dk1"/>
                </a:solidFill>
              </a:rPr>
              <a:t>negundo</a:t>
            </a:r>
            <a:r>
              <a:rPr lang="en-US" sz="1800" i="1" dirty="0" smtClean="0">
                <a:solidFill>
                  <a:schemeClr val="dk1"/>
                </a:solidFill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Lamiaceae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"/>
          <p:cNvSpPr txBox="1"/>
          <p:nvPr/>
        </p:nvSpPr>
        <p:spPr>
          <a:xfrm>
            <a:off x="2045970" y="302895"/>
            <a:ext cx="420243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Analgesic &amp; Anti-inflammatory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2" descr="ativisha-atis-aconitum-heterophyllum-root-500x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762000"/>
            <a:ext cx="4762500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2" descr="Aconitum-chasmanthum-Apharwat-Kashmir-2-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838200"/>
            <a:ext cx="3201035" cy="413448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2"/>
          <p:cNvSpPr txBox="1"/>
          <p:nvPr/>
        </p:nvSpPr>
        <p:spPr>
          <a:xfrm>
            <a:off x="1462405" y="5521960"/>
            <a:ext cx="547179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Monks hood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Aconitum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chasmanthum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Ranunculaceae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2"/>
          <p:cNvSpPr txBox="1"/>
          <p:nvPr/>
        </p:nvSpPr>
        <p:spPr>
          <a:xfrm>
            <a:off x="2382520" y="269240"/>
            <a:ext cx="386588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Analgesic &amp; Anti-inflammatory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3" descr="ginger-250x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52600"/>
            <a:ext cx="3467735" cy="385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3" descr="ginger-gard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1005840"/>
            <a:ext cx="4575810" cy="460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 txBox="1"/>
          <p:nvPr/>
        </p:nvSpPr>
        <p:spPr>
          <a:xfrm>
            <a:off x="1905000" y="6096000"/>
            <a:ext cx="551815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Ginger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Zingib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officinale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Zingiberaceae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3"/>
          <p:cNvSpPr txBox="1"/>
          <p:nvPr/>
        </p:nvSpPr>
        <p:spPr>
          <a:xfrm>
            <a:off x="2708275" y="403860"/>
            <a:ext cx="399732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Analgesic &amp; Anti-inflammatory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4" descr="Turmeric-Haldi-rohanisho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410" y="1442300"/>
            <a:ext cx="4213860" cy="444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 descr="61vZDe-zmxL-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8165" y="1295395"/>
            <a:ext cx="349313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4"/>
          <p:cNvSpPr txBox="1"/>
          <p:nvPr/>
        </p:nvSpPr>
        <p:spPr>
          <a:xfrm>
            <a:off x="2192250" y="285775"/>
            <a:ext cx="4087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Analgesic &amp; Anti-inflammatory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9563" y="5896523"/>
            <a:ext cx="5113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</a:rPr>
              <a:t>Turmeric</a:t>
            </a:r>
          </a:p>
          <a:p>
            <a:pPr lvl="0" algn="ctr"/>
            <a:r>
              <a:rPr lang="en-US" sz="1800" i="1" dirty="0" smtClean="0">
                <a:solidFill>
                  <a:schemeClr val="dk1"/>
                </a:solidFill>
              </a:rPr>
              <a:t>Curcuma </a:t>
            </a:r>
            <a:r>
              <a:rPr lang="en-US" sz="1800" i="1" dirty="0" err="1" smtClean="0">
                <a:solidFill>
                  <a:schemeClr val="dk1"/>
                </a:solidFill>
              </a:rPr>
              <a:t>longa</a:t>
            </a:r>
            <a:r>
              <a:rPr lang="en-US" sz="1800" i="1" dirty="0" smtClean="0">
                <a:solidFill>
                  <a:schemeClr val="dk1"/>
                </a:solidFill>
              </a:rPr>
              <a:t> </a:t>
            </a:r>
            <a:r>
              <a:rPr lang="en-US" sz="1800" dirty="0" smtClean="0">
                <a:solidFill>
                  <a:schemeClr val="dk1"/>
                </a:solidFill>
              </a:rPr>
              <a:t>; </a:t>
            </a:r>
            <a:r>
              <a:rPr lang="en-US" sz="1800" dirty="0" err="1" smtClean="0">
                <a:solidFill>
                  <a:schemeClr val="dk1"/>
                </a:solidFill>
              </a:rPr>
              <a:t>Zingiberaceae</a:t>
            </a:r>
            <a:endParaRPr lang="en-US"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5" descr="Representative-pictures-of-chilies-Capsicum-annuum-used-in-this-study"/>
          <p:cNvPicPr preferRelativeResize="0"/>
          <p:nvPr/>
        </p:nvPicPr>
        <p:blipFill rotWithShape="1">
          <a:blip r:embed="rId3">
            <a:alphaModFix/>
          </a:blip>
          <a:srcRect l="18459"/>
          <a:stretch/>
        </p:blipFill>
        <p:spPr>
          <a:xfrm>
            <a:off x="4839725" y="885775"/>
            <a:ext cx="3891552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 descr="abutilon-indicum-28atibala-29-500x5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914400"/>
            <a:ext cx="376110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"/>
          <p:cNvSpPr txBox="1"/>
          <p:nvPr/>
        </p:nvSpPr>
        <p:spPr>
          <a:xfrm>
            <a:off x="676910" y="6094095"/>
            <a:ext cx="336169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 abutilon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Abutilon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indicum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Malvaceae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4557932" y="5948680"/>
            <a:ext cx="4281268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Capsicum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Capsicum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annuum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Solanaceae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2662850" y="177000"/>
            <a:ext cx="427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Analgesic &amp; Anti-inflammatory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13add5c8a_0_68"/>
          <p:cNvSpPr txBox="1">
            <a:spLocks noGrp="1"/>
          </p:cNvSpPr>
          <p:nvPr>
            <p:ph type="title"/>
          </p:nvPr>
        </p:nvSpPr>
        <p:spPr>
          <a:xfrm>
            <a:off x="311700" y="962333"/>
            <a:ext cx="8520600" cy="2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366 Million</a:t>
            </a:r>
            <a:endParaRPr/>
          </a:p>
        </p:txBody>
      </p:sp>
      <p:sp>
        <p:nvSpPr>
          <p:cNvPr id="183" name="Google Shape;183;gf13add5c8a_0_68"/>
          <p:cNvSpPr txBox="1">
            <a:spLocks noGrp="1"/>
          </p:cNvSpPr>
          <p:nvPr>
            <p:ph type="body" idx="1"/>
          </p:nvPr>
        </p:nvSpPr>
        <p:spPr>
          <a:xfrm>
            <a:off x="311700" y="3602325"/>
            <a:ext cx="8520600" cy="2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US" sz="1948"/>
              <a:t>Total no.of people are projected to be diabetic by the end of 2030 globally. </a:t>
            </a:r>
            <a:endParaRPr sz="1948"/>
          </a:p>
          <a:p>
            <a:pPr marL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US" sz="1948"/>
              <a:t>The prevalence of diabetes for all Age groups worldwide was estimated to be </a:t>
            </a:r>
            <a:r>
              <a:rPr lang="en-US" sz="2248" b="1"/>
              <a:t>4.4%</a:t>
            </a:r>
            <a:r>
              <a:rPr lang="en-US" sz="1948"/>
              <a:t> in 2030. </a:t>
            </a:r>
            <a:endParaRPr sz="1948"/>
          </a:p>
          <a:p>
            <a:pPr marL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2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7" descr="nurserylive-seeds-sida-cordifolia-seeds_77da63e8-8609-4ceb-a404-2d690b749e6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143000"/>
            <a:ext cx="3707228" cy="428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 descr="product-jpeg-500x5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2327" y="1143000"/>
            <a:ext cx="4112263" cy="419506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7"/>
          <p:cNvSpPr txBox="1"/>
          <p:nvPr/>
        </p:nvSpPr>
        <p:spPr>
          <a:xfrm>
            <a:off x="654050" y="5668010"/>
            <a:ext cx="307975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Country mallow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cordifolia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Malvaceae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4919345" y="5567045"/>
            <a:ext cx="331025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wireweed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acuta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Malvaceae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7"/>
          <p:cNvSpPr txBox="1"/>
          <p:nvPr/>
        </p:nvSpPr>
        <p:spPr>
          <a:xfrm>
            <a:off x="2113274" y="269250"/>
            <a:ext cx="423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Analgesic &amp; Anti-inflammatory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8" descr="gymnema-sylvestre-500x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779780"/>
            <a:ext cx="4034790" cy="469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 descr="51XTloKY-k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020" y="1022350"/>
            <a:ext cx="4373880" cy="440118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8"/>
          <p:cNvSpPr txBox="1"/>
          <p:nvPr/>
        </p:nvSpPr>
        <p:spPr>
          <a:xfrm>
            <a:off x="0" y="5690235"/>
            <a:ext cx="411035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Australian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cowplant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Gymnema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sylvestre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Apocynaceae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4602138" y="5830619"/>
            <a:ext cx="423354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Fenugreek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Trigonella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foenum-graecum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Fabaceae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1990090" y="414655"/>
            <a:ext cx="4639310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HYPO-GLYCAEMIC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13add5c8a_0_47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8202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we mean by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AYURVEDA?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9" descr="jambu-fruit-500x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089660"/>
            <a:ext cx="3935730" cy="419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 descr="Momordica_charantia_0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1090295"/>
            <a:ext cx="3423285" cy="431546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 txBox="1"/>
          <p:nvPr/>
        </p:nvSpPr>
        <p:spPr>
          <a:xfrm>
            <a:off x="1170305" y="5847715"/>
            <a:ext cx="340169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 blackberry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Syzygium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cumini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Myrtaceae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4773930" y="5847715"/>
            <a:ext cx="437007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Bitter gourd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Momorica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charantia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Cucurbitaceae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1877695" y="347345"/>
            <a:ext cx="4523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HYPOGLYCEMIC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m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83" y="4065564"/>
            <a:ext cx="3692037" cy="2518119"/>
          </a:xfrm>
          <a:prstGeom prst="rect">
            <a:avLst/>
          </a:prstGeom>
        </p:spPr>
      </p:pic>
      <p:pic>
        <p:nvPicPr>
          <p:cNvPr id="6" name="Picture 5" descr="Amla.c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827" y="939019"/>
            <a:ext cx="3643533" cy="2732650"/>
          </a:xfrm>
          <a:prstGeom prst="rect">
            <a:avLst/>
          </a:prstGeom>
        </p:spPr>
      </p:pic>
      <p:pic>
        <p:nvPicPr>
          <p:cNvPr id="7" name="Google Shape;166;p14" descr="Turmeric-Haldi-rohanisho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086" y="823322"/>
            <a:ext cx="3192971" cy="33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ight Arrow 10"/>
          <p:cNvSpPr/>
          <p:nvPr/>
        </p:nvSpPr>
        <p:spPr>
          <a:xfrm>
            <a:off x="3812345" y="2166425"/>
            <a:ext cx="829993" cy="379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7953622">
            <a:off x="6330463" y="4107766"/>
            <a:ext cx="717452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3786299">
            <a:off x="1871003" y="4290646"/>
            <a:ext cx="77372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5084" y="0"/>
            <a:ext cx="6340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Scientific Findings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13add5c8a_0_76"/>
          <p:cNvSpPr txBox="1">
            <a:spLocks noGrp="1"/>
          </p:cNvSpPr>
          <p:nvPr>
            <p:ph type="title"/>
          </p:nvPr>
        </p:nvSpPr>
        <p:spPr>
          <a:xfrm>
            <a:off x="265500" y="1834132"/>
            <a:ext cx="4045200" cy="206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in 13 suffers from Anxiety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-WHO</a:t>
            </a:r>
            <a:endParaRPr/>
          </a:p>
        </p:txBody>
      </p:sp>
      <p:sp>
        <p:nvSpPr>
          <p:cNvPr id="216" name="Google Shape;216;gf13add5c8a_0_76"/>
          <p:cNvSpPr txBox="1">
            <a:spLocks noGrp="1"/>
          </p:cNvSpPr>
          <p:nvPr>
            <p:ph type="body" idx="2"/>
          </p:nvPr>
        </p:nvSpPr>
        <p:spPr>
          <a:xfrm>
            <a:off x="4939500" y="479100"/>
            <a:ext cx="3837000" cy="6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The WHO reports that anxiety disorders are the most common mental disorders along with other disorder worldwide. </a:t>
            </a:r>
            <a:endParaRPr sz="19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Insufficient sleep is a global problem that is becoming increasingly common in today's society.</a:t>
            </a:r>
            <a:endParaRPr sz="19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Compared to a few decade ago, significant changes in sleep culture have been observed worldwide.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7" name="Google Shape;217;gf13add5c8a_0_76"/>
          <p:cNvSpPr txBox="1">
            <a:spLocks noGrp="1"/>
          </p:cNvSpPr>
          <p:nvPr>
            <p:ph type="subTitle" idx="1"/>
          </p:nvPr>
        </p:nvSpPr>
        <p:spPr>
          <a:xfrm>
            <a:off x="265500" y="4387959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Most Common Disorders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Specific Phobia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Major depressive disorder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Social Phobia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1" descr="women-silhouettes-collection-yoga-poses-260nw-621973916"/>
          <p:cNvPicPr preferRelativeResize="0"/>
          <p:nvPr/>
        </p:nvPicPr>
        <p:blipFill rotWithShape="1">
          <a:blip r:embed="rId3">
            <a:alphaModFix/>
          </a:blip>
          <a:srcRect b="8637"/>
          <a:stretch/>
        </p:blipFill>
        <p:spPr>
          <a:xfrm>
            <a:off x="879163" y="1391800"/>
            <a:ext cx="7147560" cy="507746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 txBox="1"/>
          <p:nvPr/>
        </p:nvSpPr>
        <p:spPr>
          <a:xfrm>
            <a:off x="1743075" y="628015"/>
            <a:ext cx="54197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YOGA ASANA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07" y="703384"/>
            <a:ext cx="78919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Yoga Therapy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The best gift for staying fit, flexible and younger LIFE STYLE.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This gift is known as ‘Yoga’. If you practice yoga regular.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Yoga is a </a:t>
            </a:r>
            <a:r>
              <a:rPr lang="en-US" sz="4000" smtClean="0"/>
              <a:t>holistic </a:t>
            </a:r>
            <a:r>
              <a:rPr lang="en-US" sz="4000" smtClean="0"/>
              <a:t>approach.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Works on the body, mind and spirit simultaneously.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588" y="436098"/>
            <a:ext cx="76668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BENEFIT OF YOGA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 </a:t>
            </a:r>
            <a:r>
              <a:rPr lang="en-US" sz="4800" dirty="0" smtClean="0"/>
              <a:t>A preventive methodology 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 smtClean="0"/>
              <a:t>  Managing numerous common diseases 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 smtClean="0"/>
              <a:t>  Asthma, </a:t>
            </a:r>
            <a:r>
              <a:rPr lang="en-US" sz="4800" dirty="0" err="1" smtClean="0"/>
              <a:t>Diabetes,Hypertension</a:t>
            </a:r>
            <a:r>
              <a:rPr lang="en-US" sz="4800" dirty="0" smtClean="0"/>
              <a:t> etc.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2" descr="depositphotos_35607841-stock-photo-thank-yo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085" y="771525"/>
            <a:ext cx="7284720" cy="561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13add5c8a_0_51"/>
          <p:cNvSpPr txBox="1">
            <a:spLocks noGrp="1"/>
          </p:cNvSpPr>
          <p:nvPr>
            <p:ph type="title"/>
          </p:nvPr>
        </p:nvSpPr>
        <p:spPr>
          <a:xfrm>
            <a:off x="265500" y="137032"/>
            <a:ext cx="4045200" cy="206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Arial"/>
                <a:ea typeface="Arial"/>
                <a:cs typeface="Arial"/>
                <a:sym typeface="Arial"/>
              </a:rPr>
              <a:t>Ayurveda is the science of life.</a:t>
            </a:r>
            <a:endParaRPr sz="3600" b="1"/>
          </a:p>
        </p:txBody>
      </p:sp>
      <p:sp>
        <p:nvSpPr>
          <p:cNvPr id="68" name="Google Shape;68;gf13add5c8a_0_51"/>
          <p:cNvSpPr txBox="1">
            <a:spLocks noGrp="1"/>
          </p:cNvSpPr>
          <p:nvPr>
            <p:ph type="subTitle" idx="1"/>
          </p:nvPr>
        </p:nvSpPr>
        <p:spPr>
          <a:xfrm>
            <a:off x="130800" y="2471025"/>
            <a:ext cx="4179900" cy="4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Prime Aim</a:t>
            </a:r>
            <a:r>
              <a:rPr lang="en-US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Maintenance of Health 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Cure of Diseases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Main Source</a:t>
            </a:r>
            <a:r>
              <a:rPr lang="en-US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Medicinal Plants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Integral Part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Yoga for longevity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69" name="Google Shape;69;gf13add5c8a_0_51"/>
          <p:cNvSpPr txBox="1">
            <a:spLocks noGrp="1"/>
          </p:cNvSpPr>
          <p:nvPr>
            <p:ph type="body" idx="2"/>
          </p:nvPr>
        </p:nvSpPr>
        <p:spPr>
          <a:xfrm>
            <a:off x="4956025" y="7012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Ayurveda describe that equilibrium state of  </a:t>
            </a:r>
            <a:r>
              <a:rPr lang="en-US" sz="2100" b="1"/>
              <a:t>three basic constituents</a:t>
            </a:r>
            <a:r>
              <a:rPr lang="en-US"/>
              <a:t> of the human body.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Proper digestive function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Proper functioning of all the systems of our body.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Happy state of mind and soul.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/>
        </p:nvSpPr>
        <p:spPr>
          <a:xfrm>
            <a:off x="381000" y="304800"/>
            <a:ext cx="84207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IMMUNOMODULATOR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t="9331" b="13339"/>
          <a:stretch/>
        </p:blipFill>
        <p:spPr>
          <a:xfrm>
            <a:off x="533400" y="1154430"/>
            <a:ext cx="4139565" cy="335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1088390"/>
            <a:ext cx="3642360" cy="325310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 flipH="1">
            <a:off x="2666365" y="4758690"/>
            <a:ext cx="406717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Heart-leaved moonseed/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Giloy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Tinospora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cordifolia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;Menispermaceae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195070"/>
            <a:ext cx="3858260" cy="37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9685" y="739140"/>
            <a:ext cx="3762375" cy="448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/>
        </p:nvSpPr>
        <p:spPr>
          <a:xfrm>
            <a:off x="0" y="5533390"/>
            <a:ext cx="466280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Aloe weed/Speed wheel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Convolvulus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pluricaulis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Convolvulaceae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4919345" y="5634355"/>
            <a:ext cx="361505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Liquorice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Glycyrrhiza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glabra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Fabaceae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3213100" y="381000"/>
            <a:ext cx="349250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IMMUNOMODULATOR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 descr="Centella_asiatica_(থানকুনি)_(3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990600"/>
            <a:ext cx="4361180" cy="387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 descr="511H6zBKK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8390" y="1066800"/>
            <a:ext cx="4142740" cy="37941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"/>
          <p:cNvSpPr txBox="1"/>
          <p:nvPr/>
        </p:nvSpPr>
        <p:spPr>
          <a:xfrm>
            <a:off x="586740" y="5567045"/>
            <a:ext cx="307086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 Pennywort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Centella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asiatica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Apiaceae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4964430" y="5567045"/>
            <a:ext cx="364617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Winter Cherry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Withania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somnifera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Solanaceae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2696845" y="426085"/>
            <a:ext cx="355155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IMMUNOMODULATOR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6" descr="tulsi-500x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465" y="746125"/>
            <a:ext cx="4198620" cy="4823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"/>
          <p:cNvSpPr txBox="1"/>
          <p:nvPr/>
        </p:nvSpPr>
        <p:spPr>
          <a:xfrm>
            <a:off x="471170" y="5847715"/>
            <a:ext cx="395922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Holy Basil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Ocimum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sanctum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Lamiaceae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6" descr="neem-tree-500x5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746125"/>
            <a:ext cx="38989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"/>
          <p:cNvSpPr txBox="1"/>
          <p:nvPr/>
        </p:nvSpPr>
        <p:spPr>
          <a:xfrm>
            <a:off x="5121275" y="5915025"/>
            <a:ext cx="387032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Neem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Margosa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Azadirachta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Meliaceae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3205795" y="99625"/>
            <a:ext cx="273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IMMUNOMODULATOR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7" descr="Turmeric-Haldi-rohanisho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735" y="891425"/>
            <a:ext cx="421386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 descr="61t1TwQOocL._SY450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107200"/>
            <a:ext cx="4093450" cy="40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7"/>
          <p:cNvSpPr txBox="1"/>
          <p:nvPr/>
        </p:nvSpPr>
        <p:spPr>
          <a:xfrm>
            <a:off x="564515" y="5847715"/>
            <a:ext cx="355028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Turmeric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Curcuma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longa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Zingiberaceae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4897120" y="5903595"/>
            <a:ext cx="386588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Garlic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Allium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sativum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Amaryllidaceae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3101250" y="244925"/>
            <a:ext cx="294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IMMUNOMODULATOR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2230925" y="6114350"/>
            <a:ext cx="733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13add5c8a_0_60"/>
          <p:cNvSpPr txBox="1">
            <a:spLocks noGrp="1"/>
          </p:cNvSpPr>
          <p:nvPr>
            <p:ph type="title"/>
          </p:nvPr>
        </p:nvSpPr>
        <p:spPr>
          <a:xfrm>
            <a:off x="265500" y="2726482"/>
            <a:ext cx="4045200" cy="206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Musculoskeletal Disorder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f13add5c8a_0_60"/>
          <p:cNvSpPr txBox="1">
            <a:spLocks noGrp="1"/>
          </p:cNvSpPr>
          <p:nvPr>
            <p:ph type="subTitle" idx="1"/>
          </p:nvPr>
        </p:nvSpPr>
        <p:spPr>
          <a:xfrm>
            <a:off x="265500" y="3974834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f13add5c8a_0_60"/>
          <p:cNvSpPr txBox="1">
            <a:spLocks noGrp="1"/>
          </p:cNvSpPr>
          <p:nvPr>
            <p:ph type="body" idx="2"/>
          </p:nvPr>
        </p:nvSpPr>
        <p:spPr>
          <a:xfrm>
            <a:off x="4939500" y="280925"/>
            <a:ext cx="3837000" cy="64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Osteoarthritis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/>
              <a:t>Rheumatoid-Arthritis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/>
              <a:t>Polyarthritis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/>
              <a:t>Gouty-Arthritis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/>
              <a:t>Cervical spondylitis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/>
              <a:t>Lumbar spondylitis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/>
              <a:t>Muscle strains and low back injuries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/>
              <a:t>Tendinitis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418</Words>
  <PresentationFormat>On-screen Show (4:3)</PresentationFormat>
  <Paragraphs>124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Alfa Slab One</vt:lpstr>
      <vt:lpstr>Proxima Nova</vt:lpstr>
      <vt:lpstr>Gameday</vt:lpstr>
      <vt:lpstr>AYURVEDA FOR LONGIVITY</vt:lpstr>
      <vt:lpstr>What do we mean by  AYURVEDA?</vt:lpstr>
      <vt:lpstr>Ayurveda is the science of life.</vt:lpstr>
      <vt:lpstr>Slide 4</vt:lpstr>
      <vt:lpstr>Slide 5</vt:lpstr>
      <vt:lpstr>Slide 6</vt:lpstr>
      <vt:lpstr>Slide 7</vt:lpstr>
      <vt:lpstr>Slide 8</vt:lpstr>
      <vt:lpstr>Musculoskeletal Disorder 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366 Million</vt:lpstr>
      <vt:lpstr>Slide 18</vt:lpstr>
      <vt:lpstr>Slide 19</vt:lpstr>
      <vt:lpstr>Slide 20</vt:lpstr>
      <vt:lpstr>Slide 21</vt:lpstr>
      <vt:lpstr>1 in 13 suffers from Anxiety -WHO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AYURVEDA FOR LIFESTYLE DISORDER</dc:title>
  <dc:creator>hp</dc:creator>
  <cp:lastModifiedBy>hp</cp:lastModifiedBy>
  <cp:revision>9</cp:revision>
  <dcterms:created xsi:type="dcterms:W3CDTF">2006-08-16T00:00:00Z</dcterms:created>
  <dcterms:modified xsi:type="dcterms:W3CDTF">2021-10-01T03:41:20Z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F8B9B0E2F1984EDE9BD711448AC60E1E</vt:lpwstr>
  </property>
  <property fmtid="{D5CDD505-2E9C-101B-9397-08002B2CF9AE}" pid="3" name="KSOProductBuildVer">
    <vt:lpwstr>1033-11.2.0.10258</vt:lpwstr>
  </property>
</Properties>
</file>