
<file path=[Content_Types].xml><?xml version="1.0" encoding="utf-8"?>
<Types xmlns="http://schemas.openxmlformats.org/package/2006/content-types">
  <Default Extension="png" ContentType="image/png"/>
  <Default Extension="jpeg" ContentType="image/jpeg"/>
  <Default Extension="glb" ContentType="model/gltf.binary"/>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1" r:id="rId1"/>
  </p:sldMasterIdLst>
  <p:notesMasterIdLst>
    <p:notesMasterId r:id="rId25"/>
  </p:notesMasterIdLst>
  <p:sldIdLst>
    <p:sldId id="256" r:id="rId2"/>
    <p:sldId id="257" r:id="rId3"/>
    <p:sldId id="310" r:id="rId4"/>
    <p:sldId id="311" r:id="rId5"/>
    <p:sldId id="312" r:id="rId6"/>
    <p:sldId id="313" r:id="rId7"/>
    <p:sldId id="314" r:id="rId8"/>
    <p:sldId id="260" r:id="rId9"/>
    <p:sldId id="388" r:id="rId10"/>
    <p:sldId id="315" r:id="rId11"/>
    <p:sldId id="391" r:id="rId12"/>
    <p:sldId id="333" r:id="rId13"/>
    <p:sldId id="393" r:id="rId14"/>
    <p:sldId id="390" r:id="rId15"/>
    <p:sldId id="316" r:id="rId16"/>
    <p:sldId id="317" r:id="rId17"/>
    <p:sldId id="392" r:id="rId18"/>
    <p:sldId id="334" r:id="rId19"/>
    <p:sldId id="267" r:id="rId20"/>
    <p:sldId id="273" r:id="rId21"/>
    <p:sldId id="268" r:id="rId22"/>
    <p:sldId id="292" r:id="rId23"/>
    <p:sldId id="332"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3C55"/>
    <a:srgbClr val="AA509B"/>
    <a:srgbClr val="F109CA"/>
    <a:srgbClr val="E9F45A"/>
    <a:srgbClr val="F307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41" autoAdjust="0"/>
    <p:restoredTop sz="54545" autoAdjust="0"/>
  </p:normalViewPr>
  <p:slideViewPr>
    <p:cSldViewPr>
      <p:cViewPr varScale="1">
        <p:scale>
          <a:sx n="42" d="100"/>
          <a:sy n="42" d="100"/>
        </p:scale>
        <p:origin x="1916"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6724D7-73A7-4B64-9C32-E49B44989DA0}" type="datetimeFigureOut">
              <a:rPr lang="en-US" smtClean="0"/>
              <a:t>10/4/2021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D84C30-6D59-44F5-8A2C-58B3DA8B3102}" type="slidenum">
              <a:rPr lang="en-US" smtClean="0"/>
              <a:t>‹#›</a:t>
            </a:fld>
            <a:endParaRPr lang="en-US"/>
          </a:p>
        </p:txBody>
      </p:sp>
    </p:spTree>
    <p:extLst>
      <p:ext uri="{BB962C8B-B14F-4D97-AF65-F5344CB8AC3E}">
        <p14:creationId xmlns:p14="http://schemas.microsoft.com/office/powerpoint/2010/main" val="1586075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It is a great pleasure for me to be here and to have the opportunity to share the experiences I have had so far in ayurvedic education for health professionals in European countries and implementing Traditional and Complementary Medicine methods into the Healthcare system in Serbia.</a:t>
            </a:r>
            <a:r>
              <a:rPr lang="sr-Latn-RS" sz="1200" b="0" kern="1200" dirty="0">
                <a:solidFill>
                  <a:schemeClr val="tx1"/>
                </a:solidFill>
                <a:effectLst/>
                <a:latin typeface="+mn-lt"/>
                <a:ea typeface="+mn-ea"/>
                <a:cs typeface="+mn-cs"/>
              </a:rPr>
              <a:t> </a:t>
            </a:r>
            <a:endParaRPr lang="en-US" b="0" dirty="0"/>
          </a:p>
        </p:txBody>
      </p:sp>
      <p:sp>
        <p:nvSpPr>
          <p:cNvPr id="4" name="Slide Number Placeholder 3"/>
          <p:cNvSpPr>
            <a:spLocks noGrp="1"/>
          </p:cNvSpPr>
          <p:nvPr>
            <p:ph type="sldNum" sz="quarter" idx="5"/>
          </p:nvPr>
        </p:nvSpPr>
        <p:spPr/>
        <p:txBody>
          <a:bodyPr/>
          <a:lstStyle/>
          <a:p>
            <a:fld id="{3BD84C30-6D59-44F5-8A2C-58B3DA8B3102}" type="slidenum">
              <a:rPr lang="en-US" smtClean="0"/>
              <a:t>1</a:t>
            </a:fld>
            <a:endParaRPr lang="en-US"/>
          </a:p>
        </p:txBody>
      </p:sp>
    </p:spTree>
    <p:extLst>
      <p:ext uri="{BB962C8B-B14F-4D97-AF65-F5344CB8AC3E}">
        <p14:creationId xmlns:p14="http://schemas.microsoft.com/office/powerpoint/2010/main" val="2849651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are two groups of health professionals that need to be educated:</a:t>
            </a:r>
          </a:p>
          <a:p>
            <a:endParaRPr lang="en-US" dirty="0"/>
          </a:p>
        </p:txBody>
      </p:sp>
      <p:sp>
        <p:nvSpPr>
          <p:cNvPr id="4" name="Slide Number Placeholder 3"/>
          <p:cNvSpPr>
            <a:spLocks noGrp="1"/>
          </p:cNvSpPr>
          <p:nvPr>
            <p:ph type="sldNum" sz="quarter" idx="5"/>
          </p:nvPr>
        </p:nvSpPr>
        <p:spPr/>
        <p:txBody>
          <a:bodyPr/>
          <a:lstStyle/>
          <a:p>
            <a:fld id="{3BD84C30-6D59-44F5-8A2C-58B3DA8B3102}" type="slidenum">
              <a:rPr lang="en-US" smtClean="0"/>
              <a:t>10</a:t>
            </a:fld>
            <a:endParaRPr lang="en-US"/>
          </a:p>
        </p:txBody>
      </p:sp>
    </p:spTree>
    <p:extLst>
      <p:ext uri="{BB962C8B-B14F-4D97-AF65-F5344CB8AC3E}">
        <p14:creationId xmlns:p14="http://schemas.microsoft.com/office/powerpoint/2010/main" val="16932579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first group consists of those healthcare professionals interested in practicing Ayurveda full-time or part-time. Therefore, it is essential to provide them with high-standard education and knowledge that can be implemented instantly into their daily Western medical practice. In Serbia, for Ayurveda, we provided them with the standard education in Maharishi Ayurveda which is completely under the Rulebook. </a:t>
            </a:r>
          </a:p>
          <a:p>
            <a:r>
              <a:rPr lang="en-US" sz="1200" kern="1200" dirty="0">
                <a:solidFill>
                  <a:schemeClr val="tx1"/>
                </a:solidFill>
                <a:effectLst/>
                <a:latin typeface="+mn-lt"/>
                <a:ea typeface="+mn-ea"/>
                <a:cs typeface="+mn-cs"/>
              </a:rPr>
              <a:t>Right now, in Europe, there is a great new opportunity for health professionals from different countries:  a one-year Postgraduate Certificate in Ayurveda for Health Professionals at the Alma Mater University in Slovenia. </a:t>
            </a:r>
          </a:p>
          <a:p>
            <a:r>
              <a:rPr lang="en-US" sz="1200" kern="1200" dirty="0">
                <a:solidFill>
                  <a:schemeClr val="tx1"/>
                </a:solidFill>
                <a:effectLst/>
                <a:latin typeface="+mn-lt"/>
                <a:ea typeface="+mn-ea"/>
                <a:cs typeface="+mn-cs"/>
              </a:rPr>
              <a:t>Postgraduate training in Maharishi Ayurveda provides a unique educational opportunity for all eligible health professionals who wish to expand the scope and effectiveness of their health care practice and to practice Ayurveda professionally. It enables them to begin a new career or to add to their existing career the profound, time-tested natural wisdom of Ayurveda.</a:t>
            </a:r>
          </a:p>
          <a:p>
            <a:endParaRPr lang="en-US" dirty="0"/>
          </a:p>
        </p:txBody>
      </p:sp>
      <p:sp>
        <p:nvSpPr>
          <p:cNvPr id="4" name="Slide Number Placeholder 3"/>
          <p:cNvSpPr>
            <a:spLocks noGrp="1"/>
          </p:cNvSpPr>
          <p:nvPr>
            <p:ph type="sldNum" sz="quarter" idx="5"/>
          </p:nvPr>
        </p:nvSpPr>
        <p:spPr/>
        <p:txBody>
          <a:bodyPr/>
          <a:lstStyle/>
          <a:p>
            <a:fld id="{3BD84C30-6D59-44F5-8A2C-58B3DA8B3102}" type="slidenum">
              <a:rPr lang="en-US" smtClean="0"/>
              <a:t>11</a:t>
            </a:fld>
            <a:endParaRPr lang="en-US"/>
          </a:p>
        </p:txBody>
      </p:sp>
    </p:spTree>
    <p:extLst>
      <p:ext uri="{BB962C8B-B14F-4D97-AF65-F5344CB8AC3E}">
        <p14:creationId xmlns:p14="http://schemas.microsoft.com/office/powerpoint/2010/main" val="3409842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this training, students learn how to apply the profound principles and practical skills of Maharishi </a:t>
            </a:r>
            <a:r>
              <a:rPr lang="en-US" dirty="0" err="1"/>
              <a:t>AyurVeda</a:t>
            </a:r>
            <a:r>
              <a:rPr lang="en-US" dirty="0"/>
              <a:t> in their practice, how to use that knowledge for the prevention, diagnosis, and treatment of common diseases, and how to cultivate optimum health. They also learn personalized self-care programs (including Transcendental Meditation) which help them to increase </a:t>
            </a:r>
            <a:r>
              <a:rPr lang="en-US" b="1" dirty="0"/>
              <a:t>(IIIII)</a:t>
            </a:r>
            <a:r>
              <a:rPr lang="en-US" dirty="0"/>
              <a:t> their learning abilities, job satisfaction, and general well-being in their own personal lives.</a:t>
            </a:r>
          </a:p>
          <a:p>
            <a:r>
              <a:rPr lang="en-US" dirty="0"/>
              <a:t>As the principal professor of The Postgraduate Certificate, I can say that we are delighted with the progress of the program. This year we have students from three different continents and nine different countries, and when they finish the course they will be well prepared and ready to implement the Ayurvedic knowledge into their current clinical practice or to practice Ayurveda as a special method of treating their patients in accordance with the legislation in their particular countries.</a:t>
            </a:r>
          </a:p>
          <a:p>
            <a:endParaRPr lang="en-US" dirty="0"/>
          </a:p>
        </p:txBody>
      </p:sp>
      <p:sp>
        <p:nvSpPr>
          <p:cNvPr id="4" name="Slide Number Placeholder 3"/>
          <p:cNvSpPr>
            <a:spLocks noGrp="1"/>
          </p:cNvSpPr>
          <p:nvPr>
            <p:ph type="sldNum" sz="quarter" idx="5"/>
          </p:nvPr>
        </p:nvSpPr>
        <p:spPr/>
        <p:txBody>
          <a:bodyPr/>
          <a:lstStyle/>
          <a:p>
            <a:fld id="{3BD84C30-6D59-44F5-8A2C-58B3DA8B3102}" type="slidenum">
              <a:rPr lang="en-US" smtClean="0"/>
              <a:t>12</a:t>
            </a:fld>
            <a:endParaRPr lang="en-US"/>
          </a:p>
        </p:txBody>
      </p:sp>
    </p:spTree>
    <p:extLst>
      <p:ext uri="{BB962C8B-B14F-4D97-AF65-F5344CB8AC3E}">
        <p14:creationId xmlns:p14="http://schemas.microsoft.com/office/powerpoint/2010/main" val="660251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second group of healthcare professionals who need to be educated consists of those who are not interested in applying Traditional Medicine methods but are a part of the health system. It is very important to enable them to understand and accept the importance and benefits of Traditional Medicine methods, to know the indications for their application, and to think about the possible contraindications of their application, as well as the interactions that may occur when these methods are applied at the same time with other methods.</a:t>
            </a:r>
          </a:p>
          <a:p>
            <a:r>
              <a:rPr lang="en-US" sz="1200" kern="1200" dirty="0">
                <a:solidFill>
                  <a:schemeClr val="tx1"/>
                </a:solidFill>
                <a:effectLst/>
                <a:latin typeface="+mn-lt"/>
                <a:ea typeface="+mn-ea"/>
                <a:cs typeface="+mn-cs"/>
              </a:rPr>
              <a:t>How did we approach educating this group in Serbia?</a:t>
            </a:r>
          </a:p>
          <a:p>
            <a:r>
              <a:rPr lang="en-US" sz="1200" kern="1200" dirty="0">
                <a:solidFill>
                  <a:schemeClr val="tx1"/>
                </a:solidFill>
                <a:effectLst/>
                <a:latin typeface="+mn-lt"/>
                <a:ea typeface="+mn-ea"/>
                <a:cs typeface="+mn-cs"/>
              </a:rPr>
              <a:t>In Serbia, every doctor has to collect points in order to get and keep their professional work license through accredited education by participating in accredited congresses and lectures.</a:t>
            </a:r>
          </a:p>
          <a:p>
            <a:r>
              <a:rPr lang="en-US" sz="1200" kern="1200" dirty="0">
                <a:solidFill>
                  <a:schemeClr val="tx1"/>
                </a:solidFill>
                <a:effectLst/>
                <a:latin typeface="+mn-lt"/>
                <a:ea typeface="+mn-ea"/>
                <a:cs typeface="+mn-cs"/>
              </a:rPr>
              <a:t>We have accredited one-hour and two-hour lectures on the importance of applying the Traditional Medicine methods and about the use of these methods, which gave us the opportunity to present this knowledge in any medical institution. For example, we accredited more than 20 different topics for HP about Maharishi Ayurveda.</a:t>
            </a:r>
          </a:p>
          <a:p>
            <a:r>
              <a:rPr lang="en-US" b="1" dirty="0"/>
              <a:t>DITID</a:t>
            </a:r>
          </a:p>
        </p:txBody>
      </p:sp>
      <p:sp>
        <p:nvSpPr>
          <p:cNvPr id="4" name="Slide Number Placeholder 3"/>
          <p:cNvSpPr>
            <a:spLocks noGrp="1"/>
          </p:cNvSpPr>
          <p:nvPr>
            <p:ph type="sldNum" sz="quarter" idx="5"/>
          </p:nvPr>
        </p:nvSpPr>
        <p:spPr/>
        <p:txBody>
          <a:bodyPr/>
          <a:lstStyle/>
          <a:p>
            <a:fld id="{3BD84C30-6D59-44F5-8A2C-58B3DA8B3102}" type="slidenum">
              <a:rPr lang="en-US" smtClean="0"/>
              <a:t>13</a:t>
            </a:fld>
            <a:endParaRPr lang="en-US"/>
          </a:p>
        </p:txBody>
      </p:sp>
    </p:spTree>
    <p:extLst>
      <p:ext uri="{BB962C8B-B14F-4D97-AF65-F5344CB8AC3E}">
        <p14:creationId xmlns:p14="http://schemas.microsoft.com/office/powerpoint/2010/main" val="1775146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We also received accreditation for organizing four international congresses in Maharishi Ayurveda. The first was organized in 2013 in Belgrade and it was the first international Ayurvedic congress in Europe. It was attended by over 500 doctors as well as a delegation from India with over 25 </a:t>
            </a:r>
            <a:r>
              <a:rPr lang="en-US" sz="1200" kern="1200" dirty="0" err="1">
                <a:solidFill>
                  <a:schemeClr val="tx1"/>
                </a:solidFill>
                <a:effectLst/>
                <a:latin typeface="+mn-lt"/>
                <a:ea typeface="+mn-ea"/>
                <a:cs typeface="+mn-cs"/>
              </a:rPr>
              <a:t>vaidyas</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The last of the 4 accredited congresses was organized in December 2019, and attended by more than 300 health professionals.</a:t>
            </a:r>
          </a:p>
          <a:p>
            <a:endParaRPr lang="en-US" dirty="0"/>
          </a:p>
        </p:txBody>
      </p:sp>
      <p:sp>
        <p:nvSpPr>
          <p:cNvPr id="4" name="Slide Number Placeholder 3"/>
          <p:cNvSpPr>
            <a:spLocks noGrp="1"/>
          </p:cNvSpPr>
          <p:nvPr>
            <p:ph type="sldNum" sz="quarter" idx="5"/>
          </p:nvPr>
        </p:nvSpPr>
        <p:spPr/>
        <p:txBody>
          <a:bodyPr/>
          <a:lstStyle/>
          <a:p>
            <a:fld id="{3BD84C30-6D59-44F5-8A2C-58B3DA8B3102}" type="slidenum">
              <a:rPr lang="en-US" smtClean="0"/>
              <a:t>14</a:t>
            </a:fld>
            <a:endParaRPr lang="en-US"/>
          </a:p>
        </p:txBody>
      </p:sp>
    </p:spTree>
    <p:extLst>
      <p:ext uri="{BB962C8B-B14F-4D97-AF65-F5344CB8AC3E}">
        <p14:creationId xmlns:p14="http://schemas.microsoft.com/office/powerpoint/2010/main" val="706858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It is necessary to raise </a:t>
            </a:r>
            <a:r>
              <a:rPr lang="en-US" sz="1200" b="1"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 the collective awareness of the citizens to a level that enables the implementation of these methods to take effect in practice.</a:t>
            </a:r>
          </a:p>
          <a:p>
            <a:r>
              <a:rPr lang="en-US" sz="1200" kern="1200" dirty="0">
                <a:solidFill>
                  <a:schemeClr val="tx1"/>
                </a:solidFill>
                <a:effectLst/>
                <a:latin typeface="+mn-lt"/>
                <a:ea typeface="+mn-ea"/>
                <a:cs typeface="+mn-cs"/>
              </a:rPr>
              <a:t>When Ayurveda is concerned, what did we do in Serbia?</a:t>
            </a:r>
          </a:p>
          <a:p>
            <a:r>
              <a:rPr lang="en-US" sz="1200" kern="1200" dirty="0">
                <a:solidFill>
                  <a:schemeClr val="tx1"/>
                </a:solidFill>
                <a:effectLst/>
                <a:latin typeface="+mn-lt"/>
                <a:ea typeface="+mn-ea"/>
                <a:cs typeface="+mn-cs"/>
              </a:rPr>
              <a:t>More than 100 articles were published in popular newspapers and magazines on the use of Ayurveda when treating certain diseases.</a:t>
            </a:r>
          </a:p>
          <a:p>
            <a:r>
              <a:rPr lang="en-US" sz="1200" kern="1200" dirty="0">
                <a:solidFill>
                  <a:schemeClr val="tx1"/>
                </a:solidFill>
                <a:effectLst/>
                <a:latin typeface="+mn-lt"/>
                <a:ea typeface="+mn-ea"/>
                <a:cs typeface="+mn-cs"/>
              </a:rPr>
              <a:t>Dozens of guest appearances have been organized on some of the most popular TV shows and channels, with simple and easy to understand explanations about the importance of adequate implementation of Maharishi Ayurveda and its effects (what foods to avoid in case of gastritis, rheumatoid arthritis, what routine and diet are recommended during menstruation, what foods are recommended after childbirth, why raw foods are not recommended in patients with neurological diseases like MS, Parkinson's disease etc.)</a:t>
            </a:r>
          </a:p>
          <a:p>
            <a:endParaRPr lang="en-US" dirty="0"/>
          </a:p>
        </p:txBody>
      </p:sp>
      <p:sp>
        <p:nvSpPr>
          <p:cNvPr id="4" name="Slide Number Placeholder 3"/>
          <p:cNvSpPr>
            <a:spLocks noGrp="1"/>
          </p:cNvSpPr>
          <p:nvPr>
            <p:ph type="sldNum" sz="quarter" idx="5"/>
          </p:nvPr>
        </p:nvSpPr>
        <p:spPr/>
        <p:txBody>
          <a:bodyPr/>
          <a:lstStyle/>
          <a:p>
            <a:fld id="{3BD84C30-6D59-44F5-8A2C-58B3DA8B3102}" type="slidenum">
              <a:rPr lang="en-US" smtClean="0"/>
              <a:t>15</a:t>
            </a:fld>
            <a:endParaRPr lang="en-US"/>
          </a:p>
        </p:txBody>
      </p:sp>
    </p:spTree>
    <p:extLst>
      <p:ext uri="{BB962C8B-B14F-4D97-AF65-F5344CB8AC3E}">
        <p14:creationId xmlns:p14="http://schemas.microsoft.com/office/powerpoint/2010/main" val="10171093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Regarding the current epidemic we can also do a lot to help people to get over this situation with additional support and to find out how to improve their immunity and how to contribute to the creation of better immunity for future generations.  </a:t>
            </a:r>
          </a:p>
          <a:p>
            <a:r>
              <a:rPr lang="en-US" sz="1200" kern="1200" dirty="0">
                <a:solidFill>
                  <a:schemeClr val="tx1"/>
                </a:solidFill>
                <a:effectLst/>
                <a:latin typeface="+mn-lt"/>
                <a:ea typeface="+mn-ea"/>
                <a:cs typeface="+mn-cs"/>
              </a:rPr>
              <a:t>Education of the general public very much contributes to the better collective immunity.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Ayurveda offers very precise</a:t>
            </a:r>
            <a:r>
              <a:rPr lang="sr-Latn-RS"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instructions.</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D84C30-6D59-44F5-8A2C-58B3DA8B3102}" type="slidenum">
              <a:rPr lang="en-US" smtClean="0"/>
              <a:t>16</a:t>
            </a:fld>
            <a:endParaRPr lang="en-US"/>
          </a:p>
        </p:txBody>
      </p:sp>
    </p:spTree>
    <p:extLst>
      <p:ext uri="{BB962C8B-B14F-4D97-AF65-F5344CB8AC3E}">
        <p14:creationId xmlns:p14="http://schemas.microsoft.com/office/powerpoint/2010/main" val="27155406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Western medicine, in cases when we do not have very precise recommendations for some of </a:t>
            </a:r>
            <a:r>
              <a:rPr lang="sr-Latn-RS" sz="1200" kern="1200" dirty="0">
                <a:solidFill>
                  <a:schemeClr val="tx1"/>
                </a:solidFill>
                <a:effectLst/>
                <a:latin typeface="+mn-lt"/>
                <a:ea typeface="+mn-ea"/>
                <a:cs typeface="+mn-cs"/>
              </a:rPr>
              <a:t>specific</a:t>
            </a:r>
            <a:r>
              <a:rPr lang="en-US" sz="1200" kern="1200" dirty="0">
                <a:solidFill>
                  <a:schemeClr val="tx1"/>
                </a:solidFill>
                <a:effectLst/>
                <a:latin typeface="+mn-lt"/>
                <a:ea typeface="+mn-ea"/>
                <a:cs typeface="+mn-cs"/>
              </a:rPr>
              <a:t> diseases, the Ayurvedic knowledge is very useful and applicable and our mission is to make it accessible to everyone.</a:t>
            </a:r>
          </a:p>
          <a:p>
            <a:r>
              <a:rPr lang="en-US" sz="1200" kern="1200" dirty="0">
                <a:solidFill>
                  <a:schemeClr val="tx1"/>
                </a:solidFill>
                <a:effectLst/>
                <a:latin typeface="+mn-lt"/>
                <a:ea typeface="+mn-ea"/>
                <a:cs typeface="+mn-cs"/>
              </a:rPr>
              <a:t>We organized hundreds of public lectures on the same topics.</a:t>
            </a:r>
          </a:p>
          <a:p>
            <a:r>
              <a:rPr lang="en-US" sz="1200" kern="1200" dirty="0">
                <a:solidFill>
                  <a:schemeClr val="tx1"/>
                </a:solidFill>
                <a:effectLst/>
                <a:latin typeface="+mn-lt"/>
                <a:ea typeface="+mn-ea"/>
                <a:cs typeface="+mn-cs"/>
              </a:rPr>
              <a:t>We have taken a significant part in the education of yoga instructors organized by yoga schools. Owing to the rising </a:t>
            </a: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global popularity of yoga, which we need to thank the Indian government for, our experience shows that the citizens who want to live in accordance with healthy natural principles, in large numbers, choose to take yoga lessons as one of the first steps. We have recognized this as a fundamental fact and we made sure that some basic principles of Ayurveda are covered within the training for becoming a yoga instructor.</a:t>
            </a:r>
          </a:p>
          <a:p>
            <a:endParaRPr lang="en-US" dirty="0"/>
          </a:p>
        </p:txBody>
      </p:sp>
      <p:sp>
        <p:nvSpPr>
          <p:cNvPr id="4" name="Slide Number Placeholder 3"/>
          <p:cNvSpPr>
            <a:spLocks noGrp="1"/>
          </p:cNvSpPr>
          <p:nvPr>
            <p:ph type="sldNum" sz="quarter" idx="5"/>
          </p:nvPr>
        </p:nvSpPr>
        <p:spPr/>
        <p:txBody>
          <a:bodyPr/>
          <a:lstStyle/>
          <a:p>
            <a:fld id="{3BD84C30-6D59-44F5-8A2C-58B3DA8B3102}" type="slidenum">
              <a:rPr lang="en-US" smtClean="0"/>
              <a:t>17</a:t>
            </a:fld>
            <a:endParaRPr lang="en-US"/>
          </a:p>
        </p:txBody>
      </p:sp>
    </p:spTree>
    <p:extLst>
      <p:ext uri="{BB962C8B-B14F-4D97-AF65-F5344CB8AC3E}">
        <p14:creationId xmlns:p14="http://schemas.microsoft.com/office/powerpoint/2010/main" val="14630496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Maharishi Ayurveda, we also have an exciting opportunity for the public. Four different fantastic 16-lesson courses are available now online: Good health through prevention, diet, digestion and nutrition, Self pulse reading for good health and Maharishi Yoga Course. The President of the conference Dr. </a:t>
            </a:r>
            <a:r>
              <a:rPr lang="en-US" dirty="0" err="1"/>
              <a:t>Mladen</a:t>
            </a:r>
            <a:r>
              <a:rPr lang="en-US" dirty="0"/>
              <a:t> and I currently teach the Self pulse reading course for the whole Balkans region. It is the second time that we have offered this course, and apart from this, we also taught the course Diet, digestion and nutrition. The Maharishi Yoga Asana course is also going very well. S</a:t>
            </a:r>
            <a:r>
              <a:rPr lang="sr-Latn-RS" dirty="0"/>
              <a:t>o</a:t>
            </a:r>
            <a:r>
              <a:rPr lang="en-US" dirty="0"/>
              <a:t> we can say that cooperation between Serbia and Croatia in the field of Ayurveda is going very well and successful</a:t>
            </a:r>
            <a:r>
              <a:rPr lang="sr-Latn-RS" dirty="0"/>
              <a:t>ly</a:t>
            </a:r>
            <a:r>
              <a:rPr lang="en-US" dirty="0"/>
              <a:t>. </a:t>
            </a:r>
          </a:p>
          <a:p>
            <a:r>
              <a:rPr lang="en-US" dirty="0"/>
              <a:t>People are very eager for pure knowledge and such courses, especially at this challenging time of the corona pandemic when contacts and movement are limited</a:t>
            </a:r>
            <a:r>
              <a:rPr lang="sr-Latn-RS" dirty="0"/>
              <a:t> and when they want to find additional ways to improve their immunity and general health.</a:t>
            </a:r>
            <a:r>
              <a:rPr lang="en-US" dirty="0"/>
              <a:t> We are very pleased that we have an opportunity to teach these courses because they are nourishing for people's consciousness and the other aspects of our physiology. </a:t>
            </a:r>
          </a:p>
          <a:p>
            <a:r>
              <a:rPr lang="en-US" b="1" dirty="0"/>
              <a:t>IIIST</a:t>
            </a:r>
          </a:p>
        </p:txBody>
      </p:sp>
      <p:sp>
        <p:nvSpPr>
          <p:cNvPr id="4" name="Slide Number Placeholder 3"/>
          <p:cNvSpPr>
            <a:spLocks noGrp="1"/>
          </p:cNvSpPr>
          <p:nvPr>
            <p:ph type="sldNum" sz="quarter" idx="5"/>
          </p:nvPr>
        </p:nvSpPr>
        <p:spPr/>
        <p:txBody>
          <a:bodyPr/>
          <a:lstStyle/>
          <a:p>
            <a:fld id="{3BD84C30-6D59-44F5-8A2C-58B3DA8B3102}" type="slidenum">
              <a:rPr lang="en-US" smtClean="0"/>
              <a:t>18</a:t>
            </a:fld>
            <a:endParaRPr lang="en-US"/>
          </a:p>
        </p:txBody>
      </p:sp>
    </p:spTree>
    <p:extLst>
      <p:ext uri="{BB962C8B-B14F-4D97-AF65-F5344CB8AC3E}">
        <p14:creationId xmlns:p14="http://schemas.microsoft.com/office/powerpoint/2010/main" val="19437134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lnSpc>
                <a:spcPct val="150000"/>
              </a:lnSpc>
              <a:spcBef>
                <a:spcPts val="0"/>
              </a:spcBef>
            </a:pPr>
            <a:r>
              <a:rPr lang="en-US" dirty="0">
                <a:latin typeface="Times New Roman" panose="02020603050405020304" pitchFamily="18" charset="0"/>
                <a:ea typeface="Calibri" panose="020F0502020204030204" pitchFamily="34" charset="0"/>
              </a:rPr>
              <a:t>I am delighted because I am involved in all these activities in my country and education in other European countries.</a:t>
            </a:r>
          </a:p>
          <a:p>
            <a:pPr algn="just">
              <a:lnSpc>
                <a:spcPct val="150000"/>
              </a:lnSpc>
              <a:spcBef>
                <a:spcPts val="0"/>
              </a:spcBef>
            </a:pPr>
            <a:r>
              <a:rPr lang="en-US" dirty="0">
                <a:latin typeface="Times New Roman" panose="02020603050405020304" pitchFamily="18" charset="0"/>
                <a:ea typeface="Calibri" panose="020F0502020204030204" pitchFamily="34" charset="0"/>
              </a:rPr>
              <a:t>Everything that I have mentioned today about legislation and education is just an example of how we can use precise Ayurvedic knowledge.</a:t>
            </a:r>
            <a:endParaRPr lang="sr-Latn-CS" dirty="0">
              <a:latin typeface="Times New Roman" panose="02020603050405020304" pitchFamily="18" charset="0"/>
              <a:ea typeface="Calibri" panose="020F0502020204030204" pitchFamily="34" charset="0"/>
            </a:endParaRPr>
          </a:p>
          <a:p>
            <a:pPr algn="just">
              <a:lnSpc>
                <a:spcPct val="150000"/>
              </a:lnSpc>
              <a:spcBef>
                <a:spcPts val="0"/>
              </a:spcBef>
            </a:pPr>
            <a:r>
              <a:rPr lang="sr-Latn-CS" dirty="0">
                <a:latin typeface="Times New Roman" panose="02020603050405020304" pitchFamily="18" charset="0"/>
                <a:ea typeface="Calibri" panose="020F0502020204030204" pitchFamily="34" charset="0"/>
              </a:rPr>
              <a:t>All of this, was achieved because we had </a:t>
            </a:r>
            <a:r>
              <a:rPr lang="sr-Latn-CS" b="1" dirty="0">
                <a:latin typeface="Times New Roman" panose="02020603050405020304" pitchFamily="18" charset="0"/>
                <a:ea typeface="Calibri" panose="020F0502020204030204" pitchFamily="34" charset="0"/>
              </a:rPr>
              <a:t>well-coordinated teams</a:t>
            </a:r>
            <a:r>
              <a:rPr lang="sr-Latn-CS" dirty="0">
                <a:latin typeface="Times New Roman" panose="02020603050405020304" pitchFamily="18" charset="0"/>
                <a:ea typeface="Calibri" panose="020F0502020204030204" pitchFamily="34" charset="0"/>
              </a:rPr>
              <a:t> which worked </a:t>
            </a:r>
            <a:r>
              <a:rPr lang="sr-Latn-CS" b="1" dirty="0">
                <a:latin typeface="Times New Roman" panose="02020603050405020304" pitchFamily="18" charset="0"/>
                <a:ea typeface="Calibri" panose="020F0502020204030204" pitchFamily="34" charset="0"/>
              </a:rPr>
              <a:t>at the same time to educate health professionals and educate the citizens</a:t>
            </a:r>
            <a:r>
              <a:rPr lang="sr-Latn-CS" dirty="0">
                <a:latin typeface="Times New Roman" panose="02020603050405020304" pitchFamily="18" charset="0"/>
                <a:ea typeface="Calibri" panose="020F0502020204030204" pitchFamily="34" charset="0"/>
              </a:rPr>
              <a:t>. </a:t>
            </a:r>
            <a:endParaRPr lang="en-US" dirty="0">
              <a:latin typeface="Times New Roman" panose="02020603050405020304" pitchFamily="18" charset="0"/>
              <a:ea typeface="Calibri" panose="020F0502020204030204" pitchFamily="34" charset="0"/>
            </a:endParaRPr>
          </a:p>
          <a:p>
            <a:pPr algn="just">
              <a:lnSpc>
                <a:spcPct val="150000"/>
              </a:lnSpc>
              <a:spcBef>
                <a:spcPts val="0"/>
              </a:spcBef>
            </a:pPr>
            <a:r>
              <a:rPr lang="en-US" dirty="0">
                <a:latin typeface="Times New Roman" panose="02020603050405020304" pitchFamily="18" charset="0"/>
                <a:ea typeface="Calibri" panose="020F0502020204030204" pitchFamily="34" charset="0"/>
              </a:rPr>
              <a:t>We also feel that it was essential that those involved in training of health professionals and citizens, lived their own lives in perfect accord with the principals of Ayurveda, following ayurvedic diet, daily and seasonal routine, and doing yoga and meditation regularly.</a:t>
            </a:r>
          </a:p>
          <a:p>
            <a:endParaRPr lang="en-US" dirty="0"/>
          </a:p>
        </p:txBody>
      </p:sp>
      <p:sp>
        <p:nvSpPr>
          <p:cNvPr id="4" name="Slide Number Placeholder 3"/>
          <p:cNvSpPr>
            <a:spLocks noGrp="1"/>
          </p:cNvSpPr>
          <p:nvPr>
            <p:ph type="sldNum" sz="quarter" idx="5"/>
          </p:nvPr>
        </p:nvSpPr>
        <p:spPr/>
        <p:txBody>
          <a:bodyPr/>
          <a:lstStyle/>
          <a:p>
            <a:fld id="{9C3DEDF1-CD9D-4FE7-AB9E-1FFE4BA0C148}" type="slidenum">
              <a:rPr lang="en-US" smtClean="0"/>
              <a:t>19</a:t>
            </a:fld>
            <a:endParaRPr lang="en-US"/>
          </a:p>
        </p:txBody>
      </p:sp>
    </p:spTree>
    <p:extLst>
      <p:ext uri="{BB962C8B-B14F-4D97-AF65-F5344CB8AC3E}">
        <p14:creationId xmlns:p14="http://schemas.microsoft.com/office/powerpoint/2010/main" val="2090151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Over the last three decades, the use of traditional medicine has increased significantly and gained great popularity worldwide. In many countries, traditional medicine has taken a significant place and is being recognized not only by the general public but also by the authorities.</a:t>
            </a:r>
          </a:p>
          <a:p>
            <a:r>
              <a:rPr lang="en-US" sz="1200" kern="1200" dirty="0">
                <a:solidFill>
                  <a:schemeClr val="tx1"/>
                </a:solidFill>
                <a:effectLst/>
                <a:latin typeface="+mn-lt"/>
                <a:ea typeface="+mn-ea"/>
                <a:cs typeface="+mn-cs"/>
              </a:rPr>
              <a:t>Studies show that between 30 and 90 percent of the adult population in Western countries uses some form of traditional medicine methods for the prevention and treatment of various types of illnesses. </a:t>
            </a:r>
            <a:endParaRPr lang="en-US" dirty="0"/>
          </a:p>
        </p:txBody>
      </p:sp>
      <p:sp>
        <p:nvSpPr>
          <p:cNvPr id="4" name="Slide Number Placeholder 3"/>
          <p:cNvSpPr>
            <a:spLocks noGrp="1"/>
          </p:cNvSpPr>
          <p:nvPr>
            <p:ph type="sldNum" sz="quarter" idx="5"/>
          </p:nvPr>
        </p:nvSpPr>
        <p:spPr/>
        <p:txBody>
          <a:bodyPr/>
          <a:lstStyle/>
          <a:p>
            <a:fld id="{3BD84C30-6D59-44F5-8A2C-58B3DA8B3102}" type="slidenum">
              <a:rPr lang="en-US" smtClean="0"/>
              <a:t>2</a:t>
            </a:fld>
            <a:endParaRPr lang="en-US"/>
          </a:p>
        </p:txBody>
      </p:sp>
    </p:spTree>
    <p:extLst>
      <p:ext uri="{BB962C8B-B14F-4D97-AF65-F5344CB8AC3E}">
        <p14:creationId xmlns:p14="http://schemas.microsoft.com/office/powerpoint/2010/main" val="24154506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spcBef>
                <a:spcPts val="0"/>
              </a:spcBef>
              <a:buClr>
                <a:srgbClr val="0F6FC6"/>
              </a:buClr>
            </a:pPr>
            <a:r>
              <a:rPr lang="en-US" dirty="0">
                <a:solidFill>
                  <a:prstClr val="black">
                    <a:lumMod val="75000"/>
                    <a:lumOff val="25000"/>
                  </a:prstClr>
                </a:solidFill>
                <a:latin typeface="Times New Roman" panose="02020603050405020304" pitchFamily="18" charset="0"/>
                <a:ea typeface="Calibri" panose="020F0502020204030204" pitchFamily="34" charset="0"/>
                <a:cs typeface="Times New Roman" panose="02020603050405020304" pitchFamily="18" charset="0"/>
              </a:rPr>
              <a:t>Our experience shows that it is of the greatest importance that </a:t>
            </a:r>
            <a:r>
              <a:rPr lang="en-US" b="1" dirty="0">
                <a:solidFill>
                  <a:prstClr val="black">
                    <a:lumMod val="75000"/>
                    <a:lumOff val="25000"/>
                  </a:prstClr>
                </a:solidFill>
                <a:latin typeface="Times New Roman" panose="02020603050405020304" pitchFamily="18" charset="0"/>
                <a:ea typeface="Calibri" panose="020F0502020204030204" pitchFamily="34" charset="0"/>
                <a:cs typeface="Times New Roman" panose="02020603050405020304" pitchFamily="18" charset="0"/>
              </a:rPr>
              <a:t>competent Western medicine health professionals, educated in different fields of TM are involved in the training of other health professionals</a:t>
            </a:r>
            <a:r>
              <a:rPr lang="en-US" dirty="0">
                <a:solidFill>
                  <a:prstClr val="black">
                    <a:lumMod val="75000"/>
                    <a:lumOff val="25000"/>
                  </a:prstClr>
                </a:solidFill>
                <a:latin typeface="Times New Roman" panose="02020603050405020304" pitchFamily="18" charset="0"/>
                <a:ea typeface="Calibri" panose="020F0502020204030204" pitchFamily="34" charset="0"/>
                <a:cs typeface="Times New Roman" panose="02020603050405020304" pitchFamily="18" charset="0"/>
              </a:rPr>
              <a:t>.  The reason is that they have both competence and authority to ensure that what they teach is recognized as acceptable, safe and applicable, by both – government and the public.</a:t>
            </a:r>
          </a:p>
          <a:p>
            <a:pPr algn="just">
              <a:lnSpc>
                <a:spcPct val="150000"/>
              </a:lnSpc>
              <a:spcBef>
                <a:spcPts val="0"/>
              </a:spcBef>
              <a:buClr>
                <a:srgbClr val="0F6FC6"/>
              </a:buClr>
            </a:pPr>
            <a:r>
              <a:rPr lang="en-US" dirty="0">
                <a:solidFill>
                  <a:prstClr val="black">
                    <a:lumMod val="75000"/>
                    <a:lumOff val="25000"/>
                  </a:prstClr>
                </a:solidFill>
                <a:latin typeface="Times New Roman" panose="02020603050405020304" pitchFamily="18" charset="0"/>
                <a:cs typeface="Times New Roman" panose="02020603050405020304" pitchFamily="18" charset="0"/>
              </a:rPr>
              <a:t>With well educated Health professionals, with acceptance by public and with proper Legislative we can create a platform for the future application of TM methods and for exploring the effects of their application worldwide.</a:t>
            </a:r>
          </a:p>
          <a:p>
            <a:endParaRPr lang="en-US" dirty="0"/>
          </a:p>
        </p:txBody>
      </p:sp>
      <p:sp>
        <p:nvSpPr>
          <p:cNvPr id="4" name="Slide Number Placeholder 3"/>
          <p:cNvSpPr>
            <a:spLocks noGrp="1"/>
          </p:cNvSpPr>
          <p:nvPr>
            <p:ph type="sldNum" sz="quarter" idx="5"/>
          </p:nvPr>
        </p:nvSpPr>
        <p:spPr/>
        <p:txBody>
          <a:bodyPr/>
          <a:lstStyle/>
          <a:p>
            <a:fld id="{3BD84C30-6D59-44F5-8A2C-58B3DA8B3102}" type="slidenum">
              <a:rPr lang="en-US" smtClean="0"/>
              <a:t>20</a:t>
            </a:fld>
            <a:endParaRPr lang="en-US"/>
          </a:p>
        </p:txBody>
      </p:sp>
    </p:spTree>
    <p:extLst>
      <p:ext uri="{BB962C8B-B14F-4D97-AF65-F5344CB8AC3E}">
        <p14:creationId xmlns:p14="http://schemas.microsoft.com/office/powerpoint/2010/main" val="29034419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30390A-CF29-47D6-B6C4-F155DE40978D}" type="slidenum">
              <a:rPr lang="en-US" smtClean="0"/>
              <a:t>22</a:t>
            </a:fld>
            <a:endParaRPr lang="en-US"/>
          </a:p>
        </p:txBody>
      </p:sp>
    </p:spTree>
    <p:extLst>
      <p:ext uri="{BB962C8B-B14F-4D97-AF65-F5344CB8AC3E}">
        <p14:creationId xmlns:p14="http://schemas.microsoft.com/office/powerpoint/2010/main" val="35015954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D84C30-6D59-44F5-8A2C-58B3DA8B3102}" type="slidenum">
              <a:rPr lang="en-US" smtClean="0"/>
              <a:t>23</a:t>
            </a:fld>
            <a:endParaRPr lang="en-US"/>
          </a:p>
        </p:txBody>
      </p:sp>
    </p:spTree>
    <p:extLst>
      <p:ext uri="{BB962C8B-B14F-4D97-AF65-F5344CB8AC3E}">
        <p14:creationId xmlns:p14="http://schemas.microsoft.com/office/powerpoint/2010/main" val="3351602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people usually belong to one of the following groups:</a:t>
            </a:r>
          </a:p>
          <a:p>
            <a:r>
              <a:rPr lang="en-US" sz="1200" kern="1200" dirty="0">
                <a:solidFill>
                  <a:schemeClr val="tx1"/>
                </a:solidFill>
                <a:effectLst/>
                <a:latin typeface="+mn-lt"/>
                <a:ea typeface="+mn-ea"/>
                <a:cs typeface="+mn-cs"/>
              </a:rPr>
              <a:t>The first group are those who suffer from chronic diseases and who have tried conventional treatments without much success. The fact that the use of traditional medicine methods can improve health in those cases where conventional medicine was unsuccessful is a very significant factor that contributes to the rise </a:t>
            </a: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in popularity of these methods.</a:t>
            </a:r>
          </a:p>
          <a:p>
            <a:r>
              <a:rPr lang="en-US" sz="1200" kern="1200" dirty="0">
                <a:solidFill>
                  <a:schemeClr val="tx1"/>
                </a:solidFill>
                <a:effectLst/>
                <a:latin typeface="+mn-lt"/>
                <a:ea typeface="+mn-ea"/>
                <a:cs typeface="+mn-cs"/>
              </a:rPr>
              <a:t>The second group are mostly the young, healthy and well-situated people who want to preserve their health in a natural and holistic way.</a:t>
            </a:r>
          </a:p>
          <a:p>
            <a:endParaRPr lang="en-US" dirty="0"/>
          </a:p>
        </p:txBody>
      </p:sp>
      <p:sp>
        <p:nvSpPr>
          <p:cNvPr id="4" name="Slide Number Placeholder 3"/>
          <p:cNvSpPr>
            <a:spLocks noGrp="1"/>
          </p:cNvSpPr>
          <p:nvPr>
            <p:ph type="sldNum" sz="quarter" idx="5"/>
          </p:nvPr>
        </p:nvSpPr>
        <p:spPr/>
        <p:txBody>
          <a:bodyPr/>
          <a:lstStyle/>
          <a:p>
            <a:fld id="{3BD84C30-6D59-44F5-8A2C-58B3DA8B3102}" type="slidenum">
              <a:rPr lang="en-US" smtClean="0"/>
              <a:t>3</a:t>
            </a:fld>
            <a:endParaRPr lang="en-US"/>
          </a:p>
        </p:txBody>
      </p:sp>
    </p:spTree>
    <p:extLst>
      <p:ext uri="{BB962C8B-B14F-4D97-AF65-F5344CB8AC3E}">
        <p14:creationId xmlns:p14="http://schemas.microsoft.com/office/powerpoint/2010/main" val="1049163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WHO recognizes the importance of traditional medicine methods and has published the General Guidelines for Methodologies on Research and Evaluation of Traditional Medicine, which defines the approaches that help form national regulations and facilitate the implementation of traditional medicine methods in the health care systems of many countries, in regard to the application, research, evaluation, quality control etc.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February last year, in cooperation with the WHO the Ministry of AYUSH organized an International Conference on Standardization of Diagnoses and Terminologies in Ayurveda, Unani and Siddha Systems of Medicine (</a:t>
            </a:r>
            <a:r>
              <a:rPr lang="en-US" sz="1200" kern="1200" dirty="0" err="1">
                <a:solidFill>
                  <a:schemeClr val="tx1"/>
                </a:solidFill>
                <a:effectLst/>
                <a:latin typeface="+mn-lt"/>
                <a:ea typeface="+mn-ea"/>
                <a:cs typeface="+mn-cs"/>
              </a:rPr>
              <a:t>ICoSDiTAUS</a:t>
            </a:r>
            <a:r>
              <a:rPr lang="en-US" sz="1200" kern="1200" dirty="0">
                <a:solidFill>
                  <a:schemeClr val="tx1"/>
                </a:solidFill>
                <a:effectLst/>
                <a:latin typeface="+mn-lt"/>
                <a:ea typeface="+mn-ea"/>
                <a:cs typeface="+mn-cs"/>
              </a:rPr>
              <a:t> 2020).  The conference featured presentations and discussions that focused on topics like relevance and regulation of Traditional Medicine in Health Systems, the further development of the supplementary chapter on traditional medicine diagnoses in ICD-11 </a:t>
            </a:r>
            <a:r>
              <a:rPr lang="en-US" sz="1200" b="1" kern="1200" dirty="0">
                <a:solidFill>
                  <a:schemeClr val="tx1"/>
                </a:solidFill>
                <a:effectLst/>
                <a:latin typeface="+mn-lt"/>
                <a:ea typeface="+mn-ea"/>
                <a:cs typeface="+mn-cs"/>
              </a:rPr>
              <a:t>(International Classification of Diseases, the eleventh revision)</a:t>
            </a:r>
            <a:r>
              <a:rPr lang="en-US" sz="1200" b="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as well as status and challenges for collection  and classification of clinical data in traditional medicine.</a:t>
            </a:r>
          </a:p>
          <a:p>
            <a:endParaRPr lang="en-US" dirty="0"/>
          </a:p>
        </p:txBody>
      </p:sp>
      <p:sp>
        <p:nvSpPr>
          <p:cNvPr id="4" name="Slide Number Placeholder 3"/>
          <p:cNvSpPr>
            <a:spLocks noGrp="1"/>
          </p:cNvSpPr>
          <p:nvPr>
            <p:ph type="sldNum" sz="quarter" idx="5"/>
          </p:nvPr>
        </p:nvSpPr>
        <p:spPr/>
        <p:txBody>
          <a:bodyPr/>
          <a:lstStyle/>
          <a:p>
            <a:fld id="{3BD84C30-6D59-44F5-8A2C-58B3DA8B3102}" type="slidenum">
              <a:rPr lang="en-US" smtClean="0"/>
              <a:t>4</a:t>
            </a:fld>
            <a:endParaRPr lang="en-US"/>
          </a:p>
        </p:txBody>
      </p:sp>
    </p:spTree>
    <p:extLst>
      <p:ext uri="{BB962C8B-B14F-4D97-AF65-F5344CB8AC3E}">
        <p14:creationId xmlns:p14="http://schemas.microsoft.com/office/powerpoint/2010/main" val="2343329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spite of all these </a:t>
            </a:r>
            <a:r>
              <a:rPr lang="en-US" sz="1200" b="1" kern="1200" dirty="0">
                <a:solidFill>
                  <a:schemeClr val="tx1"/>
                </a:solidFill>
                <a:effectLst/>
                <a:latin typeface="+mn-lt"/>
                <a:ea typeface="+mn-ea"/>
                <a:cs typeface="+mn-cs"/>
              </a:rPr>
              <a:t>IIIII</a:t>
            </a:r>
            <a:r>
              <a:rPr lang="en-US" sz="1200" kern="1200" dirty="0">
                <a:solidFill>
                  <a:schemeClr val="tx1"/>
                </a:solidFill>
                <a:effectLst/>
                <a:latin typeface="+mn-lt"/>
                <a:ea typeface="+mn-ea"/>
                <a:cs typeface="+mn-cs"/>
              </a:rPr>
              <a:t> recommendations and efforts given by the relevant professional organizations and institutions, most doctors are still not ready to accept these methods as a regular form of medical treatment. Because of this, many patients use traditional medicine methods without the knowledge of their doctors.</a:t>
            </a:r>
          </a:p>
          <a:p>
            <a:r>
              <a:rPr lang="en-US" sz="1200" kern="1200" dirty="0">
                <a:solidFill>
                  <a:schemeClr val="tx1"/>
                </a:solidFill>
                <a:effectLst/>
                <a:latin typeface="+mn-lt"/>
                <a:ea typeface="+mn-ea"/>
                <a:cs typeface="+mn-cs"/>
              </a:rPr>
              <a:t>This fact potentially represents a major public health issue and carries a great deal of risk to the patients, as it may cause two problems: the delay </a:t>
            </a:r>
            <a:r>
              <a:rPr lang="en-US" sz="1200" b="1" i="0" kern="1200" dirty="0">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 of the appropriate conventional treatment as well as possible negative interactions between the treatments of the traditional and conventional medicine taken at the same time without the doctor’s supervision.</a:t>
            </a:r>
          </a:p>
          <a:p>
            <a:endParaRPr lang="en-US" dirty="0"/>
          </a:p>
        </p:txBody>
      </p:sp>
      <p:sp>
        <p:nvSpPr>
          <p:cNvPr id="4" name="Slide Number Placeholder 3"/>
          <p:cNvSpPr>
            <a:spLocks noGrp="1"/>
          </p:cNvSpPr>
          <p:nvPr>
            <p:ph type="sldNum" sz="quarter" idx="5"/>
          </p:nvPr>
        </p:nvSpPr>
        <p:spPr/>
        <p:txBody>
          <a:bodyPr/>
          <a:lstStyle/>
          <a:p>
            <a:fld id="{3BD84C30-6D59-44F5-8A2C-58B3DA8B3102}" type="slidenum">
              <a:rPr lang="en-US" smtClean="0"/>
              <a:t>5</a:t>
            </a:fld>
            <a:endParaRPr lang="en-US"/>
          </a:p>
        </p:txBody>
      </p:sp>
    </p:spTree>
    <p:extLst>
      <p:ext uri="{BB962C8B-B14F-4D97-AF65-F5344CB8AC3E}">
        <p14:creationId xmlns:p14="http://schemas.microsoft.com/office/powerpoint/2010/main" val="2481867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Because of that, it is the obligation of those of us who are qualified health professionals in our countries in the field of Ayurveda and other traditional medicine methods to create a space in which the methods of traditional medicine will be applied safely and successfully. But how do we do this?</a:t>
            </a:r>
          </a:p>
          <a:p>
            <a:r>
              <a:rPr lang="en-US" sz="1200" kern="1200" dirty="0">
                <a:solidFill>
                  <a:schemeClr val="tx1"/>
                </a:solidFill>
                <a:effectLst/>
                <a:latin typeface="+mn-lt"/>
                <a:ea typeface="+mn-ea"/>
                <a:cs typeface="+mn-cs"/>
              </a:rPr>
              <a:t>Experience in Serbia shows that the proper implementation of Traditional Medicine methods requires working in these three areas at the same time:</a:t>
            </a:r>
          </a:p>
          <a:p>
            <a:r>
              <a:rPr lang="en-US" sz="1200" kern="1200" dirty="0">
                <a:solidFill>
                  <a:schemeClr val="tx1"/>
                </a:solidFill>
                <a:effectLst/>
                <a:latin typeface="+mn-lt"/>
                <a:ea typeface="+mn-ea"/>
                <a:cs typeface="+mn-cs"/>
              </a:rPr>
              <a:t>      I The first area is legislation</a:t>
            </a:r>
          </a:p>
          <a:p>
            <a:r>
              <a:rPr lang="en-US" sz="1200" kern="1200" dirty="0">
                <a:solidFill>
                  <a:schemeClr val="tx1"/>
                </a:solidFill>
                <a:effectLst/>
                <a:latin typeface="+mn-lt"/>
                <a:ea typeface="+mn-ea"/>
                <a:cs typeface="+mn-cs"/>
              </a:rPr>
              <a:t>      II The second area is the education of health professionals</a:t>
            </a:r>
          </a:p>
          <a:p>
            <a:r>
              <a:rPr lang="en-US" sz="1200" kern="1200" dirty="0">
                <a:solidFill>
                  <a:schemeClr val="tx1"/>
                </a:solidFill>
                <a:effectLst/>
                <a:latin typeface="+mn-lt"/>
                <a:ea typeface="+mn-ea"/>
                <a:cs typeface="+mn-cs"/>
              </a:rPr>
              <a:t>      III The third area which needs focus is informing the general public</a:t>
            </a:r>
          </a:p>
          <a:p>
            <a:endParaRPr lang="en-US" dirty="0"/>
          </a:p>
        </p:txBody>
      </p:sp>
      <p:sp>
        <p:nvSpPr>
          <p:cNvPr id="4" name="Slide Number Placeholder 3"/>
          <p:cNvSpPr>
            <a:spLocks noGrp="1"/>
          </p:cNvSpPr>
          <p:nvPr>
            <p:ph type="sldNum" sz="quarter" idx="5"/>
          </p:nvPr>
        </p:nvSpPr>
        <p:spPr/>
        <p:txBody>
          <a:bodyPr/>
          <a:lstStyle/>
          <a:p>
            <a:fld id="{3BD84C30-6D59-44F5-8A2C-58B3DA8B3102}" type="slidenum">
              <a:rPr lang="en-US" smtClean="0"/>
              <a:t>6</a:t>
            </a:fld>
            <a:endParaRPr lang="en-US"/>
          </a:p>
        </p:txBody>
      </p:sp>
    </p:spTree>
    <p:extLst>
      <p:ext uri="{BB962C8B-B14F-4D97-AF65-F5344CB8AC3E}">
        <p14:creationId xmlns:p14="http://schemas.microsoft.com/office/powerpoint/2010/main" val="3828503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Traditional medicine should be recognized by law in each country in which it is being practiced. Serbian laws have recognized these methods since 2005.</a:t>
            </a:r>
          </a:p>
          <a:p>
            <a:r>
              <a:rPr lang="en-US" sz="1200" kern="1200" dirty="0">
                <a:solidFill>
                  <a:schemeClr val="tx1"/>
                </a:solidFill>
                <a:effectLst/>
                <a:latin typeface="+mn-lt"/>
                <a:ea typeface="+mn-ea"/>
                <a:cs typeface="+mn-cs"/>
              </a:rPr>
              <a:t>One of the biggest challenges in our country was the prejudice on the part of a number of medical professionals who do not accept the methods of traditional medicine and perceive them as inferior</a:t>
            </a:r>
            <a:r>
              <a:rPr lang="sr-Latn-R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 (I) (I)</a:t>
            </a:r>
            <a:r>
              <a:rPr lang="en-US" sz="1200" kern="1200" dirty="0">
                <a:solidFill>
                  <a:schemeClr val="tx1"/>
                </a:solidFill>
                <a:effectLst/>
                <a:latin typeface="+mn-lt"/>
                <a:ea typeface="+mn-ea"/>
                <a:cs typeface="+mn-cs"/>
              </a:rPr>
              <a:t>, useless and/or even harmful.</a:t>
            </a:r>
          </a:p>
          <a:p>
            <a:r>
              <a:rPr lang="en-US" sz="1200" kern="1200" dirty="0">
                <a:solidFill>
                  <a:schemeClr val="tx1"/>
                </a:solidFill>
                <a:effectLst/>
                <a:latin typeface="+mn-lt"/>
                <a:ea typeface="+mn-ea"/>
                <a:cs typeface="+mn-cs"/>
              </a:rPr>
              <a:t>In December 2019 we adopted the new, much improved “Rulebook on detailed conditions and ways of implementation of complementary medicine methods and procedures” which defines WHICH METHODS can be applied, WHO can apply the Traditional Medicine methods, as well as WHERE they can be applied.</a:t>
            </a:r>
          </a:p>
          <a:p>
            <a:endParaRPr lang="en-US" dirty="0"/>
          </a:p>
        </p:txBody>
      </p:sp>
      <p:sp>
        <p:nvSpPr>
          <p:cNvPr id="4" name="Slide Number Placeholder 3"/>
          <p:cNvSpPr>
            <a:spLocks noGrp="1"/>
          </p:cNvSpPr>
          <p:nvPr>
            <p:ph type="sldNum" sz="quarter" idx="5"/>
          </p:nvPr>
        </p:nvSpPr>
        <p:spPr/>
        <p:txBody>
          <a:bodyPr/>
          <a:lstStyle/>
          <a:p>
            <a:fld id="{3BD84C30-6D59-44F5-8A2C-58B3DA8B3102}" type="slidenum">
              <a:rPr lang="en-US" smtClean="0"/>
              <a:t>7</a:t>
            </a:fld>
            <a:endParaRPr lang="en-US"/>
          </a:p>
        </p:txBody>
      </p:sp>
    </p:spTree>
    <p:extLst>
      <p:ext uri="{BB962C8B-B14F-4D97-AF65-F5344CB8AC3E}">
        <p14:creationId xmlns:p14="http://schemas.microsoft.com/office/powerpoint/2010/main" val="58812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groups of Traditional Medicine methods are legally accepted in Serbia:</a:t>
            </a:r>
          </a:p>
          <a:p>
            <a:r>
              <a:rPr lang="en-US" dirty="0"/>
              <a:t>1.     The first group consists of </a:t>
            </a:r>
            <a:r>
              <a:rPr lang="en-US" b="1" dirty="0"/>
              <a:t>Methods of prevention, diagnostic evaluation, treatment and rehabilitation</a:t>
            </a:r>
            <a:r>
              <a:rPr lang="en-US" dirty="0"/>
              <a:t>… These methods can be applied only by medical doctors and dentists because according to our Law on Health Care, only doctors and dentists can diagnose and treat people, i.e. (that is) recommend treatment related to health.</a:t>
            </a:r>
          </a:p>
          <a:p>
            <a:r>
              <a:rPr lang="en-US" dirty="0"/>
              <a:t>2.     The second group consists of </a:t>
            </a:r>
            <a:r>
              <a:rPr lang="en-US" b="1" dirty="0"/>
              <a:t>Methods of preserving and improving health</a:t>
            </a:r>
            <a:r>
              <a:rPr lang="en-US" dirty="0"/>
              <a:t>… These methods can be applied by other health professionals such as physiotherapists, nurses, etc.</a:t>
            </a:r>
          </a:p>
          <a:p>
            <a:r>
              <a:rPr lang="en-US" dirty="0"/>
              <a:t>Outside of the health care facilities, Yoga can be taught by Yoga instructors who are not medical professionals and their license to work is issued by the Serbian Sports Federation and not the Ministry of Health. </a:t>
            </a:r>
          </a:p>
          <a:p>
            <a:endParaRPr lang="en-US" dirty="0"/>
          </a:p>
          <a:p>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fld id="{9C3DEDF1-CD9D-4FE7-AB9E-1FFE4BA0C148}" type="slidenum">
              <a:rPr lang="en-US" smtClean="0"/>
              <a:t>8</a:t>
            </a:fld>
            <a:endParaRPr lang="en-US"/>
          </a:p>
        </p:txBody>
      </p:sp>
    </p:spTree>
    <p:extLst>
      <p:ext uri="{BB962C8B-B14F-4D97-AF65-F5344CB8AC3E}">
        <p14:creationId xmlns:p14="http://schemas.microsoft.com/office/powerpoint/2010/main" val="2068549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Who can apply Traditional Medicine methods and where?</a:t>
            </a:r>
          </a:p>
          <a:p>
            <a:r>
              <a:rPr lang="en-US" sz="1200" kern="1200" dirty="0">
                <a:solidFill>
                  <a:schemeClr val="tx1"/>
                </a:solidFill>
                <a:effectLst/>
                <a:latin typeface="+mn-lt"/>
                <a:ea typeface="+mn-ea"/>
                <a:cs typeface="+mn-cs"/>
              </a:rPr>
              <a:t>Exclusively Health professionals who already have the license for western medicine as well as an additional </a:t>
            </a:r>
            <a:r>
              <a:rPr lang="en-US" sz="1200" kern="1200" dirty="0" err="1">
                <a:solidFill>
                  <a:schemeClr val="tx1"/>
                </a:solidFill>
                <a:effectLst/>
                <a:latin typeface="+mn-lt"/>
                <a:ea typeface="+mn-ea"/>
                <a:cs typeface="+mn-cs"/>
              </a:rPr>
              <a:t>licen</a:t>
            </a:r>
            <a:r>
              <a:rPr lang="sr-Latn-RS" sz="1200" kern="1200" dirty="0">
                <a:solidFill>
                  <a:schemeClr val="tx1"/>
                </a:solidFill>
                <a:effectLst/>
                <a:latin typeface="+mn-lt"/>
                <a:ea typeface="+mn-ea"/>
                <a:cs typeface="+mn-cs"/>
              </a:rPr>
              <a:t>s</a:t>
            </a:r>
            <a:r>
              <a:rPr lang="en-US" sz="1200" kern="1200" dirty="0">
                <a:solidFill>
                  <a:schemeClr val="tx1"/>
                </a:solidFill>
                <a:effectLst/>
                <a:latin typeface="+mn-lt"/>
                <a:ea typeface="+mn-ea"/>
                <a:cs typeface="+mn-cs"/>
              </a:rPr>
              <a:t>e for a Traditional Medicine method. Licenses for Traditional Medicine methods are granted, according to the Rulebook, by the State Expert Committee on Complementary Medicine, Ministry of Health. </a:t>
            </a:r>
            <a:r>
              <a:rPr lang="sr-Latn-RS" sz="1200" kern="1200" dirty="0">
                <a:solidFill>
                  <a:schemeClr val="tx1"/>
                </a:solidFill>
                <a:effectLst/>
                <a:latin typeface="+mn-lt"/>
                <a:ea typeface="+mn-ea"/>
                <a:cs typeface="+mn-cs"/>
              </a:rPr>
              <a:t>Health inspection oversees their work the same way it does with the western medicine practice. </a:t>
            </a:r>
          </a:p>
          <a:p>
            <a:r>
              <a:rPr lang="en-US" sz="1200" kern="1200" dirty="0">
                <a:solidFill>
                  <a:schemeClr val="tx1"/>
                </a:solidFill>
                <a:effectLst/>
                <a:latin typeface="+mn-lt"/>
                <a:ea typeface="+mn-ea"/>
                <a:cs typeface="+mn-cs"/>
              </a:rPr>
              <a:t>Traditional Medicine methods can be applied as an additional method within a government or a private medical institution where a Traditional Medicine practitioner already works full-time or as additional part-time work in other private medical institutions.</a:t>
            </a:r>
          </a:p>
          <a:p>
            <a:endParaRPr lang="en-US" dirty="0"/>
          </a:p>
        </p:txBody>
      </p:sp>
      <p:sp>
        <p:nvSpPr>
          <p:cNvPr id="4" name="Slide Number Placeholder 3"/>
          <p:cNvSpPr>
            <a:spLocks noGrp="1"/>
          </p:cNvSpPr>
          <p:nvPr>
            <p:ph type="sldNum" sz="quarter" idx="5"/>
          </p:nvPr>
        </p:nvSpPr>
        <p:spPr/>
        <p:txBody>
          <a:bodyPr/>
          <a:lstStyle/>
          <a:p>
            <a:fld id="{3BD84C30-6D59-44F5-8A2C-58B3DA8B3102}" type="slidenum">
              <a:rPr lang="en-US" smtClean="0"/>
              <a:t>9</a:t>
            </a:fld>
            <a:endParaRPr lang="en-US"/>
          </a:p>
        </p:txBody>
      </p:sp>
    </p:spTree>
    <p:extLst>
      <p:ext uri="{BB962C8B-B14F-4D97-AF65-F5344CB8AC3E}">
        <p14:creationId xmlns:p14="http://schemas.microsoft.com/office/powerpoint/2010/main" val="817301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CD35697-2F8C-4BDE-9753-FE44ADF170DA}" type="datetimeFigureOut">
              <a:rPr lang="sr-Latn-CS" smtClean="0"/>
              <a:pPr/>
              <a:t>4.10.2021.</a:t>
            </a:fld>
            <a:endParaRPr lang="sr-Latn-CS"/>
          </a:p>
        </p:txBody>
      </p:sp>
      <p:sp>
        <p:nvSpPr>
          <p:cNvPr id="5" name="Footer Placeholder 4"/>
          <p:cNvSpPr>
            <a:spLocks noGrp="1"/>
          </p:cNvSpPr>
          <p:nvPr>
            <p:ph type="ftr" sz="quarter" idx="11"/>
          </p:nvPr>
        </p:nvSpPr>
        <p:spPr/>
        <p:txBody>
          <a:bodyPr/>
          <a:lstStyle/>
          <a:p>
            <a:endParaRPr lang="sr-Latn-CS"/>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24EB5B4A-54B1-4F52-8645-D6BE783228FE}" type="slidenum">
              <a:rPr lang="sr-Latn-CS" smtClean="0"/>
              <a:pPr/>
              <a:t>‹#›</a:t>
            </a:fld>
            <a:endParaRPr lang="sr-Latn-CS"/>
          </a:p>
        </p:txBody>
      </p:sp>
    </p:spTree>
    <p:extLst>
      <p:ext uri="{BB962C8B-B14F-4D97-AF65-F5344CB8AC3E}">
        <p14:creationId xmlns:p14="http://schemas.microsoft.com/office/powerpoint/2010/main" val="258236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CD35697-2F8C-4BDE-9753-FE44ADF170DA}" type="datetimeFigureOut">
              <a:rPr lang="sr-Latn-CS" smtClean="0"/>
              <a:pPr/>
              <a:t>4.10.2021.</a:t>
            </a:fld>
            <a:endParaRPr lang="sr-Latn-CS"/>
          </a:p>
        </p:txBody>
      </p:sp>
      <p:sp>
        <p:nvSpPr>
          <p:cNvPr id="5" name="Footer Placeholder 4"/>
          <p:cNvSpPr>
            <a:spLocks noGrp="1"/>
          </p:cNvSpPr>
          <p:nvPr>
            <p:ph type="ftr" sz="quarter" idx="11"/>
          </p:nvPr>
        </p:nvSpPr>
        <p:spPr/>
        <p:txBody>
          <a:bodyPr/>
          <a:lstStyle/>
          <a:p>
            <a:endParaRPr lang="sr-Latn-CS"/>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24EB5B4A-54B1-4F52-8645-D6BE783228FE}" type="slidenum">
              <a:rPr lang="sr-Latn-CS" smtClean="0"/>
              <a:pPr/>
              <a:t>‹#›</a:t>
            </a:fld>
            <a:endParaRPr lang="sr-Latn-CS"/>
          </a:p>
        </p:txBody>
      </p:sp>
    </p:spTree>
    <p:extLst>
      <p:ext uri="{BB962C8B-B14F-4D97-AF65-F5344CB8AC3E}">
        <p14:creationId xmlns:p14="http://schemas.microsoft.com/office/powerpoint/2010/main" val="2498185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CD35697-2F8C-4BDE-9753-FE44ADF170DA}" type="datetimeFigureOut">
              <a:rPr lang="sr-Latn-CS" smtClean="0"/>
              <a:pPr/>
              <a:t>4.10.2021.</a:t>
            </a:fld>
            <a:endParaRPr lang="sr-Latn-CS"/>
          </a:p>
        </p:txBody>
      </p:sp>
      <p:sp>
        <p:nvSpPr>
          <p:cNvPr id="5" name="Footer Placeholder 4"/>
          <p:cNvSpPr>
            <a:spLocks noGrp="1"/>
          </p:cNvSpPr>
          <p:nvPr>
            <p:ph type="ftr" sz="quarter" idx="11"/>
          </p:nvPr>
        </p:nvSpPr>
        <p:spPr/>
        <p:txBody>
          <a:bodyPr/>
          <a:lstStyle/>
          <a:p>
            <a:endParaRPr lang="sr-Latn-CS"/>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24EB5B4A-54B1-4F52-8645-D6BE783228FE}" type="slidenum">
              <a:rPr lang="sr-Latn-CS" smtClean="0"/>
              <a:pPr/>
              <a:t>‹#›</a:t>
            </a:fld>
            <a:endParaRPr lang="sr-Latn-CS"/>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596398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DCD35697-2F8C-4BDE-9753-FE44ADF170DA}" type="datetimeFigureOut">
              <a:rPr lang="sr-Latn-CS" smtClean="0"/>
              <a:pPr/>
              <a:t>4.10.2021.</a:t>
            </a:fld>
            <a:endParaRPr lang="sr-Latn-CS"/>
          </a:p>
        </p:txBody>
      </p:sp>
      <p:sp>
        <p:nvSpPr>
          <p:cNvPr id="6" name="Footer Placeholder 5"/>
          <p:cNvSpPr>
            <a:spLocks noGrp="1"/>
          </p:cNvSpPr>
          <p:nvPr>
            <p:ph type="ftr" sz="quarter" idx="11"/>
          </p:nvPr>
        </p:nvSpPr>
        <p:spPr/>
        <p:txBody>
          <a:bodyPr/>
          <a:lstStyle/>
          <a:p>
            <a:endParaRPr lang="sr-Latn-CS"/>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24EB5B4A-54B1-4F52-8645-D6BE783228FE}" type="slidenum">
              <a:rPr lang="sr-Latn-CS" smtClean="0"/>
              <a:pPr/>
              <a:t>‹#›</a:t>
            </a:fld>
            <a:endParaRPr lang="sr-Latn-CS"/>
          </a:p>
        </p:txBody>
      </p:sp>
    </p:spTree>
    <p:extLst>
      <p:ext uri="{BB962C8B-B14F-4D97-AF65-F5344CB8AC3E}">
        <p14:creationId xmlns:p14="http://schemas.microsoft.com/office/powerpoint/2010/main" val="14611871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DCD35697-2F8C-4BDE-9753-FE44ADF170DA}" type="datetimeFigureOut">
              <a:rPr lang="sr-Latn-CS" smtClean="0"/>
              <a:pPr/>
              <a:t>4.10.2021.</a:t>
            </a:fld>
            <a:endParaRPr lang="sr-Latn-CS"/>
          </a:p>
        </p:txBody>
      </p:sp>
      <p:sp>
        <p:nvSpPr>
          <p:cNvPr id="6" name="Footer Placeholder 5"/>
          <p:cNvSpPr>
            <a:spLocks noGrp="1"/>
          </p:cNvSpPr>
          <p:nvPr>
            <p:ph type="ftr" sz="quarter" idx="11"/>
          </p:nvPr>
        </p:nvSpPr>
        <p:spPr/>
        <p:txBody>
          <a:bodyPr/>
          <a:lstStyle/>
          <a:p>
            <a:endParaRPr lang="sr-Latn-CS"/>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24EB5B4A-54B1-4F52-8645-D6BE783228FE}" type="slidenum">
              <a:rPr lang="sr-Latn-CS" smtClean="0"/>
              <a:pPr/>
              <a:t>‹#›</a:t>
            </a:fld>
            <a:endParaRPr lang="sr-Latn-CS"/>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3969493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DCD35697-2F8C-4BDE-9753-FE44ADF170DA}" type="datetimeFigureOut">
              <a:rPr lang="sr-Latn-CS" smtClean="0"/>
              <a:pPr/>
              <a:t>4.10.2021.</a:t>
            </a:fld>
            <a:endParaRPr lang="sr-Latn-CS"/>
          </a:p>
        </p:txBody>
      </p:sp>
      <p:sp>
        <p:nvSpPr>
          <p:cNvPr id="6" name="Footer Placeholder 5"/>
          <p:cNvSpPr>
            <a:spLocks noGrp="1"/>
          </p:cNvSpPr>
          <p:nvPr>
            <p:ph type="ftr" sz="quarter" idx="11"/>
          </p:nvPr>
        </p:nvSpPr>
        <p:spPr/>
        <p:txBody>
          <a:bodyPr/>
          <a:lstStyle/>
          <a:p>
            <a:endParaRPr lang="sr-Latn-C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24EB5B4A-54B1-4F52-8645-D6BE783228FE}" type="slidenum">
              <a:rPr lang="sr-Latn-CS" smtClean="0"/>
              <a:pPr/>
              <a:t>‹#›</a:t>
            </a:fld>
            <a:endParaRPr lang="sr-Latn-CS"/>
          </a:p>
        </p:txBody>
      </p:sp>
    </p:spTree>
    <p:extLst>
      <p:ext uri="{BB962C8B-B14F-4D97-AF65-F5344CB8AC3E}">
        <p14:creationId xmlns:p14="http://schemas.microsoft.com/office/powerpoint/2010/main" val="38493924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D35697-2F8C-4BDE-9753-FE44ADF170DA}" type="datetimeFigureOut">
              <a:rPr lang="sr-Latn-CS" smtClean="0"/>
              <a:pPr/>
              <a:t>4.10.2021.</a:t>
            </a:fld>
            <a:endParaRPr lang="sr-Latn-CS"/>
          </a:p>
        </p:txBody>
      </p:sp>
      <p:sp>
        <p:nvSpPr>
          <p:cNvPr id="5" name="Footer Placeholder 4"/>
          <p:cNvSpPr>
            <a:spLocks noGrp="1"/>
          </p:cNvSpPr>
          <p:nvPr>
            <p:ph type="ftr" sz="quarter" idx="11"/>
          </p:nvPr>
        </p:nvSpPr>
        <p:spPr/>
        <p:txBody>
          <a:bodyPr/>
          <a:lstStyle/>
          <a:p>
            <a:endParaRPr lang="sr-Latn-C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4EB5B4A-54B1-4F52-8645-D6BE783228FE}" type="slidenum">
              <a:rPr lang="sr-Latn-CS" smtClean="0"/>
              <a:pPr/>
              <a:t>‹#›</a:t>
            </a:fld>
            <a:endParaRPr lang="sr-Latn-CS"/>
          </a:p>
        </p:txBody>
      </p:sp>
    </p:spTree>
    <p:extLst>
      <p:ext uri="{BB962C8B-B14F-4D97-AF65-F5344CB8AC3E}">
        <p14:creationId xmlns:p14="http://schemas.microsoft.com/office/powerpoint/2010/main" val="22328485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D35697-2F8C-4BDE-9753-FE44ADF170DA}" type="datetimeFigureOut">
              <a:rPr lang="sr-Latn-CS" smtClean="0"/>
              <a:pPr/>
              <a:t>4.10.2021.</a:t>
            </a:fld>
            <a:endParaRPr lang="sr-Latn-CS"/>
          </a:p>
        </p:txBody>
      </p:sp>
      <p:sp>
        <p:nvSpPr>
          <p:cNvPr id="5" name="Footer Placeholder 4"/>
          <p:cNvSpPr>
            <a:spLocks noGrp="1"/>
          </p:cNvSpPr>
          <p:nvPr>
            <p:ph type="ftr" sz="quarter" idx="11"/>
          </p:nvPr>
        </p:nvSpPr>
        <p:spPr/>
        <p:txBody>
          <a:bodyPr/>
          <a:lstStyle/>
          <a:p>
            <a:endParaRPr lang="sr-Latn-C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4EB5B4A-54B1-4F52-8645-D6BE783228FE}" type="slidenum">
              <a:rPr lang="sr-Latn-CS" smtClean="0"/>
              <a:pPr/>
              <a:t>‹#›</a:t>
            </a:fld>
            <a:endParaRPr lang="sr-Latn-CS"/>
          </a:p>
        </p:txBody>
      </p:sp>
    </p:spTree>
    <p:extLst>
      <p:ext uri="{BB962C8B-B14F-4D97-AF65-F5344CB8AC3E}">
        <p14:creationId xmlns:p14="http://schemas.microsoft.com/office/powerpoint/2010/main" val="1152233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D35697-2F8C-4BDE-9753-FE44ADF170DA}" type="datetimeFigureOut">
              <a:rPr lang="sr-Latn-CS" smtClean="0"/>
              <a:pPr/>
              <a:t>4.10.2021.</a:t>
            </a:fld>
            <a:endParaRPr lang="sr-Latn-CS"/>
          </a:p>
        </p:txBody>
      </p:sp>
      <p:sp>
        <p:nvSpPr>
          <p:cNvPr id="5" name="Footer Placeholder 4"/>
          <p:cNvSpPr>
            <a:spLocks noGrp="1"/>
          </p:cNvSpPr>
          <p:nvPr>
            <p:ph type="ftr" sz="quarter" idx="11"/>
          </p:nvPr>
        </p:nvSpPr>
        <p:spPr/>
        <p:txBody>
          <a:bodyPr/>
          <a:lstStyle/>
          <a:p>
            <a:endParaRPr lang="sr-Latn-C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4EB5B4A-54B1-4F52-8645-D6BE783228FE}" type="slidenum">
              <a:rPr lang="sr-Latn-CS" smtClean="0"/>
              <a:pPr/>
              <a:t>‹#›</a:t>
            </a:fld>
            <a:endParaRPr lang="sr-Latn-CS"/>
          </a:p>
        </p:txBody>
      </p:sp>
    </p:spTree>
    <p:extLst>
      <p:ext uri="{BB962C8B-B14F-4D97-AF65-F5344CB8AC3E}">
        <p14:creationId xmlns:p14="http://schemas.microsoft.com/office/powerpoint/2010/main" val="474222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CD35697-2F8C-4BDE-9753-FE44ADF170DA}" type="datetimeFigureOut">
              <a:rPr lang="sr-Latn-CS" smtClean="0"/>
              <a:pPr/>
              <a:t>4.10.2021.</a:t>
            </a:fld>
            <a:endParaRPr lang="sr-Latn-CS"/>
          </a:p>
        </p:txBody>
      </p:sp>
      <p:sp>
        <p:nvSpPr>
          <p:cNvPr id="5" name="Footer Placeholder 4"/>
          <p:cNvSpPr>
            <a:spLocks noGrp="1"/>
          </p:cNvSpPr>
          <p:nvPr>
            <p:ph type="ftr" sz="quarter" idx="11"/>
          </p:nvPr>
        </p:nvSpPr>
        <p:spPr/>
        <p:txBody>
          <a:bodyPr/>
          <a:lstStyle/>
          <a:p>
            <a:endParaRPr lang="sr-Latn-CS"/>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24EB5B4A-54B1-4F52-8645-D6BE783228FE}" type="slidenum">
              <a:rPr lang="sr-Latn-CS" smtClean="0"/>
              <a:pPr/>
              <a:t>‹#›</a:t>
            </a:fld>
            <a:endParaRPr lang="sr-Latn-CS"/>
          </a:p>
        </p:txBody>
      </p:sp>
    </p:spTree>
    <p:extLst>
      <p:ext uri="{BB962C8B-B14F-4D97-AF65-F5344CB8AC3E}">
        <p14:creationId xmlns:p14="http://schemas.microsoft.com/office/powerpoint/2010/main" val="2785216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CD35697-2F8C-4BDE-9753-FE44ADF170DA}" type="datetimeFigureOut">
              <a:rPr lang="sr-Latn-CS" smtClean="0"/>
              <a:pPr/>
              <a:t>4.10.2021.</a:t>
            </a:fld>
            <a:endParaRPr lang="sr-Latn-CS"/>
          </a:p>
        </p:txBody>
      </p:sp>
      <p:sp>
        <p:nvSpPr>
          <p:cNvPr id="6" name="Footer Placeholder 5"/>
          <p:cNvSpPr>
            <a:spLocks noGrp="1"/>
          </p:cNvSpPr>
          <p:nvPr>
            <p:ph type="ftr" sz="quarter" idx="11"/>
          </p:nvPr>
        </p:nvSpPr>
        <p:spPr/>
        <p:txBody>
          <a:bodyPr/>
          <a:lstStyle/>
          <a:p>
            <a:endParaRPr lang="sr-Latn-CS"/>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24EB5B4A-54B1-4F52-8645-D6BE783228FE}" type="slidenum">
              <a:rPr lang="sr-Latn-CS" smtClean="0"/>
              <a:pPr/>
              <a:t>‹#›</a:t>
            </a:fld>
            <a:endParaRPr lang="sr-Latn-CS"/>
          </a:p>
        </p:txBody>
      </p:sp>
    </p:spTree>
    <p:extLst>
      <p:ext uri="{BB962C8B-B14F-4D97-AF65-F5344CB8AC3E}">
        <p14:creationId xmlns:p14="http://schemas.microsoft.com/office/powerpoint/2010/main" val="4160610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CD35697-2F8C-4BDE-9753-FE44ADF170DA}" type="datetimeFigureOut">
              <a:rPr lang="sr-Latn-CS" smtClean="0"/>
              <a:pPr/>
              <a:t>4.10.2021.</a:t>
            </a:fld>
            <a:endParaRPr lang="sr-Latn-CS"/>
          </a:p>
        </p:txBody>
      </p:sp>
      <p:sp>
        <p:nvSpPr>
          <p:cNvPr id="8" name="Footer Placeholder 7"/>
          <p:cNvSpPr>
            <a:spLocks noGrp="1"/>
          </p:cNvSpPr>
          <p:nvPr>
            <p:ph type="ftr" sz="quarter" idx="11"/>
          </p:nvPr>
        </p:nvSpPr>
        <p:spPr/>
        <p:txBody>
          <a:bodyPr/>
          <a:lstStyle/>
          <a:p>
            <a:endParaRPr lang="sr-Latn-CS"/>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24EB5B4A-54B1-4F52-8645-D6BE783228FE}" type="slidenum">
              <a:rPr lang="sr-Latn-CS" smtClean="0"/>
              <a:pPr/>
              <a:t>‹#›</a:t>
            </a:fld>
            <a:endParaRPr lang="sr-Latn-CS"/>
          </a:p>
        </p:txBody>
      </p:sp>
    </p:spTree>
    <p:extLst>
      <p:ext uri="{BB962C8B-B14F-4D97-AF65-F5344CB8AC3E}">
        <p14:creationId xmlns:p14="http://schemas.microsoft.com/office/powerpoint/2010/main" val="1328675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CD35697-2F8C-4BDE-9753-FE44ADF170DA}" type="datetimeFigureOut">
              <a:rPr lang="sr-Latn-CS" smtClean="0"/>
              <a:pPr/>
              <a:t>4.10.2021.</a:t>
            </a:fld>
            <a:endParaRPr lang="sr-Latn-CS"/>
          </a:p>
        </p:txBody>
      </p:sp>
      <p:sp>
        <p:nvSpPr>
          <p:cNvPr id="4" name="Footer Placeholder 3"/>
          <p:cNvSpPr>
            <a:spLocks noGrp="1"/>
          </p:cNvSpPr>
          <p:nvPr>
            <p:ph type="ftr" sz="quarter" idx="11"/>
          </p:nvPr>
        </p:nvSpPr>
        <p:spPr/>
        <p:txBody>
          <a:bodyPr/>
          <a:lstStyle/>
          <a:p>
            <a:endParaRPr lang="sr-Latn-CS"/>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24EB5B4A-54B1-4F52-8645-D6BE783228FE}" type="slidenum">
              <a:rPr lang="sr-Latn-CS" smtClean="0"/>
              <a:pPr/>
              <a:t>‹#›</a:t>
            </a:fld>
            <a:endParaRPr lang="sr-Latn-CS"/>
          </a:p>
        </p:txBody>
      </p:sp>
    </p:spTree>
    <p:extLst>
      <p:ext uri="{BB962C8B-B14F-4D97-AF65-F5344CB8AC3E}">
        <p14:creationId xmlns:p14="http://schemas.microsoft.com/office/powerpoint/2010/main" val="3991954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D35697-2F8C-4BDE-9753-FE44ADF170DA}" type="datetimeFigureOut">
              <a:rPr lang="sr-Latn-CS" smtClean="0"/>
              <a:pPr/>
              <a:t>4.10.2021.</a:t>
            </a:fld>
            <a:endParaRPr lang="sr-Latn-CS"/>
          </a:p>
        </p:txBody>
      </p:sp>
      <p:sp>
        <p:nvSpPr>
          <p:cNvPr id="3" name="Footer Placeholder 2"/>
          <p:cNvSpPr>
            <a:spLocks noGrp="1"/>
          </p:cNvSpPr>
          <p:nvPr>
            <p:ph type="ftr" sz="quarter" idx="11"/>
          </p:nvPr>
        </p:nvSpPr>
        <p:spPr/>
        <p:txBody>
          <a:bodyPr/>
          <a:lstStyle/>
          <a:p>
            <a:endParaRPr lang="sr-Latn-CS"/>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24EB5B4A-54B1-4F52-8645-D6BE783228FE}" type="slidenum">
              <a:rPr lang="sr-Latn-CS" smtClean="0"/>
              <a:pPr/>
              <a:t>‹#›</a:t>
            </a:fld>
            <a:endParaRPr lang="sr-Latn-CS"/>
          </a:p>
        </p:txBody>
      </p:sp>
    </p:spTree>
    <p:extLst>
      <p:ext uri="{BB962C8B-B14F-4D97-AF65-F5344CB8AC3E}">
        <p14:creationId xmlns:p14="http://schemas.microsoft.com/office/powerpoint/2010/main" val="1258615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CD35697-2F8C-4BDE-9753-FE44ADF170DA}" type="datetimeFigureOut">
              <a:rPr lang="sr-Latn-CS" smtClean="0"/>
              <a:pPr/>
              <a:t>4.10.2021.</a:t>
            </a:fld>
            <a:endParaRPr lang="sr-Latn-CS"/>
          </a:p>
        </p:txBody>
      </p:sp>
      <p:sp>
        <p:nvSpPr>
          <p:cNvPr id="6" name="Footer Placeholder 5"/>
          <p:cNvSpPr>
            <a:spLocks noGrp="1"/>
          </p:cNvSpPr>
          <p:nvPr>
            <p:ph type="ftr" sz="quarter" idx="11"/>
          </p:nvPr>
        </p:nvSpPr>
        <p:spPr/>
        <p:txBody>
          <a:bodyPr/>
          <a:lstStyle/>
          <a:p>
            <a:endParaRPr lang="sr-Latn-C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24EB5B4A-54B1-4F52-8645-D6BE783228FE}" type="slidenum">
              <a:rPr lang="sr-Latn-CS" smtClean="0"/>
              <a:pPr/>
              <a:t>‹#›</a:t>
            </a:fld>
            <a:endParaRPr lang="sr-Latn-CS"/>
          </a:p>
        </p:txBody>
      </p:sp>
    </p:spTree>
    <p:extLst>
      <p:ext uri="{BB962C8B-B14F-4D97-AF65-F5344CB8AC3E}">
        <p14:creationId xmlns:p14="http://schemas.microsoft.com/office/powerpoint/2010/main" val="2314862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CD35697-2F8C-4BDE-9753-FE44ADF170DA}" type="datetimeFigureOut">
              <a:rPr lang="sr-Latn-CS" smtClean="0"/>
              <a:pPr/>
              <a:t>4.10.2021.</a:t>
            </a:fld>
            <a:endParaRPr lang="sr-Latn-CS"/>
          </a:p>
        </p:txBody>
      </p:sp>
      <p:sp>
        <p:nvSpPr>
          <p:cNvPr id="6" name="Footer Placeholder 5"/>
          <p:cNvSpPr>
            <a:spLocks noGrp="1"/>
          </p:cNvSpPr>
          <p:nvPr>
            <p:ph type="ftr" sz="quarter" idx="11"/>
          </p:nvPr>
        </p:nvSpPr>
        <p:spPr/>
        <p:txBody>
          <a:bodyPr/>
          <a:lstStyle/>
          <a:p>
            <a:endParaRPr lang="sr-Latn-C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24EB5B4A-54B1-4F52-8645-D6BE783228FE}" type="slidenum">
              <a:rPr lang="sr-Latn-CS" smtClean="0"/>
              <a:pPr/>
              <a:t>‹#›</a:t>
            </a:fld>
            <a:endParaRPr lang="sr-Latn-CS"/>
          </a:p>
        </p:txBody>
      </p:sp>
    </p:spTree>
    <p:extLst>
      <p:ext uri="{BB962C8B-B14F-4D97-AF65-F5344CB8AC3E}">
        <p14:creationId xmlns:p14="http://schemas.microsoft.com/office/powerpoint/2010/main" val="1945949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DCD35697-2F8C-4BDE-9753-FE44ADF170DA}" type="datetimeFigureOut">
              <a:rPr lang="sr-Latn-CS" smtClean="0"/>
              <a:pPr/>
              <a:t>4.10.2021.</a:t>
            </a:fld>
            <a:endParaRPr lang="sr-Latn-CS"/>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sr-Latn-CS"/>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24EB5B4A-54B1-4F52-8645-D6BE783228FE}" type="slidenum">
              <a:rPr lang="sr-Latn-CS" smtClean="0"/>
              <a:pPr/>
              <a:t>‹#›</a:t>
            </a:fld>
            <a:endParaRPr lang="sr-Latn-CS"/>
          </a:p>
        </p:txBody>
      </p:sp>
    </p:spTree>
    <p:extLst>
      <p:ext uri="{BB962C8B-B14F-4D97-AF65-F5344CB8AC3E}">
        <p14:creationId xmlns:p14="http://schemas.microsoft.com/office/powerpoint/2010/main" val="1772136101"/>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 id="2147483904" r:id="rId13"/>
    <p:sldLayoutId id="2147483905" r:id="rId14"/>
    <p:sldLayoutId id="2147483906" r:id="rId15"/>
    <p:sldLayoutId id="2147483907"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7.jpg"/><Relationship Id="rId11" Type="http://schemas.openxmlformats.org/officeDocument/2006/relationships/image" Target="../media/image32.png"/><Relationship Id="rId5" Type="http://schemas.openxmlformats.org/officeDocument/2006/relationships/image" Target="../media/image26.jpg"/><Relationship Id="rId10" Type="http://schemas.openxmlformats.org/officeDocument/2006/relationships/image" Target="../media/image31.png"/><Relationship Id="rId4" Type="http://schemas.openxmlformats.org/officeDocument/2006/relationships/image" Target="../media/image25.jpg"/><Relationship Id="rId9" Type="http://schemas.openxmlformats.org/officeDocument/2006/relationships/image" Target="../media/image30.jp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4.png"/><Relationship Id="rId4" Type="http://schemas.microsoft.com/office/2017/06/relationships/model3d" Target="../media/model3d1.glb"/></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30595" y="1785926"/>
            <a:ext cx="6613209" cy="1512168"/>
          </a:xfrm>
        </p:spPr>
        <p:txBody>
          <a:bodyPr>
            <a:noAutofit/>
          </a:bodyPr>
          <a:lstStyle/>
          <a:p>
            <a:pPr algn="ctr"/>
            <a:r>
              <a:rPr lang="en-US" sz="3600" b="1" dirty="0">
                <a:solidFill>
                  <a:schemeClr val="accent5">
                    <a:lumMod val="50000"/>
                  </a:schemeClr>
                </a:solidFill>
                <a:latin typeface="Times New Roman" panose="02020603050405020304" pitchFamily="18" charset="0"/>
                <a:cs typeface="Times New Roman" panose="02020603050405020304" pitchFamily="18" charset="0"/>
              </a:rPr>
              <a:t>Education and application of Ayurveda in Medicine</a:t>
            </a:r>
            <a:endParaRPr lang="sr-Latn-CS" sz="3600" b="1" dirty="0">
              <a:solidFill>
                <a:schemeClr val="accent1"/>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numCol="1">
            <a:normAutofit/>
          </a:bodyPr>
          <a:lstStyle/>
          <a:p>
            <a:endParaRPr lang="sr-Latn-RS" sz="1400" dirty="0"/>
          </a:p>
          <a:p>
            <a:endParaRPr lang="sr-Latn-RS" sz="1400" dirty="0"/>
          </a:p>
          <a:p>
            <a:endParaRPr lang="sr-Latn-RS" sz="1600" dirty="0"/>
          </a:p>
          <a:p>
            <a:endParaRPr lang="sr-Latn-RS" sz="3400" b="0" dirty="0">
              <a:latin typeface="Comic Sans MS" pitchFamily="66" charset="0"/>
            </a:endParaRPr>
          </a:p>
          <a:p>
            <a:endParaRPr lang="sr-Latn-RS" sz="1400" dirty="0"/>
          </a:p>
          <a:p>
            <a:endParaRPr lang="sr-Latn-RS" sz="1400" dirty="0"/>
          </a:p>
        </p:txBody>
      </p:sp>
      <p:sp>
        <p:nvSpPr>
          <p:cNvPr id="4" name="Rectangle 3"/>
          <p:cNvSpPr/>
          <p:nvPr/>
        </p:nvSpPr>
        <p:spPr>
          <a:xfrm>
            <a:off x="1403647" y="476673"/>
            <a:ext cx="6600451" cy="1323439"/>
          </a:xfrm>
          <a:prstGeom prst="rect">
            <a:avLst/>
          </a:prstGeom>
        </p:spPr>
        <p:txBody>
          <a:bodyPr wrap="square">
            <a:spAutoFit/>
          </a:bodyPr>
          <a:lstStyle/>
          <a:p>
            <a:pPr algn="ctr"/>
            <a:endParaRPr lang="sr-Latn-RS" sz="2000" dirty="0">
              <a:latin typeface="Comic Sans MS" pitchFamily="66" charset="0"/>
            </a:endParaRPr>
          </a:p>
          <a:p>
            <a:pPr algn="ctr"/>
            <a:r>
              <a:rPr lang="en-US" sz="2000" dirty="0">
                <a:latin typeface="Times New Roman" panose="02020603050405020304" pitchFamily="18" charset="0"/>
                <a:cs typeface="Times New Roman" panose="02020603050405020304" pitchFamily="18" charset="0"/>
              </a:rPr>
              <a:t> Dr. </a:t>
            </a:r>
            <a:r>
              <a:rPr lang="sr-Latn-RS" sz="2000" dirty="0">
                <a:latin typeface="Times New Roman" panose="02020603050405020304" pitchFamily="18" charset="0"/>
                <a:cs typeface="Times New Roman" panose="02020603050405020304" pitchFamily="18" charset="0"/>
              </a:rPr>
              <a:t>Gordana Marković</a:t>
            </a:r>
            <a:r>
              <a:rPr lang="en-US" sz="2000" dirty="0">
                <a:latin typeface="Times New Roman" panose="02020603050405020304" pitchFamily="18" charset="0"/>
                <a:cs typeface="Times New Roman" panose="02020603050405020304" pitchFamily="18" charset="0"/>
              </a:rPr>
              <a:t>, MD, PhD</a:t>
            </a:r>
          </a:p>
          <a:p>
            <a:pPr algn="ctr"/>
            <a:r>
              <a:rPr lang="en-US" sz="2000" dirty="0">
                <a:latin typeface="Times New Roman" panose="02020603050405020304" pitchFamily="18" charset="0"/>
                <a:cs typeface="Times New Roman" panose="02020603050405020304" pitchFamily="18" charset="0"/>
              </a:rPr>
              <a:t>State Expert Committee on Complementary Medicine, Serbia  </a:t>
            </a:r>
            <a:endParaRPr lang="sr-Latn-RS" sz="2000" dirty="0">
              <a:latin typeface="Times New Roman" panose="02020603050405020304" pitchFamily="18" charset="0"/>
              <a:cs typeface="Times New Roman" panose="02020603050405020304" pitchFamily="18" charset="0"/>
            </a:endParaRPr>
          </a:p>
          <a:p>
            <a:pPr algn="ctr"/>
            <a:r>
              <a:rPr lang="sr-Latn-RS" sz="2000" dirty="0">
                <a:latin typeface="Times New Roman" panose="02020603050405020304" pitchFamily="18" charset="0"/>
                <a:cs typeface="Times New Roman" panose="02020603050405020304" pitchFamily="18" charset="0"/>
              </a:rPr>
              <a:t>Alma Mater Europ</a:t>
            </a:r>
            <a:r>
              <a:rPr lang="en-US" sz="2000" dirty="0">
                <a:latin typeface="Times New Roman" panose="02020603050405020304" pitchFamily="18" charset="0"/>
                <a:cs typeface="Times New Roman" panose="02020603050405020304" pitchFamily="18" charset="0"/>
              </a:rPr>
              <a:t>a</a:t>
            </a:r>
            <a:r>
              <a:rPr lang="sr-Latn-RS" sz="2000" dirty="0">
                <a:latin typeface="Times New Roman" panose="02020603050405020304" pitchFamily="18" charset="0"/>
                <a:cs typeface="Times New Roman" panose="02020603050405020304" pitchFamily="18" charset="0"/>
              </a:rPr>
              <a:t>ea University</a:t>
            </a:r>
            <a:r>
              <a:rPr lang="en-US" sz="2000" dirty="0">
                <a:latin typeface="Times New Roman" panose="02020603050405020304" pitchFamily="18" charset="0"/>
                <a:cs typeface="Times New Roman" panose="02020603050405020304" pitchFamily="18" charset="0"/>
              </a:rPr>
              <a:t>, Slovenia</a:t>
            </a:r>
            <a:endParaRPr lang="sr-Latn-RS" sz="20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68E8A0ED-B48E-404F-BF83-43879928A5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3726" y="4509120"/>
            <a:ext cx="3380482" cy="1728192"/>
          </a:xfrm>
          <a:prstGeom prst="ellipse">
            <a:avLst/>
          </a:prstGeom>
          <a:ln>
            <a:noFill/>
          </a:ln>
          <a:effectLst>
            <a:softEdge rad="112500"/>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solidFill>
                  <a:schemeClr val="accent5">
                    <a:lumMod val="75000"/>
                  </a:schemeClr>
                </a:solidFill>
                <a:latin typeface="Times New Roman" panose="02020603050405020304" pitchFamily="18" charset="0"/>
                <a:cs typeface="Times New Roman" panose="02020603050405020304" pitchFamily="18" charset="0"/>
              </a:rPr>
              <a:t>Education of </a:t>
            </a:r>
            <a:br>
              <a:rPr lang="sr-Latn-RS" sz="2800" dirty="0">
                <a:solidFill>
                  <a:schemeClr val="accent5">
                    <a:lumMod val="75000"/>
                  </a:schemeClr>
                </a:solidFill>
                <a:latin typeface="Times New Roman" panose="02020603050405020304" pitchFamily="18" charset="0"/>
                <a:cs typeface="Times New Roman" panose="02020603050405020304" pitchFamily="18" charset="0"/>
              </a:rPr>
            </a:br>
            <a:r>
              <a:rPr lang="en-US" sz="2800" dirty="0">
                <a:solidFill>
                  <a:schemeClr val="accent5">
                    <a:lumMod val="75000"/>
                  </a:schemeClr>
                </a:solidFill>
                <a:latin typeface="Times New Roman" panose="02020603050405020304" pitchFamily="18" charset="0"/>
                <a:cs typeface="Times New Roman" panose="02020603050405020304" pitchFamily="18" charset="0"/>
              </a:rPr>
              <a:t>health professionals</a:t>
            </a:r>
            <a:endParaRPr lang="sr-Latn-CS" sz="2800"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en-US" dirty="0">
              <a:latin typeface="Comic Sans MS" pitchFamily="66" charset="0"/>
            </a:endParaRPr>
          </a:p>
          <a:p>
            <a:r>
              <a:rPr lang="en-US" dirty="0">
                <a:latin typeface="Times New Roman" panose="02020603050405020304" pitchFamily="18" charset="0"/>
                <a:cs typeface="Times New Roman" panose="02020603050405020304" pitchFamily="18" charset="0"/>
              </a:rPr>
              <a:t>There are two groups of health professionals that need to be educated:</a:t>
            </a:r>
            <a:endParaRPr lang="sr-Latn-RS" dirty="0">
              <a:latin typeface="Times New Roman" panose="02020603050405020304" pitchFamily="18" charset="0"/>
              <a:cs typeface="Times New Roman" panose="02020603050405020304" pitchFamily="18" charset="0"/>
            </a:endParaRPr>
          </a:p>
          <a:p>
            <a:endParaRPr lang="sr-Latn-RS" dirty="0">
              <a:latin typeface="Times New Roman" panose="02020603050405020304" pitchFamily="18" charset="0"/>
              <a:cs typeface="Times New Roman" panose="02020603050405020304" pitchFamily="18" charset="0"/>
            </a:endParaRPr>
          </a:p>
          <a:p>
            <a:pPr>
              <a:buFont typeface="+mj-lt"/>
              <a:buAutoNum type="arabicPeriod"/>
            </a:pPr>
            <a:r>
              <a:rPr lang="sr-Latn-RS" dirty="0">
                <a:latin typeface="Times New Roman" panose="02020603050405020304" pitchFamily="18" charset="0"/>
                <a:cs typeface="Times New Roman" panose="02020603050405020304" pitchFamily="18" charset="0"/>
              </a:rPr>
              <a:t>H</a:t>
            </a:r>
            <a:r>
              <a:rPr lang="en-US" dirty="0" err="1">
                <a:latin typeface="Times New Roman" panose="02020603050405020304" pitchFamily="18" charset="0"/>
                <a:cs typeface="Times New Roman" panose="02020603050405020304" pitchFamily="18" charset="0"/>
              </a:rPr>
              <a:t>ealth</a:t>
            </a:r>
            <a:r>
              <a:rPr lang="en-US" dirty="0">
                <a:latin typeface="Times New Roman" panose="02020603050405020304" pitchFamily="18" charset="0"/>
                <a:cs typeface="Times New Roman" panose="02020603050405020304" pitchFamily="18" charset="0"/>
              </a:rPr>
              <a:t> professionals </a:t>
            </a:r>
            <a:r>
              <a:rPr lang="en-US" b="1" dirty="0">
                <a:latin typeface="Times New Roman" panose="02020603050405020304" pitchFamily="18" charset="0"/>
                <a:cs typeface="Times New Roman" panose="02020603050405020304" pitchFamily="18" charset="0"/>
              </a:rPr>
              <a:t>interested</a:t>
            </a:r>
            <a:r>
              <a:rPr lang="en-US" dirty="0">
                <a:latin typeface="Times New Roman" panose="02020603050405020304" pitchFamily="18" charset="0"/>
                <a:cs typeface="Times New Roman" panose="02020603050405020304" pitchFamily="18" charset="0"/>
              </a:rPr>
              <a:t> in practicing Ayurveda</a:t>
            </a:r>
          </a:p>
          <a:p>
            <a:pPr>
              <a:buFont typeface="+mj-lt"/>
              <a:buAutoNum type="arabicPeriod"/>
            </a:pPr>
            <a:endParaRPr lang="sr-Latn-RS" dirty="0">
              <a:latin typeface="Times New Roman" panose="02020603050405020304" pitchFamily="18" charset="0"/>
              <a:cs typeface="Times New Roman" panose="02020603050405020304" pitchFamily="18" charset="0"/>
            </a:endParaRPr>
          </a:p>
          <a:p>
            <a:pPr>
              <a:buFont typeface="+mj-lt"/>
              <a:buAutoNum type="arabicPeriod"/>
            </a:pPr>
            <a:r>
              <a:rPr lang="sr-Latn-RS" dirty="0">
                <a:latin typeface="Times New Roman" panose="02020603050405020304" pitchFamily="18" charset="0"/>
                <a:cs typeface="Times New Roman" panose="02020603050405020304" pitchFamily="18" charset="0"/>
              </a:rPr>
              <a:t>H</a:t>
            </a:r>
            <a:r>
              <a:rPr lang="en-US" dirty="0" err="1">
                <a:latin typeface="Times New Roman" panose="02020603050405020304" pitchFamily="18" charset="0"/>
                <a:cs typeface="Times New Roman" panose="02020603050405020304" pitchFamily="18" charset="0"/>
              </a:rPr>
              <a:t>ealth</a:t>
            </a:r>
            <a:r>
              <a:rPr lang="en-US" dirty="0">
                <a:latin typeface="Times New Roman" panose="02020603050405020304" pitchFamily="18" charset="0"/>
                <a:cs typeface="Times New Roman" panose="02020603050405020304" pitchFamily="18" charset="0"/>
              </a:rPr>
              <a:t> professionals</a:t>
            </a:r>
            <a:r>
              <a:rPr lang="sr-Latn-R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not interested </a:t>
            </a:r>
            <a:r>
              <a:rPr lang="en-US" dirty="0">
                <a:latin typeface="Times New Roman" panose="02020603050405020304" pitchFamily="18" charset="0"/>
                <a:cs typeface="Times New Roman" panose="02020603050405020304" pitchFamily="18" charset="0"/>
              </a:rPr>
              <a:t>in applying </a:t>
            </a:r>
            <a:r>
              <a:rPr lang="sr-Latn-RS" dirty="0">
                <a:latin typeface="Times New Roman" panose="02020603050405020304" pitchFamily="18" charset="0"/>
                <a:cs typeface="Times New Roman" panose="02020603050405020304" pitchFamily="18" charset="0"/>
              </a:rPr>
              <a:t>A</a:t>
            </a:r>
            <a:r>
              <a:rPr lang="en-US" dirty="0" err="1">
                <a:latin typeface="Times New Roman" panose="02020603050405020304" pitchFamily="18" charset="0"/>
                <a:cs typeface="Times New Roman" panose="02020603050405020304" pitchFamily="18" charset="0"/>
              </a:rPr>
              <a:t>yurveda</a:t>
            </a:r>
            <a:endParaRPr lang="sr-Latn-RS" b="1" dirty="0">
              <a:latin typeface="Times New Roman" panose="02020603050405020304" pitchFamily="18" charset="0"/>
              <a:cs typeface="Times New Roman" panose="02020603050405020304" pitchFamily="18" charset="0"/>
            </a:endParaRPr>
          </a:p>
          <a:p>
            <a:pPr>
              <a:buFont typeface="+mj-lt"/>
              <a:buAutoNum type="arabicPeriod"/>
            </a:pPr>
            <a:endParaRPr lang="en-US" dirty="0">
              <a:latin typeface="Comic Sans MS" panose="030F0702030302020204" pitchFamily="66" charset="0"/>
            </a:endParaRPr>
          </a:p>
        </p:txBody>
      </p:sp>
      <p:pic>
        <p:nvPicPr>
          <p:cNvPr id="8" name="Picture 7">
            <a:extLst>
              <a:ext uri="{FF2B5EF4-FFF2-40B4-BE49-F238E27FC236}">
                <a16:creationId xmlns:a16="http://schemas.microsoft.com/office/drawing/2014/main" id="{6A97BD28-2CB4-4EAF-AAB7-8143071CE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624110"/>
            <a:ext cx="1828800" cy="934931"/>
          </a:xfrm>
          <a:prstGeom prst="ellipse">
            <a:avLst/>
          </a:prstGeom>
          <a:ln>
            <a:noFill/>
          </a:ln>
          <a:effectLst>
            <a:softEdge rad="112500"/>
          </a:effectLst>
        </p:spPr>
      </p:pic>
    </p:spTree>
    <p:extLst>
      <p:ext uri="{BB962C8B-B14F-4D97-AF65-F5344CB8AC3E}">
        <p14:creationId xmlns:p14="http://schemas.microsoft.com/office/powerpoint/2010/main" val="1626142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r-Latn-RS" sz="2800" dirty="0">
                <a:solidFill>
                  <a:schemeClr val="accent5">
                    <a:lumMod val="75000"/>
                  </a:schemeClr>
                </a:solidFill>
                <a:latin typeface="Times New Roman" panose="02020603050405020304" pitchFamily="18" charset="0"/>
                <a:cs typeface="Times New Roman" panose="02020603050405020304" pitchFamily="18" charset="0"/>
              </a:rPr>
              <a:t>H</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ealth</a:t>
            </a:r>
            <a:r>
              <a:rPr lang="en-US" sz="2800" dirty="0">
                <a:solidFill>
                  <a:schemeClr val="accent5">
                    <a:lumMod val="75000"/>
                  </a:schemeClr>
                </a:solidFill>
                <a:latin typeface="Times New Roman" panose="02020603050405020304" pitchFamily="18" charset="0"/>
                <a:cs typeface="Times New Roman" panose="02020603050405020304" pitchFamily="18" charset="0"/>
              </a:rPr>
              <a:t> professionals</a:t>
            </a:r>
            <a:br>
              <a:rPr lang="en-US" sz="2800" dirty="0">
                <a:solidFill>
                  <a:schemeClr val="accent5">
                    <a:lumMod val="75000"/>
                  </a:schemeClr>
                </a:solidFill>
                <a:latin typeface="Times New Roman" panose="02020603050405020304" pitchFamily="18" charset="0"/>
                <a:cs typeface="Times New Roman" panose="02020603050405020304" pitchFamily="18" charset="0"/>
              </a:rPr>
            </a:br>
            <a:r>
              <a:rPr lang="en-US" sz="2800" b="1" dirty="0">
                <a:solidFill>
                  <a:schemeClr val="accent5">
                    <a:lumMod val="75000"/>
                  </a:schemeClr>
                </a:solidFill>
                <a:latin typeface="Times New Roman" panose="02020603050405020304" pitchFamily="18" charset="0"/>
                <a:cs typeface="Times New Roman" panose="02020603050405020304" pitchFamily="18" charset="0"/>
              </a:rPr>
              <a:t>interested</a:t>
            </a:r>
            <a:r>
              <a:rPr lang="en-US" sz="2800" dirty="0">
                <a:solidFill>
                  <a:schemeClr val="accent5">
                    <a:lumMod val="75000"/>
                  </a:schemeClr>
                </a:solidFill>
                <a:latin typeface="Times New Roman" panose="02020603050405020304" pitchFamily="18" charset="0"/>
                <a:cs typeface="Times New Roman" panose="02020603050405020304" pitchFamily="18" charset="0"/>
              </a:rPr>
              <a:t> in practicing Ayurveda</a:t>
            </a:r>
            <a:br>
              <a:rPr lang="en-US" sz="2800" dirty="0">
                <a:latin typeface="Times New Roman" panose="02020603050405020304" pitchFamily="18" charset="0"/>
                <a:cs typeface="Times New Roman" panose="02020603050405020304" pitchFamily="18" charset="0"/>
              </a:rPr>
            </a:br>
            <a:endParaRPr lang="sr-Latn-CS" sz="28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en-US" dirty="0">
              <a:solidFill>
                <a:schemeClr val="tx1"/>
              </a:solidFill>
              <a:latin typeface="Times New Roman" panose="02020603050405020304" pitchFamily="18" charset="0"/>
              <a:cs typeface="Times New Roman" panose="02020603050405020304" pitchFamily="18" charset="0"/>
            </a:endParaRPr>
          </a:p>
          <a:p>
            <a:r>
              <a:rPr lang="en-US" dirty="0">
                <a:solidFill>
                  <a:schemeClr val="tx1"/>
                </a:solidFill>
                <a:latin typeface="Times New Roman" panose="02020603050405020304" pitchFamily="18" charset="0"/>
                <a:cs typeface="Times New Roman" panose="02020603050405020304" pitchFamily="18" charset="0"/>
              </a:rPr>
              <a:t>High-standard education</a:t>
            </a:r>
          </a:p>
          <a:p>
            <a:r>
              <a:rPr lang="en-US" dirty="0">
                <a:solidFill>
                  <a:schemeClr val="tx1"/>
                </a:solidFill>
                <a:latin typeface="Times New Roman" panose="02020603050405020304" pitchFamily="18" charset="0"/>
                <a:cs typeface="Times New Roman" panose="02020603050405020304" pitchFamily="18" charset="0"/>
              </a:rPr>
              <a:t>Postgraduate Certificate in Ayurveda for Health Professionals, Alma Mater University, Maribor, Slovenia</a:t>
            </a:r>
          </a:p>
          <a:p>
            <a:r>
              <a:rPr lang="sr-Latn-RS" dirty="0">
                <a:solidFill>
                  <a:schemeClr val="tx1"/>
                </a:solidFill>
                <a:latin typeface="Times New Roman" panose="02020603050405020304" pitchFamily="18" charset="0"/>
                <a:cs typeface="Times New Roman" panose="02020603050405020304" pitchFamily="18" charset="0"/>
              </a:rPr>
              <a:t>A</a:t>
            </a:r>
            <a:r>
              <a:rPr lang="en-US" dirty="0">
                <a:solidFill>
                  <a:schemeClr val="tx1"/>
                </a:solidFill>
                <a:latin typeface="Times New Roman" panose="02020603050405020304" pitchFamily="18" charset="0"/>
                <a:cs typeface="Times New Roman" panose="02020603050405020304" pitchFamily="18" charset="0"/>
              </a:rPr>
              <a:t> unique educational opportunity for all eligible health professionals</a:t>
            </a:r>
            <a:endParaRPr lang="en-US"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A97BD28-2CB4-4EAF-AAB7-8143071CE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624110"/>
            <a:ext cx="1828800" cy="934931"/>
          </a:xfrm>
          <a:prstGeom prst="ellipse">
            <a:avLst/>
          </a:prstGeom>
          <a:ln>
            <a:noFill/>
          </a:ln>
          <a:effectLst>
            <a:softEdge rad="112500"/>
          </a:effectLst>
        </p:spPr>
      </p:pic>
      <p:pic>
        <p:nvPicPr>
          <p:cNvPr id="5" name="Content Placeholder 8">
            <a:extLst>
              <a:ext uri="{FF2B5EF4-FFF2-40B4-BE49-F238E27FC236}">
                <a16:creationId xmlns:a16="http://schemas.microsoft.com/office/drawing/2014/main" id="{B2113AA7-DB15-4C64-B91C-E51DCF65298F}"/>
              </a:ext>
            </a:extLst>
          </p:cNvPr>
          <p:cNvPicPr>
            <a:picLocks noChangeAspect="1"/>
          </p:cNvPicPr>
          <p:nvPr/>
        </p:nvPicPr>
        <p:blipFill>
          <a:blip r:embed="rId4"/>
          <a:stretch>
            <a:fillRect/>
          </a:stretch>
        </p:blipFill>
        <p:spPr>
          <a:xfrm>
            <a:off x="3287964" y="4166808"/>
            <a:ext cx="3419908" cy="1706238"/>
          </a:xfrm>
          <a:prstGeom prst="ellipse">
            <a:avLst/>
          </a:prstGeom>
          <a:ln>
            <a:noFill/>
          </a:ln>
          <a:effectLst>
            <a:softEdge rad="112500"/>
          </a:effectLst>
        </p:spPr>
      </p:pic>
      <p:pic>
        <p:nvPicPr>
          <p:cNvPr id="4" name="Picture 3">
            <a:extLst>
              <a:ext uri="{FF2B5EF4-FFF2-40B4-BE49-F238E27FC236}">
                <a16:creationId xmlns:a16="http://schemas.microsoft.com/office/drawing/2014/main" id="{3D2D4FC9-45D8-45E7-A67A-D433538951DB}"/>
              </a:ext>
            </a:extLst>
          </p:cNvPr>
          <p:cNvPicPr>
            <a:picLocks noChangeAspect="1"/>
          </p:cNvPicPr>
          <p:nvPr/>
        </p:nvPicPr>
        <p:blipFill>
          <a:blip r:embed="rId5"/>
          <a:stretch>
            <a:fillRect/>
          </a:stretch>
        </p:blipFill>
        <p:spPr>
          <a:xfrm>
            <a:off x="1169594" y="5119625"/>
            <a:ext cx="2557719" cy="1639419"/>
          </a:xfrm>
          <a:prstGeom prst="ellipse">
            <a:avLst/>
          </a:prstGeom>
          <a:ln>
            <a:noFill/>
          </a:ln>
          <a:effectLst>
            <a:softEdge rad="112500"/>
          </a:effectLst>
        </p:spPr>
      </p:pic>
      <p:pic>
        <p:nvPicPr>
          <p:cNvPr id="6" name="Picture 5">
            <a:extLst>
              <a:ext uri="{FF2B5EF4-FFF2-40B4-BE49-F238E27FC236}">
                <a16:creationId xmlns:a16="http://schemas.microsoft.com/office/drawing/2014/main" id="{BD0659AB-7A8B-4791-A2AA-0DFAC61965FB}"/>
              </a:ext>
            </a:extLst>
          </p:cNvPr>
          <p:cNvPicPr>
            <a:picLocks noChangeAspect="1"/>
          </p:cNvPicPr>
          <p:nvPr/>
        </p:nvPicPr>
        <p:blipFill>
          <a:blip r:embed="rId6"/>
          <a:stretch>
            <a:fillRect/>
          </a:stretch>
        </p:blipFill>
        <p:spPr>
          <a:xfrm>
            <a:off x="6336268" y="5005532"/>
            <a:ext cx="2464544" cy="1723996"/>
          </a:xfrm>
          <a:prstGeom prst="ellipse">
            <a:avLst/>
          </a:prstGeom>
          <a:ln>
            <a:noFill/>
          </a:ln>
          <a:effectLst>
            <a:softEdge rad="112500"/>
          </a:effectLst>
        </p:spPr>
      </p:pic>
    </p:spTree>
    <p:extLst>
      <p:ext uri="{BB962C8B-B14F-4D97-AF65-F5344CB8AC3E}">
        <p14:creationId xmlns:p14="http://schemas.microsoft.com/office/powerpoint/2010/main" val="4194334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r-Latn-RS" sz="3200" dirty="0">
                <a:solidFill>
                  <a:schemeClr val="accent5">
                    <a:lumMod val="75000"/>
                  </a:schemeClr>
                </a:solidFill>
                <a:latin typeface="Times New Roman" panose="02020603050405020304" pitchFamily="18" charset="0"/>
                <a:cs typeface="Times New Roman" panose="02020603050405020304" pitchFamily="18" charset="0"/>
              </a:rPr>
              <a:t>A</a:t>
            </a:r>
            <a:r>
              <a:rPr lang="en-US" sz="3200" dirty="0" err="1">
                <a:solidFill>
                  <a:schemeClr val="accent5">
                    <a:lumMod val="75000"/>
                  </a:schemeClr>
                </a:solidFill>
                <a:latin typeface="Times New Roman" panose="02020603050405020304" pitchFamily="18" charset="0"/>
                <a:cs typeface="Times New Roman" panose="02020603050405020304" pitchFamily="18" charset="0"/>
              </a:rPr>
              <a:t>chievements</a:t>
            </a:r>
            <a:endParaRPr lang="sr-Latn-CS" sz="3200"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How to apply the profound principles and practical skills of Maharishi </a:t>
            </a:r>
            <a:r>
              <a:rPr lang="en-US" dirty="0" err="1">
                <a:latin typeface="Times New Roman" panose="02020603050405020304" pitchFamily="18" charset="0"/>
                <a:cs typeface="Times New Roman" panose="02020603050405020304" pitchFamily="18" charset="0"/>
              </a:rPr>
              <a:t>AyurVeda</a:t>
            </a:r>
            <a:r>
              <a:rPr lang="en-US" dirty="0">
                <a:latin typeface="Times New Roman" panose="02020603050405020304" pitchFamily="18" charset="0"/>
                <a:cs typeface="Times New Roman" panose="02020603050405020304" pitchFamily="18" charset="0"/>
              </a:rPr>
              <a:t> in their practice</a:t>
            </a:r>
            <a:endParaRPr lang="sr-Latn-R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How to use that knowledge for the prevention, diagnosis, and treatment of common diseases</a:t>
            </a:r>
            <a:endParaRPr lang="sr-Latn-R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How to cultivate optimum health</a:t>
            </a:r>
            <a:endParaRPr lang="sr-Latn-R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Students from </a:t>
            </a:r>
            <a:r>
              <a:rPr lang="sr-Latn-RS"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 different continents and </a:t>
            </a:r>
            <a:r>
              <a:rPr lang="sr-Latn-RS" dirty="0">
                <a:latin typeface="Times New Roman" panose="02020603050405020304" pitchFamily="18" charset="0"/>
                <a:cs typeface="Times New Roman" panose="02020603050405020304" pitchFamily="18" charset="0"/>
              </a:rPr>
              <a:t>9</a:t>
            </a:r>
            <a:r>
              <a:rPr lang="en-US" dirty="0">
                <a:latin typeface="Times New Roman" panose="02020603050405020304" pitchFamily="18" charset="0"/>
                <a:cs typeface="Times New Roman" panose="02020603050405020304" pitchFamily="18" charset="0"/>
              </a:rPr>
              <a:t> different countries</a:t>
            </a:r>
          </a:p>
        </p:txBody>
      </p:sp>
      <p:pic>
        <p:nvPicPr>
          <p:cNvPr id="8" name="Picture 7">
            <a:extLst>
              <a:ext uri="{FF2B5EF4-FFF2-40B4-BE49-F238E27FC236}">
                <a16:creationId xmlns:a16="http://schemas.microsoft.com/office/drawing/2014/main" id="{6A97BD28-2CB4-4EAF-AAB7-8143071CE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624110"/>
            <a:ext cx="1828800" cy="934931"/>
          </a:xfrm>
          <a:prstGeom prst="ellipse">
            <a:avLst/>
          </a:prstGeom>
          <a:ln>
            <a:noFill/>
          </a:ln>
          <a:effectLst>
            <a:softEdge rad="112500"/>
          </a:effectLst>
        </p:spPr>
      </p:pic>
      <p:pic>
        <p:nvPicPr>
          <p:cNvPr id="9" name="Picture 8">
            <a:extLst>
              <a:ext uri="{FF2B5EF4-FFF2-40B4-BE49-F238E27FC236}">
                <a16:creationId xmlns:a16="http://schemas.microsoft.com/office/drawing/2014/main" id="{55B54B12-2F6F-42A1-B929-266E20BBAAD5}"/>
              </a:ext>
            </a:extLst>
          </p:cNvPr>
          <p:cNvPicPr>
            <a:picLocks noChangeAspect="1"/>
          </p:cNvPicPr>
          <p:nvPr/>
        </p:nvPicPr>
        <p:blipFill rotWithShape="1">
          <a:blip r:embed="rId4"/>
          <a:srcRect t="25033" b="14773"/>
          <a:stretch/>
        </p:blipFill>
        <p:spPr>
          <a:xfrm>
            <a:off x="35496" y="4371444"/>
            <a:ext cx="9144000" cy="26041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66288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31B99-6378-40F0-991E-30A99A0187BE}"/>
              </a:ext>
            </a:extLst>
          </p:cNvPr>
          <p:cNvSpPr>
            <a:spLocks noGrp="1"/>
          </p:cNvSpPr>
          <p:nvPr>
            <p:ph type="title"/>
          </p:nvPr>
        </p:nvSpPr>
        <p:spPr>
          <a:xfrm>
            <a:off x="1945201" y="764704"/>
            <a:ext cx="6589199" cy="1564744"/>
          </a:xfrm>
        </p:spPr>
        <p:txBody>
          <a:bodyPr>
            <a:normAutofit/>
          </a:bodyPr>
          <a:lstStyle/>
          <a:p>
            <a:r>
              <a:rPr lang="sr-Latn-RS" sz="3200" dirty="0">
                <a:solidFill>
                  <a:schemeClr val="accent5">
                    <a:lumMod val="75000"/>
                  </a:schemeClr>
                </a:solidFill>
                <a:latin typeface="Times New Roman" panose="02020603050405020304" pitchFamily="18" charset="0"/>
                <a:cs typeface="Times New Roman" panose="02020603050405020304" pitchFamily="18" charset="0"/>
              </a:rPr>
              <a:t>H</a:t>
            </a:r>
            <a:r>
              <a:rPr lang="en-US" sz="3200" dirty="0" err="1">
                <a:solidFill>
                  <a:schemeClr val="accent5">
                    <a:lumMod val="75000"/>
                  </a:schemeClr>
                </a:solidFill>
                <a:latin typeface="Times New Roman" panose="02020603050405020304" pitchFamily="18" charset="0"/>
                <a:cs typeface="Times New Roman" panose="02020603050405020304" pitchFamily="18" charset="0"/>
              </a:rPr>
              <a:t>ealth</a:t>
            </a:r>
            <a:r>
              <a:rPr lang="en-US" sz="3200" dirty="0">
                <a:solidFill>
                  <a:schemeClr val="accent5">
                    <a:lumMod val="75000"/>
                  </a:schemeClr>
                </a:solidFill>
                <a:latin typeface="Times New Roman" panose="02020603050405020304" pitchFamily="18" charset="0"/>
                <a:cs typeface="Times New Roman" panose="02020603050405020304" pitchFamily="18" charset="0"/>
              </a:rPr>
              <a:t> professionals</a:t>
            </a:r>
            <a:r>
              <a:rPr lang="sr-Latn-RS" sz="3200" dirty="0">
                <a:solidFill>
                  <a:schemeClr val="accent5">
                    <a:lumMod val="75000"/>
                  </a:schemeClr>
                </a:solidFill>
                <a:latin typeface="Times New Roman" panose="02020603050405020304" pitchFamily="18" charset="0"/>
                <a:cs typeface="Times New Roman" panose="02020603050405020304" pitchFamily="18" charset="0"/>
              </a:rPr>
              <a:t> </a:t>
            </a:r>
            <a:br>
              <a:rPr lang="en-US" sz="3200" dirty="0">
                <a:solidFill>
                  <a:schemeClr val="accent5">
                    <a:lumMod val="75000"/>
                  </a:schemeClr>
                </a:solidFill>
                <a:latin typeface="Times New Roman" panose="02020603050405020304" pitchFamily="18" charset="0"/>
                <a:cs typeface="Times New Roman" panose="02020603050405020304" pitchFamily="18" charset="0"/>
              </a:rPr>
            </a:br>
            <a:r>
              <a:rPr lang="en-US" sz="3200" b="1" dirty="0">
                <a:solidFill>
                  <a:schemeClr val="accent5">
                    <a:lumMod val="75000"/>
                  </a:schemeClr>
                </a:solidFill>
                <a:latin typeface="Times New Roman" panose="02020603050405020304" pitchFamily="18" charset="0"/>
                <a:cs typeface="Times New Roman" panose="02020603050405020304" pitchFamily="18" charset="0"/>
              </a:rPr>
              <a:t>not interested </a:t>
            </a:r>
            <a:r>
              <a:rPr lang="en-US" sz="3200" dirty="0">
                <a:solidFill>
                  <a:schemeClr val="accent5">
                    <a:lumMod val="75000"/>
                  </a:schemeClr>
                </a:solidFill>
                <a:latin typeface="Times New Roman" panose="02020603050405020304" pitchFamily="18" charset="0"/>
                <a:cs typeface="Times New Roman" panose="02020603050405020304" pitchFamily="18" charset="0"/>
              </a:rPr>
              <a:t>in applying </a:t>
            </a:r>
            <a:r>
              <a:rPr lang="sr-Latn-RS" sz="3200" dirty="0">
                <a:solidFill>
                  <a:schemeClr val="accent5">
                    <a:lumMod val="75000"/>
                  </a:schemeClr>
                </a:solidFill>
                <a:latin typeface="Times New Roman" panose="02020603050405020304" pitchFamily="18" charset="0"/>
                <a:cs typeface="Times New Roman" panose="02020603050405020304" pitchFamily="18" charset="0"/>
              </a:rPr>
              <a:t>A</a:t>
            </a:r>
            <a:r>
              <a:rPr lang="en-US" sz="3200" dirty="0" err="1">
                <a:solidFill>
                  <a:schemeClr val="accent5">
                    <a:lumMod val="75000"/>
                  </a:schemeClr>
                </a:solidFill>
                <a:latin typeface="Times New Roman" panose="02020603050405020304" pitchFamily="18" charset="0"/>
                <a:cs typeface="Times New Roman" panose="02020603050405020304" pitchFamily="18" charset="0"/>
              </a:rPr>
              <a:t>yurveda</a:t>
            </a:r>
            <a:endParaRPr lang="en-US" sz="3200" dirty="0"/>
          </a:p>
        </p:txBody>
      </p:sp>
      <p:sp>
        <p:nvSpPr>
          <p:cNvPr id="3" name="Content Placeholder 2">
            <a:extLst>
              <a:ext uri="{FF2B5EF4-FFF2-40B4-BE49-F238E27FC236}">
                <a16:creationId xmlns:a16="http://schemas.microsoft.com/office/drawing/2014/main" id="{1EB87F16-3431-4D84-B81D-F6D751D62E49}"/>
              </a:ext>
            </a:extLst>
          </p:cNvPr>
          <p:cNvSpPr>
            <a:spLocks noGrp="1"/>
          </p:cNvSpPr>
          <p:nvPr>
            <p:ph idx="1"/>
          </p:nvPr>
        </p:nvSpPr>
        <p:spPr/>
        <p:txBody>
          <a:bodyPr/>
          <a:lstStyle/>
          <a:p>
            <a:endParaRPr lang="sr-Latn-RS" dirty="0">
              <a:latin typeface="Times New Roman" panose="02020603050405020304" pitchFamily="18" charset="0"/>
              <a:cs typeface="Times New Roman" panose="02020603050405020304" pitchFamily="18" charset="0"/>
            </a:endParaRPr>
          </a:p>
          <a:p>
            <a:endParaRPr lang="sr-Latn-R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Accredited congresses and lectures</a:t>
            </a:r>
          </a:p>
          <a:p>
            <a:endParaRPr lang="en-US" dirty="0"/>
          </a:p>
        </p:txBody>
      </p:sp>
      <p:pic>
        <p:nvPicPr>
          <p:cNvPr id="5" name="Picture 4">
            <a:extLst>
              <a:ext uri="{FF2B5EF4-FFF2-40B4-BE49-F238E27FC236}">
                <a16:creationId xmlns:a16="http://schemas.microsoft.com/office/drawing/2014/main" id="{11198B0A-0E1B-45FE-8E1A-2FA5C7DA40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532670"/>
            <a:ext cx="1828800" cy="934931"/>
          </a:xfrm>
          <a:prstGeom prst="ellipse">
            <a:avLst/>
          </a:prstGeom>
          <a:ln>
            <a:noFill/>
          </a:ln>
          <a:effectLst>
            <a:softEdge rad="112500"/>
          </a:effectLst>
        </p:spPr>
      </p:pic>
      <p:pic>
        <p:nvPicPr>
          <p:cNvPr id="7" name="Picture 6">
            <a:extLst>
              <a:ext uri="{FF2B5EF4-FFF2-40B4-BE49-F238E27FC236}">
                <a16:creationId xmlns:a16="http://schemas.microsoft.com/office/drawing/2014/main" id="{0BD7B11C-C749-492A-AAC3-967514357A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5696" y="3805774"/>
            <a:ext cx="3158945" cy="2105448"/>
          </a:xfrm>
          <a:prstGeom prst="ellipse">
            <a:avLst/>
          </a:prstGeom>
          <a:ln>
            <a:noFill/>
          </a:ln>
          <a:effectLst>
            <a:softEdge rad="112500"/>
          </a:effectLst>
        </p:spPr>
      </p:pic>
      <p:pic>
        <p:nvPicPr>
          <p:cNvPr id="9" name="Picture 8">
            <a:extLst>
              <a:ext uri="{FF2B5EF4-FFF2-40B4-BE49-F238E27FC236}">
                <a16:creationId xmlns:a16="http://schemas.microsoft.com/office/drawing/2014/main" id="{206ACC33-B946-4335-8B1A-958AEB64368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465" t="16401"/>
          <a:stretch/>
        </p:blipFill>
        <p:spPr>
          <a:xfrm>
            <a:off x="5508104" y="3092176"/>
            <a:ext cx="2669690" cy="3618736"/>
          </a:xfrm>
          <a:prstGeom prst="ellipse">
            <a:avLst/>
          </a:prstGeom>
          <a:ln>
            <a:noFill/>
          </a:ln>
          <a:effectLst>
            <a:softEdge rad="112500"/>
          </a:effectLst>
        </p:spPr>
      </p:pic>
    </p:spTree>
    <p:extLst>
      <p:ext uri="{BB962C8B-B14F-4D97-AF65-F5344CB8AC3E}">
        <p14:creationId xmlns:p14="http://schemas.microsoft.com/office/powerpoint/2010/main" val="4144427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1681" y="836712"/>
            <a:ext cx="6842720" cy="1224136"/>
          </a:xfrm>
        </p:spPr>
        <p:txBody>
          <a:bodyPr>
            <a:normAutofit/>
          </a:bodyPr>
          <a:lstStyle/>
          <a:p>
            <a:r>
              <a:rPr lang="sr-Latn-RS" sz="2800" dirty="0">
                <a:solidFill>
                  <a:schemeClr val="accent5">
                    <a:lumMod val="75000"/>
                  </a:schemeClr>
                </a:solidFill>
                <a:latin typeface="Times New Roman" panose="02020603050405020304" pitchFamily="18" charset="0"/>
                <a:cs typeface="Times New Roman" panose="02020603050405020304" pitchFamily="18" charset="0"/>
              </a:rPr>
              <a:t>H</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ealth</a:t>
            </a:r>
            <a:r>
              <a:rPr lang="en-US" sz="2800" dirty="0">
                <a:solidFill>
                  <a:schemeClr val="accent5">
                    <a:lumMod val="75000"/>
                  </a:schemeClr>
                </a:solidFill>
                <a:latin typeface="Times New Roman" panose="02020603050405020304" pitchFamily="18" charset="0"/>
                <a:cs typeface="Times New Roman" panose="02020603050405020304" pitchFamily="18" charset="0"/>
              </a:rPr>
              <a:t> professionals</a:t>
            </a:r>
            <a:r>
              <a:rPr lang="sr-Latn-RS" sz="2800" dirty="0">
                <a:solidFill>
                  <a:schemeClr val="accent5">
                    <a:lumMod val="75000"/>
                  </a:schemeClr>
                </a:solidFill>
                <a:latin typeface="Times New Roman" panose="02020603050405020304" pitchFamily="18" charset="0"/>
                <a:cs typeface="Times New Roman" panose="02020603050405020304" pitchFamily="18" charset="0"/>
              </a:rPr>
              <a:t> </a:t>
            </a:r>
            <a:br>
              <a:rPr lang="en-US" sz="2800" dirty="0">
                <a:solidFill>
                  <a:schemeClr val="accent5">
                    <a:lumMod val="75000"/>
                  </a:schemeClr>
                </a:solidFill>
                <a:latin typeface="Times New Roman" panose="02020603050405020304" pitchFamily="18" charset="0"/>
                <a:cs typeface="Times New Roman" panose="02020603050405020304" pitchFamily="18" charset="0"/>
              </a:rPr>
            </a:br>
            <a:r>
              <a:rPr lang="en-US" sz="2800" b="1" dirty="0">
                <a:solidFill>
                  <a:schemeClr val="accent5">
                    <a:lumMod val="75000"/>
                  </a:schemeClr>
                </a:solidFill>
                <a:latin typeface="Times New Roman" panose="02020603050405020304" pitchFamily="18" charset="0"/>
                <a:cs typeface="Times New Roman" panose="02020603050405020304" pitchFamily="18" charset="0"/>
              </a:rPr>
              <a:t>not interested </a:t>
            </a:r>
            <a:r>
              <a:rPr lang="en-US" sz="2800" dirty="0">
                <a:solidFill>
                  <a:schemeClr val="accent5">
                    <a:lumMod val="75000"/>
                  </a:schemeClr>
                </a:solidFill>
                <a:latin typeface="Times New Roman" panose="02020603050405020304" pitchFamily="18" charset="0"/>
                <a:cs typeface="Times New Roman" panose="02020603050405020304" pitchFamily="18" charset="0"/>
              </a:rPr>
              <a:t>in applying </a:t>
            </a:r>
            <a:r>
              <a:rPr lang="sr-Latn-RS" sz="2800" dirty="0">
                <a:solidFill>
                  <a:schemeClr val="accent5">
                    <a:lumMod val="75000"/>
                  </a:schemeClr>
                </a:solidFill>
                <a:latin typeface="Times New Roman" panose="02020603050405020304" pitchFamily="18" charset="0"/>
                <a:cs typeface="Times New Roman" panose="02020603050405020304" pitchFamily="18" charset="0"/>
              </a:rPr>
              <a:t>A</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yurveda</a:t>
            </a:r>
            <a:endParaRPr lang="sr-Latn-CS" sz="2800"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solidFill>
                  <a:schemeClr val="tx1"/>
                </a:solidFill>
                <a:latin typeface="Times New Roman" panose="02020603050405020304" pitchFamily="18" charset="0"/>
                <a:cs typeface="Times New Roman" panose="02020603050405020304" pitchFamily="18" charset="0"/>
              </a:rPr>
              <a:t>Four international accredited congresses in Maharishi Ayurveda</a:t>
            </a:r>
            <a:endParaRPr lang="en-US"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92782312-D769-4178-BC97-A32E71C97C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7" t="42009" r="-127"/>
          <a:stretch/>
        </p:blipFill>
        <p:spPr>
          <a:xfrm>
            <a:off x="1120149" y="4979712"/>
            <a:ext cx="3545863" cy="1878288"/>
          </a:xfrm>
          <a:prstGeom prst="ellipse">
            <a:avLst/>
          </a:prstGeom>
          <a:ln>
            <a:noFill/>
          </a:ln>
          <a:effectLst>
            <a:softEdge rad="112500"/>
          </a:effectLst>
        </p:spPr>
      </p:pic>
      <p:pic>
        <p:nvPicPr>
          <p:cNvPr id="6" name="Picture 5">
            <a:extLst>
              <a:ext uri="{FF2B5EF4-FFF2-40B4-BE49-F238E27FC236}">
                <a16:creationId xmlns:a16="http://schemas.microsoft.com/office/drawing/2014/main" id="{C621A69A-7F01-42D3-BFB5-B09A34400D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5600" y="532670"/>
            <a:ext cx="1828800" cy="934931"/>
          </a:xfrm>
          <a:prstGeom prst="ellipse">
            <a:avLst/>
          </a:prstGeom>
          <a:ln>
            <a:noFill/>
          </a:ln>
          <a:effectLst>
            <a:softEdge rad="112500"/>
          </a:effectLst>
        </p:spPr>
      </p:pic>
      <p:pic>
        <p:nvPicPr>
          <p:cNvPr id="7" name="Picture 6">
            <a:extLst>
              <a:ext uri="{FF2B5EF4-FFF2-40B4-BE49-F238E27FC236}">
                <a16:creationId xmlns:a16="http://schemas.microsoft.com/office/drawing/2014/main" id="{806AD6EE-0A88-4803-91FD-D45F695A9B4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800" b="31100"/>
          <a:stretch/>
        </p:blipFill>
        <p:spPr>
          <a:xfrm>
            <a:off x="3209595" y="3429000"/>
            <a:ext cx="3176105" cy="1550712"/>
          </a:xfrm>
          <a:prstGeom prst="ellipse">
            <a:avLst/>
          </a:prstGeom>
          <a:ln>
            <a:noFill/>
          </a:ln>
          <a:effectLst>
            <a:softEdge rad="112500"/>
          </a:effectLst>
        </p:spPr>
      </p:pic>
      <p:pic>
        <p:nvPicPr>
          <p:cNvPr id="10" name="Picture 9">
            <a:extLst>
              <a:ext uri="{FF2B5EF4-FFF2-40B4-BE49-F238E27FC236}">
                <a16:creationId xmlns:a16="http://schemas.microsoft.com/office/drawing/2014/main" id="{93FA9536-8C2D-4D0A-8882-DE91D25985E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4554"/>
          <a:stretch/>
        </p:blipFill>
        <p:spPr>
          <a:xfrm>
            <a:off x="5488278" y="4756583"/>
            <a:ext cx="3309392" cy="1884694"/>
          </a:xfrm>
          <a:prstGeom prst="ellipse">
            <a:avLst/>
          </a:prstGeom>
          <a:ln>
            <a:noFill/>
          </a:ln>
          <a:effectLst>
            <a:softEdge rad="112500"/>
          </a:effectLst>
        </p:spPr>
      </p:pic>
    </p:spTree>
    <p:extLst>
      <p:ext uri="{BB962C8B-B14F-4D97-AF65-F5344CB8AC3E}">
        <p14:creationId xmlns:p14="http://schemas.microsoft.com/office/powerpoint/2010/main" val="2572171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r-Latn-CS" sz="2800" dirty="0">
                <a:solidFill>
                  <a:schemeClr val="accent5">
                    <a:lumMod val="75000"/>
                  </a:schemeClr>
                </a:solidFill>
                <a:latin typeface="Times New Roman" panose="02020603050405020304" pitchFamily="18" charset="0"/>
                <a:cs typeface="Times New Roman" panose="02020603050405020304" pitchFamily="18" charset="0"/>
              </a:rPr>
              <a:t>Education of general public</a:t>
            </a:r>
          </a:p>
        </p:txBody>
      </p:sp>
      <p:sp>
        <p:nvSpPr>
          <p:cNvPr id="3" name="Content Placeholder 2"/>
          <p:cNvSpPr>
            <a:spLocks noGrp="1"/>
          </p:cNvSpPr>
          <p:nvPr>
            <p:ph idx="1"/>
          </p:nvPr>
        </p:nvSpPr>
        <p:spPr/>
        <p:txBody>
          <a:bodyPr/>
          <a:lstStyle/>
          <a:p>
            <a:endParaRPr lang="en-US" dirty="0">
              <a:latin typeface="Comic Sans MS" pitchFamily="66" charset="0"/>
            </a:endParaRPr>
          </a:p>
          <a:p>
            <a:r>
              <a:rPr lang="en-US" dirty="0">
                <a:latin typeface="Times New Roman" panose="02020603050405020304" pitchFamily="18" charset="0"/>
                <a:cs typeface="Times New Roman" panose="02020603050405020304" pitchFamily="18" charset="0"/>
              </a:rPr>
              <a:t>Articles published in popular newspapers and magazines on the use of Ayurveda when treating certain diseases</a:t>
            </a:r>
          </a:p>
          <a:p>
            <a:endParaRPr lang="sr-Latn-R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Guest appearances organized on some of the most popular TV shows and channels</a:t>
            </a:r>
          </a:p>
          <a:p>
            <a:endParaRPr lang="en-US"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A97BD28-2CB4-4EAF-AAB7-8143071CE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624110"/>
            <a:ext cx="1828800" cy="934931"/>
          </a:xfrm>
          <a:prstGeom prst="ellipse">
            <a:avLst/>
          </a:prstGeom>
          <a:ln>
            <a:noFill/>
          </a:ln>
          <a:effectLst>
            <a:softEdge rad="112500"/>
          </a:effectLst>
        </p:spPr>
      </p:pic>
      <p:pic>
        <p:nvPicPr>
          <p:cNvPr id="4" name="Picture 3">
            <a:extLst>
              <a:ext uri="{FF2B5EF4-FFF2-40B4-BE49-F238E27FC236}">
                <a16:creationId xmlns:a16="http://schemas.microsoft.com/office/drawing/2014/main" id="{F0147ABE-3446-4B83-BD4F-FABBE5670493}"/>
              </a:ext>
            </a:extLst>
          </p:cNvPr>
          <p:cNvPicPr>
            <a:picLocks noChangeAspect="1"/>
          </p:cNvPicPr>
          <p:nvPr/>
        </p:nvPicPr>
        <p:blipFill>
          <a:blip r:embed="rId4"/>
          <a:stretch>
            <a:fillRect/>
          </a:stretch>
        </p:blipFill>
        <p:spPr>
          <a:xfrm>
            <a:off x="1359750" y="4240098"/>
            <a:ext cx="2683396" cy="1786577"/>
          </a:xfrm>
          <a:prstGeom prst="ellipse">
            <a:avLst/>
          </a:prstGeom>
          <a:ln>
            <a:noFill/>
          </a:ln>
          <a:effectLst>
            <a:softEdge rad="112500"/>
          </a:effectLst>
        </p:spPr>
      </p:pic>
      <p:pic>
        <p:nvPicPr>
          <p:cNvPr id="5" name="Picture 4">
            <a:extLst>
              <a:ext uri="{FF2B5EF4-FFF2-40B4-BE49-F238E27FC236}">
                <a16:creationId xmlns:a16="http://schemas.microsoft.com/office/drawing/2014/main" id="{375651E2-B548-44BC-89B0-FA51B32435F5}"/>
              </a:ext>
            </a:extLst>
          </p:cNvPr>
          <p:cNvPicPr>
            <a:picLocks noChangeAspect="1"/>
          </p:cNvPicPr>
          <p:nvPr/>
        </p:nvPicPr>
        <p:blipFill>
          <a:blip r:embed="rId5"/>
          <a:stretch>
            <a:fillRect/>
          </a:stretch>
        </p:blipFill>
        <p:spPr>
          <a:xfrm>
            <a:off x="5341847" y="4124645"/>
            <a:ext cx="3176137" cy="1786577"/>
          </a:xfrm>
          <a:prstGeom prst="ellipse">
            <a:avLst/>
          </a:prstGeom>
          <a:ln>
            <a:noFill/>
          </a:ln>
          <a:effectLst>
            <a:softEdge rad="112500"/>
          </a:effectLst>
        </p:spPr>
      </p:pic>
      <p:pic>
        <p:nvPicPr>
          <p:cNvPr id="9" name="Picture 8">
            <a:extLst>
              <a:ext uri="{FF2B5EF4-FFF2-40B4-BE49-F238E27FC236}">
                <a16:creationId xmlns:a16="http://schemas.microsoft.com/office/drawing/2014/main" id="{91F2F00D-BA7D-4B3D-8E08-E67BECB5D3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1880" y="5252599"/>
            <a:ext cx="2473661" cy="1651121"/>
          </a:xfrm>
          <a:prstGeom prst="ellipse">
            <a:avLst/>
          </a:prstGeom>
          <a:ln>
            <a:noFill/>
          </a:ln>
          <a:effectLst>
            <a:softEdge rad="112500"/>
          </a:effectLst>
        </p:spPr>
      </p:pic>
    </p:spTree>
    <p:extLst>
      <p:ext uri="{BB962C8B-B14F-4D97-AF65-F5344CB8AC3E}">
        <p14:creationId xmlns:p14="http://schemas.microsoft.com/office/powerpoint/2010/main" val="22249161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solidFill>
                  <a:schemeClr val="accent5">
                    <a:lumMod val="75000"/>
                  </a:schemeClr>
                </a:solidFill>
                <a:latin typeface="Times New Roman" panose="02020603050405020304" pitchFamily="18" charset="0"/>
                <a:cs typeface="Times New Roman" panose="02020603050405020304" pitchFamily="18" charset="0"/>
              </a:rPr>
              <a:t>Community health</a:t>
            </a:r>
            <a:endParaRPr lang="sr-Latn-CS" sz="2800"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endParaRPr lang="en-US" dirty="0">
              <a:latin typeface="Comic Sans MS" pitchFamily="66" charset="0"/>
            </a:endParaRPr>
          </a:p>
          <a:p>
            <a:r>
              <a:rPr lang="en-US" dirty="0">
                <a:latin typeface="Times New Roman" panose="02020603050405020304" pitchFamily="18" charset="0"/>
                <a:cs typeface="Times New Roman" panose="02020603050405020304" pitchFamily="18" charset="0"/>
              </a:rPr>
              <a:t>Education of the general public very much contributes to the better collective immunity.</a:t>
            </a:r>
          </a:p>
          <a:p>
            <a:r>
              <a:rPr lang="en-US" dirty="0">
                <a:latin typeface="Times New Roman" panose="02020603050405020304" pitchFamily="18" charset="0"/>
                <a:cs typeface="Times New Roman" panose="02020603050405020304" pitchFamily="18" charset="0"/>
              </a:rPr>
              <a:t>Even in the current situation with </a:t>
            </a:r>
            <a:r>
              <a:rPr lang="en-US" dirty="0" err="1">
                <a:latin typeface="Times New Roman" panose="02020603050405020304" pitchFamily="18" charset="0"/>
                <a:cs typeface="Times New Roman" panose="02020603050405020304" pitchFamily="18" charset="0"/>
              </a:rPr>
              <a:t>Covid</a:t>
            </a:r>
            <a:r>
              <a:rPr lang="en-US" dirty="0">
                <a:latin typeface="Times New Roman" panose="02020603050405020304" pitchFamily="18" charset="0"/>
                <a:cs typeface="Times New Roman" panose="02020603050405020304" pitchFamily="18" charset="0"/>
              </a:rPr>
              <a:t> 19, we should think about immunity of the future generations.</a:t>
            </a:r>
          </a:p>
          <a:p>
            <a:r>
              <a:rPr lang="en-US" dirty="0">
                <a:latin typeface="Times New Roman" panose="02020603050405020304" pitchFamily="18" charset="0"/>
                <a:cs typeface="Times New Roman" panose="02020603050405020304" pitchFamily="18" charset="0"/>
              </a:rPr>
              <a:t>Ayurveda offers very precise and valuable instructions.</a:t>
            </a:r>
          </a:p>
          <a:p>
            <a:endParaRPr lang="en-US" dirty="0">
              <a:latin typeface="Comic Sans MS" pitchFamily="66" charset="0"/>
            </a:endParaRPr>
          </a:p>
        </p:txBody>
      </p:sp>
      <p:pic>
        <p:nvPicPr>
          <p:cNvPr id="8" name="Picture 7">
            <a:extLst>
              <a:ext uri="{FF2B5EF4-FFF2-40B4-BE49-F238E27FC236}">
                <a16:creationId xmlns:a16="http://schemas.microsoft.com/office/drawing/2014/main" id="{6A97BD28-2CB4-4EAF-AAB7-8143071CE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624110"/>
            <a:ext cx="1828800" cy="934931"/>
          </a:xfrm>
          <a:prstGeom prst="ellipse">
            <a:avLst/>
          </a:prstGeom>
          <a:ln>
            <a:noFill/>
          </a:ln>
          <a:effectLst>
            <a:softEdge rad="112500"/>
          </a:effectLst>
        </p:spPr>
      </p:pic>
      <p:pic>
        <p:nvPicPr>
          <p:cNvPr id="4" name="Picture 3">
            <a:extLst>
              <a:ext uri="{FF2B5EF4-FFF2-40B4-BE49-F238E27FC236}">
                <a16:creationId xmlns:a16="http://schemas.microsoft.com/office/drawing/2014/main" id="{62247EA4-2D61-4B87-B219-B4231984F8E9}"/>
              </a:ext>
            </a:extLst>
          </p:cNvPr>
          <p:cNvPicPr>
            <a:picLocks noChangeAspect="1"/>
          </p:cNvPicPr>
          <p:nvPr/>
        </p:nvPicPr>
        <p:blipFill rotWithShape="1">
          <a:blip r:embed="rId4"/>
          <a:srcRect l="14563" r="16139" b="10101"/>
          <a:stretch/>
        </p:blipFill>
        <p:spPr>
          <a:xfrm>
            <a:off x="1475656" y="4386513"/>
            <a:ext cx="2662026" cy="1635803"/>
          </a:xfrm>
          <a:prstGeom prst="ellipse">
            <a:avLst/>
          </a:prstGeom>
          <a:ln>
            <a:noFill/>
          </a:ln>
          <a:effectLst>
            <a:softEdge rad="112500"/>
          </a:effectLst>
        </p:spPr>
      </p:pic>
      <p:pic>
        <p:nvPicPr>
          <p:cNvPr id="5" name="Picture 4">
            <a:extLst>
              <a:ext uri="{FF2B5EF4-FFF2-40B4-BE49-F238E27FC236}">
                <a16:creationId xmlns:a16="http://schemas.microsoft.com/office/drawing/2014/main" id="{A361ADD8-5A49-4CB7-9D79-3FEB2C0E4CFA}"/>
              </a:ext>
            </a:extLst>
          </p:cNvPr>
          <p:cNvPicPr>
            <a:picLocks noChangeAspect="1"/>
          </p:cNvPicPr>
          <p:nvPr/>
        </p:nvPicPr>
        <p:blipFill>
          <a:blip r:embed="rId5"/>
          <a:stretch>
            <a:fillRect/>
          </a:stretch>
        </p:blipFill>
        <p:spPr>
          <a:xfrm>
            <a:off x="6357386" y="4386512"/>
            <a:ext cx="2786614" cy="1857743"/>
          </a:xfrm>
          <a:prstGeom prst="ellipse">
            <a:avLst/>
          </a:prstGeom>
          <a:ln>
            <a:noFill/>
          </a:ln>
          <a:effectLst>
            <a:softEdge rad="112500"/>
          </a:effectLst>
        </p:spPr>
      </p:pic>
      <p:pic>
        <p:nvPicPr>
          <p:cNvPr id="6" name="Picture 5">
            <a:extLst>
              <a:ext uri="{FF2B5EF4-FFF2-40B4-BE49-F238E27FC236}">
                <a16:creationId xmlns:a16="http://schemas.microsoft.com/office/drawing/2014/main" id="{6D2984B3-C771-4F98-B065-242BCC4A470A}"/>
              </a:ext>
            </a:extLst>
          </p:cNvPr>
          <p:cNvPicPr>
            <a:picLocks noChangeAspect="1"/>
          </p:cNvPicPr>
          <p:nvPr/>
        </p:nvPicPr>
        <p:blipFill>
          <a:blip r:embed="rId6"/>
          <a:stretch>
            <a:fillRect/>
          </a:stretch>
        </p:blipFill>
        <p:spPr>
          <a:xfrm>
            <a:off x="3421960" y="5144970"/>
            <a:ext cx="3310415" cy="1865538"/>
          </a:xfrm>
          <a:prstGeom prst="rect">
            <a:avLst/>
          </a:prstGeom>
        </p:spPr>
      </p:pic>
    </p:spTree>
    <p:extLst>
      <p:ext uri="{BB962C8B-B14F-4D97-AF65-F5344CB8AC3E}">
        <p14:creationId xmlns:p14="http://schemas.microsoft.com/office/powerpoint/2010/main" val="109632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r-Latn-CS" sz="2800" dirty="0">
                <a:solidFill>
                  <a:schemeClr val="accent5">
                    <a:lumMod val="75000"/>
                  </a:schemeClr>
                </a:solidFill>
                <a:latin typeface="Times New Roman" panose="02020603050405020304" pitchFamily="18" charset="0"/>
                <a:cs typeface="Times New Roman" panose="02020603050405020304" pitchFamily="18" charset="0"/>
              </a:rPr>
              <a:t>Education of general public</a:t>
            </a:r>
            <a:endParaRPr lang="sr-Latn-CS" sz="28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Hundreds of public lectures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Education of future yoga instructors</a:t>
            </a:r>
          </a:p>
          <a:p>
            <a:endParaRPr lang="en-US" dirty="0">
              <a:latin typeface="Comic Sans MS" pitchFamily="66" charset="0"/>
            </a:endParaRPr>
          </a:p>
        </p:txBody>
      </p:sp>
      <p:pic>
        <p:nvPicPr>
          <p:cNvPr id="8" name="Picture 7">
            <a:extLst>
              <a:ext uri="{FF2B5EF4-FFF2-40B4-BE49-F238E27FC236}">
                <a16:creationId xmlns:a16="http://schemas.microsoft.com/office/drawing/2014/main" id="{6A97BD28-2CB4-4EAF-AAB7-8143071CE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624110"/>
            <a:ext cx="1828800" cy="934931"/>
          </a:xfrm>
          <a:prstGeom prst="ellipse">
            <a:avLst/>
          </a:prstGeom>
          <a:ln>
            <a:noFill/>
          </a:ln>
          <a:effectLst>
            <a:softEdge rad="112500"/>
          </a:effectLst>
        </p:spPr>
      </p:pic>
      <p:pic>
        <p:nvPicPr>
          <p:cNvPr id="4" name="Picture 3">
            <a:extLst>
              <a:ext uri="{FF2B5EF4-FFF2-40B4-BE49-F238E27FC236}">
                <a16:creationId xmlns:a16="http://schemas.microsoft.com/office/drawing/2014/main" id="{F95F15DF-F233-4B34-B428-6B4AE74F9CB4}"/>
              </a:ext>
            </a:extLst>
          </p:cNvPr>
          <p:cNvPicPr>
            <a:picLocks noChangeAspect="1"/>
          </p:cNvPicPr>
          <p:nvPr/>
        </p:nvPicPr>
        <p:blipFill>
          <a:blip r:embed="rId4"/>
          <a:stretch>
            <a:fillRect/>
          </a:stretch>
        </p:blipFill>
        <p:spPr>
          <a:xfrm>
            <a:off x="1371410" y="3717032"/>
            <a:ext cx="2376264" cy="1574966"/>
          </a:xfrm>
          <a:prstGeom prst="rect">
            <a:avLst/>
          </a:prstGeom>
        </p:spPr>
      </p:pic>
      <p:pic>
        <p:nvPicPr>
          <p:cNvPr id="5" name="Picture 4">
            <a:extLst>
              <a:ext uri="{FF2B5EF4-FFF2-40B4-BE49-F238E27FC236}">
                <a16:creationId xmlns:a16="http://schemas.microsoft.com/office/drawing/2014/main" id="{CB608C4D-7A48-42CE-B4A0-65DD577292DE}"/>
              </a:ext>
            </a:extLst>
          </p:cNvPr>
          <p:cNvPicPr>
            <a:picLocks noChangeAspect="1"/>
          </p:cNvPicPr>
          <p:nvPr/>
        </p:nvPicPr>
        <p:blipFill rotWithShape="1">
          <a:blip r:embed="rId5"/>
          <a:srcRect l="9838" t="18412" r="21273"/>
          <a:stretch/>
        </p:blipFill>
        <p:spPr>
          <a:xfrm>
            <a:off x="6012160" y="3717032"/>
            <a:ext cx="2618672" cy="1570413"/>
          </a:xfrm>
          <a:prstGeom prst="ellipse">
            <a:avLst/>
          </a:prstGeom>
          <a:ln>
            <a:noFill/>
          </a:ln>
          <a:effectLst>
            <a:softEdge rad="112500"/>
          </a:effectLst>
        </p:spPr>
      </p:pic>
      <p:pic>
        <p:nvPicPr>
          <p:cNvPr id="12" name="Picture 11">
            <a:extLst>
              <a:ext uri="{FF2B5EF4-FFF2-40B4-BE49-F238E27FC236}">
                <a16:creationId xmlns:a16="http://schemas.microsoft.com/office/drawing/2014/main" id="{FEE64C6E-1D55-4F1F-9CEE-3297D6A0E50B}"/>
              </a:ext>
            </a:extLst>
          </p:cNvPr>
          <p:cNvPicPr>
            <a:picLocks noChangeAspect="1"/>
          </p:cNvPicPr>
          <p:nvPr/>
        </p:nvPicPr>
        <p:blipFill rotWithShape="1">
          <a:blip r:embed="rId6"/>
          <a:srcRect l="5612" t="9271" b="6283"/>
          <a:stretch/>
        </p:blipFill>
        <p:spPr>
          <a:xfrm>
            <a:off x="2917303" y="4641362"/>
            <a:ext cx="3770800" cy="2248507"/>
          </a:xfrm>
          <a:prstGeom prst="ellipse">
            <a:avLst/>
          </a:prstGeom>
          <a:ln>
            <a:noFill/>
          </a:ln>
          <a:effectLst>
            <a:softEdge rad="112500"/>
          </a:effectLst>
        </p:spPr>
      </p:pic>
    </p:spTree>
    <p:extLst>
      <p:ext uri="{BB962C8B-B14F-4D97-AF65-F5344CB8AC3E}">
        <p14:creationId xmlns:p14="http://schemas.microsoft.com/office/powerpoint/2010/main" val="16100175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r-Latn-CS" sz="3200" dirty="0">
                <a:solidFill>
                  <a:schemeClr val="accent5">
                    <a:lumMod val="75000"/>
                  </a:schemeClr>
                </a:solidFill>
                <a:latin typeface="Times New Roman" panose="02020603050405020304" pitchFamily="18" charset="0"/>
                <a:cs typeface="Times New Roman" panose="02020603050405020304" pitchFamily="18" charset="0"/>
              </a:rPr>
              <a:t>Education of general public</a:t>
            </a:r>
            <a:br>
              <a:rPr lang="en-US" sz="3200" dirty="0">
                <a:solidFill>
                  <a:schemeClr val="accent5">
                    <a:lumMod val="75000"/>
                  </a:schemeClr>
                </a:solidFill>
                <a:latin typeface="Times New Roman" panose="02020603050405020304" pitchFamily="18" charset="0"/>
                <a:cs typeface="Times New Roman" panose="02020603050405020304" pitchFamily="18" charset="0"/>
              </a:rPr>
            </a:br>
            <a:r>
              <a:rPr lang="en-US" sz="3200" dirty="0">
                <a:solidFill>
                  <a:schemeClr val="accent5">
                    <a:lumMod val="75000"/>
                  </a:schemeClr>
                </a:solidFill>
                <a:latin typeface="Times New Roman" panose="02020603050405020304" pitchFamily="18" charset="0"/>
                <a:cs typeface="Times New Roman" panose="02020603050405020304" pitchFamily="18" charset="0"/>
              </a:rPr>
              <a:t>16 lessons courses</a:t>
            </a:r>
            <a:endParaRPr lang="sr-Latn-CS" sz="3200" dirty="0">
              <a:latin typeface="Comic Sans MS" pitchFamily="66" charset="0"/>
            </a:endParaRPr>
          </a:p>
        </p:txBody>
      </p:sp>
      <p:sp>
        <p:nvSpPr>
          <p:cNvPr id="3" name="Content Placeholder 2"/>
          <p:cNvSpPr>
            <a:spLocks noGrp="1"/>
          </p:cNvSpPr>
          <p:nvPr>
            <p:ph idx="1"/>
          </p:nvPr>
        </p:nvSpPr>
        <p:spPr/>
        <p:txBody>
          <a:bodyPr/>
          <a:lstStyle/>
          <a:p>
            <a:endParaRPr lang="sr-Latn-RS" dirty="0">
              <a:latin typeface="Times New Roman" panose="02020603050405020304" pitchFamily="18" charset="0"/>
              <a:cs typeface="Times New Roman" panose="02020603050405020304" pitchFamily="18" charset="0"/>
            </a:endParaRPr>
          </a:p>
          <a:p>
            <a:pPr lvl="1">
              <a:buFont typeface="+mj-lt"/>
              <a:buAutoNum type="arabicPeriod"/>
            </a:pPr>
            <a:endParaRPr lang="en-US" sz="1800"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A97BD28-2CB4-4EAF-AAB7-8143071CE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624110"/>
            <a:ext cx="1828800" cy="934931"/>
          </a:xfrm>
          <a:prstGeom prst="ellipse">
            <a:avLst/>
          </a:prstGeom>
          <a:ln>
            <a:noFill/>
          </a:ln>
          <a:effectLst>
            <a:softEdge rad="112500"/>
          </a:effectLst>
        </p:spPr>
      </p:pic>
      <p:pic>
        <p:nvPicPr>
          <p:cNvPr id="5" name="Picture 4">
            <a:extLst>
              <a:ext uri="{FF2B5EF4-FFF2-40B4-BE49-F238E27FC236}">
                <a16:creationId xmlns:a16="http://schemas.microsoft.com/office/drawing/2014/main" id="{1980612F-0C83-4597-B5C0-5F1C4C2E80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6323" y="2276872"/>
            <a:ext cx="6084168" cy="4228967"/>
          </a:xfrm>
          <a:prstGeom prst="rect">
            <a:avLst/>
          </a:prstGeom>
        </p:spPr>
      </p:pic>
    </p:spTree>
    <p:extLst>
      <p:ext uri="{BB962C8B-B14F-4D97-AF65-F5344CB8AC3E}">
        <p14:creationId xmlns:p14="http://schemas.microsoft.com/office/powerpoint/2010/main" val="22894313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61F49-60BD-4498-8B72-134A9EB9BA3F}"/>
              </a:ext>
            </a:extLst>
          </p:cNvPr>
          <p:cNvSpPr>
            <a:spLocks noGrp="1"/>
          </p:cNvSpPr>
          <p:nvPr>
            <p:ph type="title"/>
          </p:nvPr>
        </p:nvSpPr>
        <p:spPr/>
        <p:txBody>
          <a:bodyPr/>
          <a:lstStyle/>
          <a:p>
            <a:r>
              <a:rPr lang="en-US" dirty="0">
                <a:solidFill>
                  <a:schemeClr val="accent5">
                    <a:lumMod val="75000"/>
                  </a:schemeClr>
                </a:solidFill>
                <a:latin typeface="Times New Roman" panose="02020603050405020304" pitchFamily="18" charset="0"/>
                <a:cs typeface="Times New Roman" panose="02020603050405020304" pitchFamily="18" charset="0"/>
              </a:rPr>
              <a:t>Conclusion</a:t>
            </a:r>
          </a:p>
        </p:txBody>
      </p:sp>
      <p:sp>
        <p:nvSpPr>
          <p:cNvPr id="3" name="Content Placeholder 2">
            <a:extLst>
              <a:ext uri="{FF2B5EF4-FFF2-40B4-BE49-F238E27FC236}">
                <a16:creationId xmlns:a16="http://schemas.microsoft.com/office/drawing/2014/main" id="{EF25ADC2-F261-4B26-AC44-1B9FE3906B45}"/>
              </a:ext>
            </a:extLst>
          </p:cNvPr>
          <p:cNvSpPr>
            <a:spLocks noGrp="1"/>
          </p:cNvSpPr>
          <p:nvPr>
            <p:ph idx="1"/>
          </p:nvPr>
        </p:nvSpPr>
        <p:spPr/>
        <p:txBody>
          <a:bodyPr>
            <a:normAutofit/>
          </a:bodyPr>
          <a:lstStyle/>
          <a:p>
            <a:pPr algn="just">
              <a:lnSpc>
                <a:spcPct val="150000"/>
              </a:lnSpc>
              <a:spcBef>
                <a:spcPts val="0"/>
              </a:spcBef>
            </a:pPr>
            <a:endParaRPr lang="en-US" dirty="0">
              <a:latin typeface="Times New Roman" panose="02020603050405020304" pitchFamily="18" charset="0"/>
              <a:ea typeface="Calibri" panose="020F0502020204030204" pitchFamily="34" charset="0"/>
            </a:endParaRPr>
          </a:p>
          <a:p>
            <a:pPr algn="just">
              <a:lnSpc>
                <a:spcPct val="150000"/>
              </a:lnSpc>
              <a:spcBef>
                <a:spcPts val="0"/>
              </a:spcBef>
            </a:pPr>
            <a:endParaRPr lang="en-US" dirty="0">
              <a:latin typeface="Times New Roman" panose="02020603050405020304" pitchFamily="18" charset="0"/>
              <a:ea typeface="Calibri" panose="020F0502020204030204" pitchFamily="34" charset="0"/>
            </a:endParaRPr>
          </a:p>
          <a:p>
            <a:pPr algn="just">
              <a:lnSpc>
                <a:spcPct val="150000"/>
              </a:lnSpc>
              <a:spcBef>
                <a:spcPts val="0"/>
              </a:spcBef>
            </a:pPr>
            <a:r>
              <a:rPr lang="sr-Latn-CS" dirty="0">
                <a:latin typeface="Times New Roman" panose="02020603050405020304" pitchFamily="18" charset="0"/>
                <a:ea typeface="Calibri" panose="020F0502020204030204" pitchFamily="34" charset="0"/>
              </a:rPr>
              <a:t>All of this, was achieved because we had </a:t>
            </a:r>
            <a:r>
              <a:rPr lang="sr-Latn-CS" b="1" dirty="0">
                <a:solidFill>
                  <a:schemeClr val="accent5">
                    <a:lumMod val="75000"/>
                  </a:schemeClr>
                </a:solidFill>
                <a:latin typeface="Times New Roman" panose="02020603050405020304" pitchFamily="18" charset="0"/>
                <a:ea typeface="Calibri" panose="020F0502020204030204" pitchFamily="34" charset="0"/>
              </a:rPr>
              <a:t>well-coordinated teams</a:t>
            </a:r>
            <a:r>
              <a:rPr lang="sr-Latn-CS" dirty="0">
                <a:latin typeface="Times New Roman" panose="02020603050405020304" pitchFamily="18" charset="0"/>
                <a:ea typeface="Calibri" panose="020F0502020204030204" pitchFamily="34" charset="0"/>
              </a:rPr>
              <a:t> which worked </a:t>
            </a:r>
            <a:r>
              <a:rPr lang="sr-Latn-CS" b="1" dirty="0">
                <a:solidFill>
                  <a:schemeClr val="accent5">
                    <a:lumMod val="75000"/>
                  </a:schemeClr>
                </a:solidFill>
                <a:latin typeface="Times New Roman" panose="02020603050405020304" pitchFamily="18" charset="0"/>
                <a:ea typeface="Calibri" panose="020F0502020204030204" pitchFamily="34" charset="0"/>
              </a:rPr>
              <a:t>at the same time to educate health professionals and educate the citizens</a:t>
            </a:r>
            <a:r>
              <a:rPr lang="sr-Latn-CS" dirty="0">
                <a:latin typeface="Times New Roman" panose="02020603050405020304" pitchFamily="18" charset="0"/>
                <a:ea typeface="Calibri" panose="020F0502020204030204" pitchFamily="34" charset="0"/>
              </a:rPr>
              <a:t>. </a:t>
            </a:r>
            <a:endParaRPr lang="en-US" dirty="0">
              <a:latin typeface="Times New Roman" panose="02020603050405020304" pitchFamily="18" charset="0"/>
              <a:ea typeface="Calibri" panose="020F0502020204030204" pitchFamily="34" charset="0"/>
            </a:endParaRPr>
          </a:p>
          <a:p>
            <a:pPr algn="just">
              <a:lnSpc>
                <a:spcPct val="150000"/>
              </a:lnSpc>
              <a:spcBef>
                <a:spcPts val="0"/>
              </a:spcBef>
            </a:pPr>
            <a:endParaRPr lang="en-US" dirty="0">
              <a:latin typeface="Times New Roman" panose="02020603050405020304" pitchFamily="18" charset="0"/>
              <a:ea typeface="Calibri" panose="020F0502020204030204" pitchFamily="34" charset="0"/>
            </a:endParaRPr>
          </a:p>
        </p:txBody>
      </p:sp>
      <p:pic>
        <p:nvPicPr>
          <p:cNvPr id="4" name="Picture 3">
            <a:extLst>
              <a:ext uri="{FF2B5EF4-FFF2-40B4-BE49-F238E27FC236}">
                <a16:creationId xmlns:a16="http://schemas.microsoft.com/office/drawing/2014/main" id="{857609B7-EC10-4DA8-9C42-263778A9C0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624110"/>
            <a:ext cx="1828800" cy="934931"/>
          </a:xfrm>
          <a:prstGeom prst="ellipse">
            <a:avLst/>
          </a:prstGeom>
          <a:ln>
            <a:noFill/>
          </a:ln>
          <a:effectLst>
            <a:softEdge rad="112500"/>
          </a:effectLst>
        </p:spPr>
      </p:pic>
    </p:spTree>
    <p:extLst>
      <p:ext uri="{BB962C8B-B14F-4D97-AF65-F5344CB8AC3E}">
        <p14:creationId xmlns:p14="http://schemas.microsoft.com/office/powerpoint/2010/main" val="2035650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solidFill>
                  <a:schemeClr val="accent5">
                    <a:lumMod val="75000"/>
                  </a:schemeClr>
                </a:solidFill>
                <a:latin typeface="Times New Roman" panose="02020603050405020304" pitchFamily="18" charset="0"/>
                <a:cs typeface="Times New Roman" panose="02020603050405020304" pitchFamily="18" charset="0"/>
              </a:rPr>
              <a:t>T</a:t>
            </a:r>
            <a:r>
              <a:rPr lang="sr-Latn-RS" sz="2800" dirty="0">
                <a:solidFill>
                  <a:schemeClr val="accent5">
                    <a:lumMod val="75000"/>
                  </a:schemeClr>
                </a:solidFill>
                <a:latin typeface="Times New Roman" panose="02020603050405020304" pitchFamily="18" charset="0"/>
                <a:cs typeface="Times New Roman" panose="02020603050405020304" pitchFamily="18" charset="0"/>
              </a:rPr>
              <a:t>he place o</a:t>
            </a:r>
            <a:r>
              <a:rPr lang="en-US" sz="2800" dirty="0">
                <a:solidFill>
                  <a:schemeClr val="accent5">
                    <a:lumMod val="75000"/>
                  </a:schemeClr>
                </a:solidFill>
                <a:latin typeface="Times New Roman" panose="02020603050405020304" pitchFamily="18" charset="0"/>
                <a:cs typeface="Times New Roman" panose="02020603050405020304" pitchFamily="18" charset="0"/>
              </a:rPr>
              <a:t>f  </a:t>
            </a:r>
            <a:br>
              <a:rPr lang="sr-Latn-RS" sz="2800" dirty="0">
                <a:solidFill>
                  <a:schemeClr val="accent5">
                    <a:lumMod val="75000"/>
                  </a:schemeClr>
                </a:solidFill>
                <a:latin typeface="Times New Roman" panose="02020603050405020304" pitchFamily="18" charset="0"/>
                <a:cs typeface="Times New Roman" panose="02020603050405020304" pitchFamily="18" charset="0"/>
              </a:rPr>
            </a:br>
            <a:r>
              <a:rPr lang="en-US" sz="2800" dirty="0">
                <a:solidFill>
                  <a:schemeClr val="accent5">
                    <a:lumMod val="75000"/>
                  </a:schemeClr>
                </a:solidFill>
                <a:latin typeface="Times New Roman" panose="02020603050405020304" pitchFamily="18" charset="0"/>
                <a:cs typeface="Times New Roman" panose="02020603050405020304" pitchFamily="18" charset="0"/>
              </a:rPr>
              <a:t>T</a:t>
            </a:r>
            <a:r>
              <a:rPr lang="sr-Latn-RS" sz="2800" dirty="0">
                <a:solidFill>
                  <a:schemeClr val="accent5">
                    <a:lumMod val="75000"/>
                  </a:schemeClr>
                </a:solidFill>
                <a:latin typeface="Times New Roman" panose="02020603050405020304" pitchFamily="18" charset="0"/>
                <a:cs typeface="Times New Roman" panose="02020603050405020304" pitchFamily="18" charset="0"/>
              </a:rPr>
              <a:t>raditional</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sr-Latn-RS" sz="2800" dirty="0">
                <a:solidFill>
                  <a:schemeClr val="accent5">
                    <a:lumMod val="75000"/>
                  </a:schemeClr>
                </a:solidFill>
                <a:latin typeface="Times New Roman" panose="02020603050405020304" pitchFamily="18" charset="0"/>
                <a:cs typeface="Times New Roman" panose="02020603050405020304" pitchFamily="18" charset="0"/>
              </a:rPr>
              <a:t>Medicine in the </a:t>
            </a:r>
            <a:br>
              <a:rPr lang="en-US" sz="2800" dirty="0">
                <a:solidFill>
                  <a:schemeClr val="accent5">
                    <a:lumMod val="75000"/>
                  </a:schemeClr>
                </a:solidFill>
                <a:latin typeface="Times New Roman" panose="02020603050405020304" pitchFamily="18" charset="0"/>
                <a:cs typeface="Times New Roman" panose="02020603050405020304" pitchFamily="18" charset="0"/>
              </a:rPr>
            </a:br>
            <a:r>
              <a:rPr lang="sr-Latn-RS" sz="2800" dirty="0">
                <a:solidFill>
                  <a:schemeClr val="accent5">
                    <a:lumMod val="75000"/>
                  </a:schemeClr>
                </a:solidFill>
                <a:latin typeface="Times New Roman" panose="02020603050405020304" pitchFamily="18" charset="0"/>
                <a:cs typeface="Times New Roman" panose="02020603050405020304" pitchFamily="18" charset="0"/>
              </a:rPr>
              <a:t>modern world</a:t>
            </a:r>
            <a:endParaRPr lang="sr-Latn-CS" sz="2800"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sr-Latn-RS" dirty="0">
              <a:latin typeface="Comic Sans MS" panose="030F0702030302020204" pitchFamily="66" charset="0"/>
            </a:endParaRPr>
          </a:p>
          <a:p>
            <a:pPr algn="just"/>
            <a:r>
              <a:rPr lang="en-US" dirty="0">
                <a:latin typeface="Times New Roman" panose="02020603050405020304" pitchFamily="18" charset="0"/>
                <a:cs typeface="Times New Roman" panose="02020603050405020304" pitchFamily="18" charset="0"/>
              </a:rPr>
              <a:t>The use of traditional medicine has increased significantly and gained great popularity worldwide.</a:t>
            </a:r>
            <a:endParaRPr lang="sr-Latn-R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It is recognized not only by the general public but also by the authorities.</a:t>
            </a:r>
            <a:endParaRPr lang="sr-Latn-RS" dirty="0">
              <a:latin typeface="Times New Roman" panose="02020603050405020304" pitchFamily="18" charset="0"/>
              <a:cs typeface="Times New Roman" panose="02020603050405020304" pitchFamily="18" charset="0"/>
            </a:endParaRPr>
          </a:p>
          <a:p>
            <a:pPr algn="just"/>
            <a:endParaRPr lang="sr-Latn-RS" dirty="0">
              <a:latin typeface="Times New Roman" panose="02020603050405020304" pitchFamily="18" charset="0"/>
              <a:cs typeface="Times New Roman" panose="02020603050405020304" pitchFamily="18" charset="0"/>
            </a:endParaRPr>
          </a:p>
          <a:p>
            <a:pPr algn="just"/>
            <a:r>
              <a:rPr lang="sr-Latn-RS" dirty="0">
                <a:latin typeface="Times New Roman" panose="02020603050405020304" pitchFamily="18" charset="0"/>
                <a:cs typeface="Times New Roman" panose="02020603050405020304" pitchFamily="18" charset="0"/>
              </a:rPr>
              <a:t>30-</a:t>
            </a:r>
            <a:r>
              <a:rPr lang="en-US" dirty="0">
                <a:latin typeface="Times New Roman" panose="02020603050405020304" pitchFamily="18" charset="0"/>
                <a:cs typeface="Times New Roman" panose="02020603050405020304" pitchFamily="18" charset="0"/>
              </a:rPr>
              <a:t>90 </a:t>
            </a:r>
            <a:r>
              <a:rPr lang="sr-Latn-RS"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of the adult population in Western countries uses some form of traditional medicine methods for the prevention and treatment.</a:t>
            </a:r>
          </a:p>
        </p:txBody>
      </p:sp>
      <p:pic>
        <p:nvPicPr>
          <p:cNvPr id="8" name="Picture 7">
            <a:extLst>
              <a:ext uri="{FF2B5EF4-FFF2-40B4-BE49-F238E27FC236}">
                <a16:creationId xmlns:a16="http://schemas.microsoft.com/office/drawing/2014/main" id="{6A97BD28-2CB4-4EAF-AAB7-8143071CE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584922"/>
            <a:ext cx="1828800" cy="934931"/>
          </a:xfrm>
          <a:prstGeom prst="ellipse">
            <a:avLst/>
          </a:prstGeom>
          <a:ln>
            <a:noFill/>
          </a:ln>
          <a:effectLst>
            <a:softEdge rad="112500"/>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D4872-7488-4BDC-9475-31D00B1374DC}"/>
              </a:ext>
            </a:extLst>
          </p:cNvPr>
          <p:cNvSpPr>
            <a:spLocks noGrp="1"/>
          </p:cNvSpPr>
          <p:nvPr>
            <p:ph type="title"/>
          </p:nvPr>
        </p:nvSpPr>
        <p:spPr/>
        <p:txBody>
          <a:bodyPr/>
          <a:lstStyle/>
          <a:p>
            <a:r>
              <a:rPr lang="en-US" dirty="0">
                <a:solidFill>
                  <a:schemeClr val="accent5">
                    <a:lumMod val="75000"/>
                  </a:schemeClr>
                </a:solidFill>
                <a:latin typeface="Times New Roman" panose="02020603050405020304" pitchFamily="18" charset="0"/>
                <a:cs typeface="Times New Roman" panose="02020603050405020304" pitchFamily="18" charset="0"/>
              </a:rPr>
              <a:t>Conclusion</a:t>
            </a:r>
            <a:endParaRPr lang="en-US" dirty="0">
              <a:solidFill>
                <a:schemeClr val="accent5">
                  <a:lumMod val="75000"/>
                </a:schemeClr>
              </a:solidFill>
            </a:endParaRPr>
          </a:p>
        </p:txBody>
      </p:sp>
      <p:sp>
        <p:nvSpPr>
          <p:cNvPr id="3" name="Content Placeholder 2">
            <a:extLst>
              <a:ext uri="{FF2B5EF4-FFF2-40B4-BE49-F238E27FC236}">
                <a16:creationId xmlns:a16="http://schemas.microsoft.com/office/drawing/2014/main" id="{6BED3296-D8EC-4F7A-BE02-C6CBEDC5325B}"/>
              </a:ext>
            </a:extLst>
          </p:cNvPr>
          <p:cNvSpPr>
            <a:spLocks noGrp="1"/>
          </p:cNvSpPr>
          <p:nvPr>
            <p:ph idx="1"/>
          </p:nvPr>
        </p:nvSpPr>
        <p:spPr/>
        <p:txBody>
          <a:bodyPr>
            <a:normAutofit/>
          </a:bodyPr>
          <a:lstStyle/>
          <a:p>
            <a:pPr algn="just">
              <a:lnSpc>
                <a:spcPct val="150000"/>
              </a:lnSpc>
              <a:spcBef>
                <a:spcPts val="0"/>
              </a:spcBef>
              <a:buClr>
                <a:srgbClr val="0F6FC6"/>
              </a:buClr>
            </a:pPr>
            <a:endParaRPr lang="en-US" dirty="0">
              <a:solidFill>
                <a:prstClr val="black">
                  <a:lumMod val="75000"/>
                  <a:lumOff val="25000"/>
                </a:prstClr>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0"/>
              </a:spcBef>
              <a:buClr>
                <a:srgbClr val="FFC000"/>
              </a:buClr>
            </a:pPr>
            <a:r>
              <a:rPr lang="en-US" dirty="0">
                <a:solidFill>
                  <a:prstClr val="black">
                    <a:lumMod val="75000"/>
                    <a:lumOff val="25000"/>
                  </a:prstClr>
                </a:solidFill>
                <a:latin typeface="Times New Roman" panose="02020603050405020304" pitchFamily="18" charset="0"/>
                <a:ea typeface="Calibri" panose="020F0502020204030204" pitchFamily="34" charset="0"/>
                <a:cs typeface="Times New Roman" panose="02020603050405020304" pitchFamily="18" charset="0"/>
              </a:rPr>
              <a:t>Our experience shows that it is of the greatest importance that </a:t>
            </a:r>
            <a:r>
              <a:rPr lang="en-US"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competent Western medicine health professionals, educated in different fields of TM are involved in the training of other health professionals</a:t>
            </a:r>
            <a:r>
              <a:rPr lang="en-US" dirty="0">
                <a:solidFill>
                  <a:prstClr val="black">
                    <a:lumMod val="75000"/>
                    <a:lumOff val="25000"/>
                  </a:prstClr>
                </a:solidFill>
                <a:latin typeface="Times New Roman" panose="02020603050405020304" pitchFamily="18" charset="0"/>
                <a:ea typeface="Calibri" panose="020F0502020204030204" pitchFamily="34" charset="0"/>
                <a:cs typeface="Times New Roman" panose="02020603050405020304" pitchFamily="18" charset="0"/>
              </a:rPr>
              <a:t>.  The reason is that they have both competence and authority to ensure that what they teach is recognized as acceptable, safe and applicable, by both – government and the public.</a:t>
            </a:r>
          </a:p>
          <a:p>
            <a:pPr algn="just">
              <a:lnSpc>
                <a:spcPct val="150000"/>
              </a:lnSpc>
              <a:spcBef>
                <a:spcPts val="0"/>
              </a:spcBef>
              <a:buClr>
                <a:srgbClr val="0F6FC6"/>
              </a:buClr>
            </a:pPr>
            <a:endParaRPr lang="en-US" dirty="0">
              <a:solidFill>
                <a:prstClr val="black">
                  <a:lumMod val="75000"/>
                  <a:lumOff val="25000"/>
                </a:prstClr>
              </a:solidFill>
              <a:latin typeface="Times New Roman" panose="02020603050405020304" pitchFamily="18" charset="0"/>
              <a:cs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E1C16676-8054-438F-BF29-7918A24C7A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624110"/>
            <a:ext cx="1828800" cy="934931"/>
          </a:xfrm>
          <a:prstGeom prst="ellipse">
            <a:avLst/>
          </a:prstGeom>
          <a:ln>
            <a:noFill/>
          </a:ln>
          <a:effectLst>
            <a:softEdge rad="112500"/>
          </a:effectLst>
        </p:spPr>
      </p:pic>
    </p:spTree>
    <p:extLst>
      <p:ext uri="{BB962C8B-B14F-4D97-AF65-F5344CB8AC3E}">
        <p14:creationId xmlns:p14="http://schemas.microsoft.com/office/powerpoint/2010/main" val="13498776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A7526-FA5D-43FD-90F1-254C2199024B}"/>
              </a:ext>
            </a:extLst>
          </p:cNvPr>
          <p:cNvSpPr>
            <a:spLocks noGrp="1"/>
          </p:cNvSpPr>
          <p:nvPr>
            <p:ph type="title"/>
          </p:nvPr>
        </p:nvSpPr>
        <p:spPr/>
        <p:txBody>
          <a:bodyPr/>
          <a:lstStyle/>
          <a:p>
            <a:r>
              <a:rPr lang="en-US" dirty="0">
                <a:solidFill>
                  <a:schemeClr val="accent5">
                    <a:lumMod val="75000"/>
                  </a:schemeClr>
                </a:solidFill>
                <a:latin typeface="Times New Roman" panose="02020603050405020304" pitchFamily="18" charset="0"/>
                <a:cs typeface="Times New Roman" panose="02020603050405020304" pitchFamily="18" charset="0"/>
              </a:rPr>
              <a:t>Conclusion</a:t>
            </a:r>
            <a:endParaRPr lang="en-US" dirty="0">
              <a:solidFill>
                <a:schemeClr val="accent5">
                  <a:lumMod val="75000"/>
                </a:schemeClr>
              </a:solidFill>
            </a:endParaRPr>
          </a:p>
        </p:txBody>
      </p:sp>
      <p:sp>
        <p:nvSpPr>
          <p:cNvPr id="3" name="Content Placeholder 2">
            <a:extLst>
              <a:ext uri="{FF2B5EF4-FFF2-40B4-BE49-F238E27FC236}">
                <a16:creationId xmlns:a16="http://schemas.microsoft.com/office/drawing/2014/main" id="{80B02BD1-0A84-492B-98C7-707BB0DE2C87}"/>
              </a:ext>
            </a:extLst>
          </p:cNvPr>
          <p:cNvSpPr>
            <a:spLocks noGrp="1"/>
          </p:cNvSpPr>
          <p:nvPr>
            <p:ph idx="1"/>
          </p:nvPr>
        </p:nvSpPr>
        <p:spPr/>
        <p:txBody>
          <a:bodyPr>
            <a:normAutofit lnSpcReduction="10000"/>
          </a:bodyPr>
          <a:lstStyle/>
          <a:p>
            <a:pPr algn="just">
              <a:lnSpc>
                <a:spcPct val="150000"/>
              </a:lnSpc>
              <a:spcBef>
                <a:spcPts val="0"/>
              </a:spcBef>
              <a:buClr>
                <a:srgbClr val="0F6FC6"/>
              </a:buClr>
            </a:pPr>
            <a:endParaRPr lang="en-US" dirty="0">
              <a:solidFill>
                <a:prstClr val="black">
                  <a:lumMod val="75000"/>
                  <a:lumOff val="25000"/>
                </a:prstClr>
              </a:solidFill>
              <a:latin typeface="Times New Roman" panose="02020603050405020304" pitchFamily="18" charset="0"/>
              <a:ea typeface="Calibri" panose="020F0502020204030204" pitchFamily="34" charset="0"/>
            </a:endParaRPr>
          </a:p>
          <a:p>
            <a:pPr algn="just">
              <a:lnSpc>
                <a:spcPct val="150000"/>
              </a:lnSpc>
              <a:spcBef>
                <a:spcPts val="0"/>
              </a:spcBef>
              <a:buClr>
                <a:srgbClr val="FFC000"/>
              </a:buClr>
            </a:pPr>
            <a:r>
              <a:rPr lang="sr-Latn-CS" dirty="0">
                <a:solidFill>
                  <a:prstClr val="black">
                    <a:lumMod val="75000"/>
                    <a:lumOff val="25000"/>
                  </a:prstClr>
                </a:solidFill>
                <a:latin typeface="Times New Roman" panose="02020603050405020304" pitchFamily="18" charset="0"/>
                <a:ea typeface="Calibri" panose="020F0502020204030204" pitchFamily="34" charset="0"/>
              </a:rPr>
              <a:t>Considering the experience </a:t>
            </a:r>
            <a:r>
              <a:rPr lang="en-US" dirty="0">
                <a:solidFill>
                  <a:prstClr val="black">
                    <a:lumMod val="75000"/>
                    <a:lumOff val="25000"/>
                  </a:prstClr>
                </a:solidFill>
                <a:latin typeface="Times New Roman" panose="02020603050405020304" pitchFamily="18" charset="0"/>
                <a:ea typeface="Calibri" panose="020F0502020204030204" pitchFamily="34" charset="0"/>
              </a:rPr>
              <a:t>I</a:t>
            </a:r>
            <a:r>
              <a:rPr lang="sr-Latn-CS" dirty="0">
                <a:solidFill>
                  <a:prstClr val="black">
                    <a:lumMod val="75000"/>
                    <a:lumOff val="25000"/>
                  </a:prstClr>
                </a:solidFill>
                <a:latin typeface="Times New Roman" panose="02020603050405020304" pitchFamily="18" charset="0"/>
                <a:ea typeface="Calibri" panose="020F0502020204030204" pitchFamily="34" charset="0"/>
              </a:rPr>
              <a:t> have </a:t>
            </a:r>
            <a:r>
              <a:rPr lang="en-US" dirty="0">
                <a:solidFill>
                  <a:prstClr val="black">
                    <a:lumMod val="75000"/>
                    <a:lumOff val="25000"/>
                  </a:prstClr>
                </a:solidFill>
                <a:latin typeface="Times New Roman" panose="02020603050405020304" pitchFamily="18" charset="0"/>
                <a:ea typeface="Calibri" panose="020F0502020204030204" pitchFamily="34" charset="0"/>
              </a:rPr>
              <a:t>gained </a:t>
            </a:r>
            <a:r>
              <a:rPr lang="sr-Latn-CS" dirty="0">
                <a:solidFill>
                  <a:prstClr val="black">
                    <a:lumMod val="75000"/>
                    <a:lumOff val="25000"/>
                  </a:prstClr>
                </a:solidFill>
                <a:latin typeface="Times New Roman" panose="02020603050405020304" pitchFamily="18" charset="0"/>
                <a:ea typeface="Calibri" panose="020F0502020204030204" pitchFamily="34" charset="0"/>
              </a:rPr>
              <a:t>in this field, </a:t>
            </a:r>
            <a:r>
              <a:rPr lang="en-US" dirty="0">
                <a:solidFill>
                  <a:prstClr val="black">
                    <a:lumMod val="75000"/>
                    <a:lumOff val="25000"/>
                  </a:prstClr>
                </a:solidFill>
                <a:latin typeface="Times New Roman" panose="02020603050405020304" pitchFamily="18" charset="0"/>
                <a:ea typeface="Calibri" panose="020F0502020204030204" pitchFamily="34" charset="0"/>
              </a:rPr>
              <a:t>I</a:t>
            </a:r>
            <a:r>
              <a:rPr lang="sr-Latn-CS" dirty="0">
                <a:solidFill>
                  <a:prstClr val="black">
                    <a:lumMod val="75000"/>
                    <a:lumOff val="25000"/>
                  </a:prstClr>
                </a:solidFill>
                <a:latin typeface="Times New Roman" panose="02020603050405020304" pitchFamily="18" charset="0"/>
                <a:ea typeface="Calibri" panose="020F0502020204030204" pitchFamily="34" charset="0"/>
              </a:rPr>
              <a:t> propose </a:t>
            </a:r>
            <a:r>
              <a:rPr lang="en-US" b="1" dirty="0">
                <a:solidFill>
                  <a:schemeClr val="accent5">
                    <a:lumMod val="75000"/>
                  </a:schemeClr>
                </a:solidFill>
                <a:latin typeface="Times New Roman" panose="02020603050405020304" pitchFamily="18" charset="0"/>
                <a:ea typeface="Calibri" panose="020F0502020204030204" pitchFamily="34" charset="0"/>
              </a:rPr>
              <a:t>forming</a:t>
            </a:r>
            <a:r>
              <a:rPr lang="sr-Latn-CS" b="1" dirty="0">
                <a:solidFill>
                  <a:schemeClr val="accent5">
                    <a:lumMod val="75000"/>
                  </a:schemeClr>
                </a:solidFill>
                <a:latin typeface="Times New Roman" panose="02020603050405020304" pitchFamily="18" charset="0"/>
                <a:ea typeface="Calibri" panose="020F0502020204030204" pitchFamily="34" charset="0"/>
              </a:rPr>
              <a:t> an </a:t>
            </a:r>
            <a:r>
              <a:rPr lang="en-US" b="1" dirty="0">
                <a:solidFill>
                  <a:schemeClr val="accent5">
                    <a:lumMod val="75000"/>
                  </a:schemeClr>
                </a:solidFill>
                <a:latin typeface="Times New Roman" panose="02020603050405020304" pitchFamily="18" charset="0"/>
                <a:ea typeface="Calibri" panose="020F0502020204030204" pitchFamily="34" charset="0"/>
              </a:rPr>
              <a:t>International team</a:t>
            </a:r>
            <a:r>
              <a:rPr lang="sr-Latn-CS" dirty="0">
                <a:solidFill>
                  <a:prstClr val="black">
                    <a:lumMod val="75000"/>
                    <a:lumOff val="25000"/>
                  </a:prstClr>
                </a:solidFill>
                <a:latin typeface="Times New Roman" panose="02020603050405020304" pitchFamily="18" charset="0"/>
                <a:ea typeface="Calibri" panose="020F0502020204030204" pitchFamily="34" charset="0"/>
              </a:rPr>
              <a:t>, </a:t>
            </a:r>
            <a:r>
              <a:rPr lang="en-US" dirty="0">
                <a:solidFill>
                  <a:prstClr val="black">
                    <a:lumMod val="75000"/>
                    <a:lumOff val="25000"/>
                  </a:prstClr>
                </a:solidFill>
                <a:latin typeface="Times New Roman" panose="02020603050405020304" pitchFamily="18" charset="0"/>
                <a:ea typeface="Calibri" panose="020F0502020204030204" pitchFamily="34" charset="0"/>
              </a:rPr>
              <a:t>guided and </a:t>
            </a:r>
            <a:r>
              <a:rPr lang="sr-Latn-CS" dirty="0">
                <a:solidFill>
                  <a:prstClr val="black">
                    <a:lumMod val="75000"/>
                    <a:lumOff val="25000"/>
                  </a:prstClr>
                </a:solidFill>
                <a:latin typeface="Times New Roman" panose="02020603050405020304" pitchFamily="18" charset="0"/>
                <a:ea typeface="Calibri" panose="020F0502020204030204" pitchFamily="34" charset="0"/>
              </a:rPr>
              <a:t>supported by the </a:t>
            </a:r>
            <a:r>
              <a:rPr lang="sr-Latn-CS" b="1" dirty="0">
                <a:solidFill>
                  <a:prstClr val="black">
                    <a:lumMod val="75000"/>
                    <a:lumOff val="25000"/>
                  </a:prstClr>
                </a:solidFill>
                <a:latin typeface="Times New Roman" panose="02020603050405020304" pitchFamily="18" charset="0"/>
                <a:ea typeface="Calibri" panose="020F0502020204030204" pitchFamily="34" charset="0"/>
              </a:rPr>
              <a:t>Government of India</a:t>
            </a:r>
            <a:r>
              <a:rPr lang="sr-Latn-CS" dirty="0">
                <a:solidFill>
                  <a:prstClr val="black">
                    <a:lumMod val="75000"/>
                    <a:lumOff val="25000"/>
                  </a:prstClr>
                </a:solidFill>
                <a:latin typeface="Times New Roman" panose="02020603050405020304" pitchFamily="18" charset="0"/>
                <a:ea typeface="Calibri" panose="020F0502020204030204" pitchFamily="34" charset="0"/>
              </a:rPr>
              <a:t>, consisting of representatives of </a:t>
            </a:r>
            <a:r>
              <a:rPr lang="sr-Latn-CS" b="1" dirty="0">
                <a:solidFill>
                  <a:prstClr val="black">
                    <a:lumMod val="75000"/>
                    <a:lumOff val="25000"/>
                  </a:prstClr>
                </a:solidFill>
                <a:latin typeface="Times New Roman" panose="02020603050405020304" pitchFamily="18" charset="0"/>
                <a:ea typeface="Calibri" panose="020F0502020204030204" pitchFamily="34" charset="0"/>
              </a:rPr>
              <a:t>A</a:t>
            </a:r>
            <a:r>
              <a:rPr lang="en-US" b="1" dirty="0">
                <a:solidFill>
                  <a:prstClr val="black">
                    <a:lumMod val="75000"/>
                    <a:lumOff val="25000"/>
                  </a:prstClr>
                </a:solidFill>
                <a:latin typeface="Times New Roman" panose="02020603050405020304" pitchFamily="18" charset="0"/>
                <a:ea typeface="Calibri" panose="020F0502020204030204" pitchFamily="34" charset="0"/>
              </a:rPr>
              <a:t>Y</a:t>
            </a:r>
            <a:r>
              <a:rPr lang="sr-Latn-CS" b="1" dirty="0">
                <a:solidFill>
                  <a:prstClr val="black">
                    <a:lumMod val="75000"/>
                    <a:lumOff val="25000"/>
                  </a:prstClr>
                </a:solidFill>
                <a:latin typeface="Times New Roman" panose="02020603050405020304" pitchFamily="18" charset="0"/>
                <a:ea typeface="Calibri" panose="020F0502020204030204" pitchFamily="34" charset="0"/>
              </a:rPr>
              <a:t>USH</a:t>
            </a:r>
            <a:r>
              <a:rPr lang="sr-Latn-CS" dirty="0">
                <a:solidFill>
                  <a:prstClr val="black">
                    <a:lumMod val="75000"/>
                    <a:lumOff val="25000"/>
                  </a:prstClr>
                </a:solidFill>
                <a:latin typeface="Times New Roman" panose="02020603050405020304" pitchFamily="18" charset="0"/>
                <a:ea typeface="Calibri" panose="020F0502020204030204" pitchFamily="34" charset="0"/>
              </a:rPr>
              <a:t>, </a:t>
            </a:r>
            <a:r>
              <a:rPr lang="sr-Latn-CS" b="1" dirty="0">
                <a:solidFill>
                  <a:prstClr val="black">
                    <a:lumMod val="75000"/>
                    <a:lumOff val="25000"/>
                  </a:prstClr>
                </a:solidFill>
                <a:latin typeface="Times New Roman" panose="02020603050405020304" pitchFamily="18" charset="0"/>
                <a:ea typeface="Calibri" panose="020F0502020204030204" pitchFamily="34" charset="0"/>
              </a:rPr>
              <a:t>WHO</a:t>
            </a:r>
            <a:r>
              <a:rPr lang="sr-Latn-CS" dirty="0">
                <a:solidFill>
                  <a:prstClr val="black">
                    <a:lumMod val="75000"/>
                    <a:lumOff val="25000"/>
                  </a:prstClr>
                </a:solidFill>
                <a:latin typeface="Times New Roman" panose="02020603050405020304" pitchFamily="18" charset="0"/>
                <a:ea typeface="Calibri" panose="020F0502020204030204" pitchFamily="34" charset="0"/>
              </a:rPr>
              <a:t>, </a:t>
            </a:r>
            <a:r>
              <a:rPr lang="sr-Latn-CS" b="1" dirty="0">
                <a:solidFill>
                  <a:prstClr val="black">
                    <a:lumMod val="75000"/>
                    <a:lumOff val="25000"/>
                  </a:prstClr>
                </a:solidFill>
                <a:latin typeface="Times New Roman" panose="02020603050405020304" pitchFamily="18" charset="0"/>
                <a:ea typeface="Calibri" panose="020F0502020204030204" pitchFamily="34" charset="0"/>
              </a:rPr>
              <a:t>ministries of health </a:t>
            </a:r>
            <a:r>
              <a:rPr lang="sr-Latn-CS" dirty="0">
                <a:solidFill>
                  <a:prstClr val="black">
                    <a:lumMod val="75000"/>
                    <a:lumOff val="25000"/>
                  </a:prstClr>
                </a:solidFill>
                <a:latin typeface="Times New Roman" panose="02020603050405020304" pitchFamily="18" charset="0"/>
                <a:ea typeface="Calibri" panose="020F0502020204030204" pitchFamily="34" charset="0"/>
              </a:rPr>
              <a:t>and </a:t>
            </a:r>
            <a:r>
              <a:rPr lang="sr-Latn-CS" b="1" dirty="0">
                <a:solidFill>
                  <a:prstClr val="black">
                    <a:lumMod val="75000"/>
                    <a:lumOff val="25000"/>
                  </a:prstClr>
                </a:solidFill>
                <a:latin typeface="Times New Roman" panose="02020603050405020304" pitchFamily="18" charset="0"/>
                <a:ea typeface="Calibri" panose="020F0502020204030204" pitchFamily="34" charset="0"/>
              </a:rPr>
              <a:t>educators</a:t>
            </a:r>
            <a:r>
              <a:rPr lang="sr-Latn-CS" dirty="0">
                <a:solidFill>
                  <a:prstClr val="black">
                    <a:lumMod val="75000"/>
                    <a:lumOff val="25000"/>
                  </a:prstClr>
                </a:solidFill>
                <a:latin typeface="Times New Roman" panose="02020603050405020304" pitchFamily="18" charset="0"/>
                <a:ea typeface="Calibri" panose="020F0502020204030204" pitchFamily="34" charset="0"/>
              </a:rPr>
              <a:t> with experience </a:t>
            </a:r>
            <a:r>
              <a:rPr lang="en-US" dirty="0">
                <a:solidFill>
                  <a:prstClr val="black">
                    <a:lumMod val="75000"/>
                    <a:lumOff val="25000"/>
                  </a:prstClr>
                </a:solidFill>
                <a:latin typeface="Times New Roman" panose="02020603050405020304" pitchFamily="18" charset="0"/>
                <a:ea typeface="Calibri" panose="020F0502020204030204" pitchFamily="34" charset="0"/>
              </a:rPr>
              <a:t>in both Western medicine </a:t>
            </a:r>
            <a:r>
              <a:rPr lang="sr-Latn-CS" dirty="0">
                <a:solidFill>
                  <a:prstClr val="black">
                    <a:lumMod val="75000"/>
                    <a:lumOff val="25000"/>
                  </a:prstClr>
                </a:solidFill>
                <a:latin typeface="Times New Roman" panose="02020603050405020304" pitchFamily="18" charset="0"/>
                <a:ea typeface="Calibri" panose="020F0502020204030204" pitchFamily="34" charset="0"/>
              </a:rPr>
              <a:t>and in </a:t>
            </a:r>
            <a:r>
              <a:rPr lang="en-US" dirty="0">
                <a:solidFill>
                  <a:prstClr val="black">
                    <a:lumMod val="75000"/>
                    <a:lumOff val="25000"/>
                  </a:prstClr>
                </a:solidFill>
                <a:latin typeface="Times New Roman" panose="02020603050405020304" pitchFamily="18" charset="0"/>
                <a:ea typeface="Calibri" panose="020F0502020204030204" pitchFamily="34" charset="0"/>
              </a:rPr>
              <a:t>Traditional Medicine </a:t>
            </a:r>
            <a:r>
              <a:rPr lang="sr-Latn-CS" dirty="0">
                <a:solidFill>
                  <a:prstClr val="black">
                    <a:lumMod val="75000"/>
                    <a:lumOff val="25000"/>
                  </a:prstClr>
                </a:solidFill>
                <a:latin typeface="Times New Roman" panose="02020603050405020304" pitchFamily="18" charset="0"/>
                <a:ea typeface="Calibri" panose="020F0502020204030204" pitchFamily="34" charset="0"/>
              </a:rPr>
              <a:t>methods</a:t>
            </a:r>
            <a:r>
              <a:rPr lang="sr-Latn-CS" u="sng" dirty="0">
                <a:solidFill>
                  <a:prstClr val="black">
                    <a:lumMod val="75000"/>
                    <a:lumOff val="25000"/>
                  </a:prstClr>
                </a:solidFill>
                <a:latin typeface="Times New Roman" panose="02020603050405020304" pitchFamily="18" charset="0"/>
                <a:ea typeface="Calibri" panose="020F0502020204030204" pitchFamily="34" charset="0"/>
              </a:rPr>
              <a:t>,</a:t>
            </a:r>
            <a:r>
              <a:rPr lang="sr-Latn-CS" dirty="0">
                <a:solidFill>
                  <a:prstClr val="black">
                    <a:lumMod val="75000"/>
                    <a:lumOff val="25000"/>
                  </a:prstClr>
                </a:solidFill>
                <a:latin typeface="Times New Roman" panose="02020603050405020304" pitchFamily="18" charset="0"/>
                <a:ea typeface="Calibri" panose="020F0502020204030204" pitchFamily="34" charset="0"/>
              </a:rPr>
              <a:t> </a:t>
            </a:r>
            <a:r>
              <a:rPr lang="en-US" b="1" dirty="0">
                <a:solidFill>
                  <a:schemeClr val="accent5">
                    <a:lumMod val="75000"/>
                  </a:schemeClr>
                </a:solidFill>
                <a:latin typeface="Times New Roman" panose="02020603050405020304" pitchFamily="18" charset="0"/>
                <a:ea typeface="Calibri" panose="020F0502020204030204" pitchFamily="34" charset="0"/>
              </a:rPr>
              <a:t>that</a:t>
            </a:r>
            <a:r>
              <a:rPr lang="sr-Latn-CS" b="1" dirty="0">
                <a:solidFill>
                  <a:schemeClr val="accent5">
                    <a:lumMod val="75000"/>
                  </a:schemeClr>
                </a:solidFill>
                <a:latin typeface="Times New Roman" panose="02020603050405020304" pitchFamily="18" charset="0"/>
                <a:ea typeface="Calibri" panose="020F0502020204030204" pitchFamily="34" charset="0"/>
              </a:rPr>
              <a:t> would internationally promote</a:t>
            </a:r>
            <a:r>
              <a:rPr lang="en-US" b="1" dirty="0">
                <a:solidFill>
                  <a:schemeClr val="accent5">
                    <a:lumMod val="75000"/>
                  </a:schemeClr>
                </a:solidFill>
                <a:latin typeface="Times New Roman" panose="02020603050405020304" pitchFamily="18" charset="0"/>
                <a:ea typeface="Calibri" panose="020F0502020204030204" pitchFamily="34" charset="0"/>
              </a:rPr>
              <a:t>, guide and support</a:t>
            </a:r>
            <a:r>
              <a:rPr lang="sr-Latn-CS" b="1" dirty="0">
                <a:solidFill>
                  <a:schemeClr val="accent5">
                    <a:lumMod val="75000"/>
                  </a:schemeClr>
                </a:solidFill>
                <a:latin typeface="Times New Roman" panose="02020603050405020304" pitchFamily="18" charset="0"/>
                <a:ea typeface="Calibri" panose="020F0502020204030204" pitchFamily="34" charset="0"/>
              </a:rPr>
              <a:t> </a:t>
            </a:r>
            <a:r>
              <a:rPr lang="en-US" b="1" dirty="0">
                <a:solidFill>
                  <a:schemeClr val="accent5">
                    <a:lumMod val="75000"/>
                  </a:schemeClr>
                </a:solidFill>
                <a:latin typeface="Times New Roman" panose="02020603050405020304" pitchFamily="18" charset="0"/>
                <a:ea typeface="Calibri" panose="020F0502020204030204" pitchFamily="34" charset="0"/>
              </a:rPr>
              <a:t>implementation of </a:t>
            </a:r>
            <a:r>
              <a:rPr lang="sr-Latn-RS" b="1" dirty="0">
                <a:solidFill>
                  <a:schemeClr val="accent5">
                    <a:lumMod val="75000"/>
                  </a:schemeClr>
                </a:solidFill>
                <a:latin typeface="Times New Roman" panose="02020603050405020304" pitchFamily="18" charset="0"/>
                <a:ea typeface="Calibri" panose="020F0502020204030204" pitchFamily="34" charset="0"/>
              </a:rPr>
              <a:t>Ayurveda and other Traditional </a:t>
            </a:r>
            <a:r>
              <a:rPr lang="en-US" b="1" dirty="0">
                <a:solidFill>
                  <a:schemeClr val="accent5">
                    <a:lumMod val="75000"/>
                  </a:schemeClr>
                </a:solidFill>
                <a:latin typeface="Times New Roman" panose="02020603050405020304" pitchFamily="18" charset="0"/>
                <a:ea typeface="Calibri" panose="020F0502020204030204" pitchFamily="34" charset="0"/>
              </a:rPr>
              <a:t>M</a:t>
            </a:r>
            <a:r>
              <a:rPr lang="sr-Latn-RS" b="1" dirty="0">
                <a:solidFill>
                  <a:schemeClr val="accent5">
                    <a:lumMod val="75000"/>
                  </a:schemeClr>
                </a:solidFill>
                <a:latin typeface="Times New Roman" panose="02020603050405020304" pitchFamily="18" charset="0"/>
                <a:ea typeface="Calibri" panose="020F0502020204030204" pitchFamily="34" charset="0"/>
              </a:rPr>
              <a:t>edicine methods</a:t>
            </a:r>
            <a:r>
              <a:rPr lang="en-US" b="1" dirty="0">
                <a:solidFill>
                  <a:schemeClr val="accent5">
                    <a:lumMod val="75000"/>
                  </a:schemeClr>
                </a:solidFill>
                <a:latin typeface="Times New Roman" panose="02020603050405020304" pitchFamily="18" charset="0"/>
                <a:ea typeface="Calibri" panose="020F0502020204030204" pitchFamily="34" charset="0"/>
              </a:rPr>
              <a:t> in each country</a:t>
            </a:r>
            <a:r>
              <a:rPr lang="en-US" b="1" dirty="0">
                <a:solidFill>
                  <a:schemeClr val="tx1"/>
                </a:solidFill>
                <a:latin typeface="Times New Roman" panose="02020603050405020304" pitchFamily="18" charset="0"/>
                <a:ea typeface="Calibri" panose="020F0502020204030204" pitchFamily="34" charset="0"/>
              </a:rPr>
              <a:t>.</a:t>
            </a:r>
            <a:endParaRPr lang="en-US" sz="1200" dirty="0">
              <a:solidFill>
                <a:schemeClr val="tx1"/>
              </a:solidFill>
              <a:latin typeface="Calibri" panose="020F0502020204030204" pitchFamily="34" charset="0"/>
              <a:ea typeface="Calibri" panose="020F0502020204030204" pitchFamily="34" charset="0"/>
            </a:endParaRPr>
          </a:p>
          <a:p>
            <a:pPr algn="just">
              <a:lnSpc>
                <a:spcPct val="150000"/>
              </a:lnSpc>
              <a:spcBef>
                <a:spcPts val="0"/>
              </a:spcBef>
            </a:pPr>
            <a:endParaRPr lang="en-US" dirty="0">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CC5C9395-73EE-4FAE-8671-46D6ED8347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5600" y="624110"/>
            <a:ext cx="1828800" cy="934931"/>
          </a:xfrm>
          <a:prstGeom prst="ellipse">
            <a:avLst/>
          </a:prstGeom>
          <a:ln>
            <a:noFill/>
          </a:ln>
          <a:effectLst>
            <a:softEdge rad="112500"/>
          </a:effectLst>
        </p:spPr>
      </p:pic>
    </p:spTree>
    <p:extLst>
      <p:ext uri="{BB962C8B-B14F-4D97-AF65-F5344CB8AC3E}">
        <p14:creationId xmlns:p14="http://schemas.microsoft.com/office/powerpoint/2010/main" val="4909999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774F1-C211-40B2-8CD9-CC402C311398}"/>
              </a:ext>
            </a:extLst>
          </p:cNvPr>
          <p:cNvSpPr>
            <a:spLocks noGrp="1"/>
          </p:cNvSpPr>
          <p:nvPr>
            <p:ph type="title"/>
          </p:nvPr>
        </p:nvSpPr>
        <p:spPr>
          <a:xfrm>
            <a:off x="1363853" y="1131094"/>
            <a:ext cx="6306947" cy="994172"/>
          </a:xfrm>
        </p:spPr>
        <p:txBody>
          <a:bodyPr/>
          <a:lstStyle/>
          <a:p>
            <a:pPr algn="ctr"/>
            <a:r>
              <a:rPr lang="sr-Latn-RS"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pic>
        <p:nvPicPr>
          <p:cNvPr id="7" name="Content Placeholder 6">
            <a:extLst>
              <a:ext uri="{FF2B5EF4-FFF2-40B4-BE49-F238E27FC236}">
                <a16:creationId xmlns:a16="http://schemas.microsoft.com/office/drawing/2014/main" id="{5AFC830C-12F8-4598-90D8-08517F24CA37}"/>
              </a:ext>
            </a:extLst>
          </p:cNvPr>
          <p:cNvPicPr>
            <a:picLocks noGrp="1" noChangeAspect="1"/>
          </p:cNvPicPr>
          <p:nvPr>
            <p:ph idx="1"/>
          </p:nvPr>
        </p:nvPicPr>
        <p:blipFill rotWithShape="1">
          <a:blip r:embed="rId3"/>
          <a:srcRect t="22114" r="1219"/>
          <a:stretch/>
        </p:blipFill>
        <p:spPr>
          <a:xfrm>
            <a:off x="5318294" y="-10658"/>
            <a:ext cx="3829106" cy="2264347"/>
          </a:xfrm>
        </p:spPr>
      </p:pic>
      <p:pic>
        <p:nvPicPr>
          <p:cNvPr id="9" name="Picture 8">
            <a:extLst>
              <a:ext uri="{FF2B5EF4-FFF2-40B4-BE49-F238E27FC236}">
                <a16:creationId xmlns:a16="http://schemas.microsoft.com/office/drawing/2014/main" id="{8C6AB344-720F-405D-9130-3A4715E3EDDF}"/>
              </a:ext>
            </a:extLst>
          </p:cNvPr>
          <p:cNvPicPr>
            <a:picLocks noChangeAspect="1"/>
          </p:cNvPicPr>
          <p:nvPr/>
        </p:nvPicPr>
        <p:blipFill>
          <a:blip r:embed="rId4"/>
          <a:stretch>
            <a:fillRect/>
          </a:stretch>
        </p:blipFill>
        <p:spPr>
          <a:xfrm>
            <a:off x="2654053" y="4724400"/>
            <a:ext cx="2751331" cy="2133600"/>
          </a:xfrm>
          <a:prstGeom prst="rect">
            <a:avLst/>
          </a:prstGeom>
        </p:spPr>
      </p:pic>
      <p:pic>
        <p:nvPicPr>
          <p:cNvPr id="13" name="Picture 12">
            <a:extLst>
              <a:ext uri="{FF2B5EF4-FFF2-40B4-BE49-F238E27FC236}">
                <a16:creationId xmlns:a16="http://schemas.microsoft.com/office/drawing/2014/main" id="{A129718C-DA0E-4799-BE09-31D43ED7BBAF}"/>
              </a:ext>
            </a:extLst>
          </p:cNvPr>
          <p:cNvPicPr>
            <a:picLocks noChangeAspect="1"/>
          </p:cNvPicPr>
          <p:nvPr/>
        </p:nvPicPr>
        <p:blipFill>
          <a:blip r:embed="rId5"/>
          <a:stretch>
            <a:fillRect/>
          </a:stretch>
        </p:blipFill>
        <p:spPr>
          <a:xfrm>
            <a:off x="0" y="4736033"/>
            <a:ext cx="3234900" cy="2156600"/>
          </a:xfrm>
          <a:prstGeom prst="rect">
            <a:avLst/>
          </a:prstGeom>
        </p:spPr>
      </p:pic>
      <p:pic>
        <p:nvPicPr>
          <p:cNvPr id="19" name="Picture 18">
            <a:extLst>
              <a:ext uri="{FF2B5EF4-FFF2-40B4-BE49-F238E27FC236}">
                <a16:creationId xmlns:a16="http://schemas.microsoft.com/office/drawing/2014/main" id="{2EEEC1C5-94E4-42A0-B6B6-6D05D8BA377A}"/>
              </a:ext>
            </a:extLst>
          </p:cNvPr>
          <p:cNvPicPr>
            <a:picLocks noChangeAspect="1"/>
          </p:cNvPicPr>
          <p:nvPr/>
        </p:nvPicPr>
        <p:blipFill rotWithShape="1">
          <a:blip r:embed="rId6"/>
          <a:srcRect l="-839" t="15259" r="2665" b="13780"/>
          <a:stretch/>
        </p:blipFill>
        <p:spPr>
          <a:xfrm>
            <a:off x="5235345" y="2254886"/>
            <a:ext cx="3890320" cy="2539616"/>
          </a:xfrm>
          <a:prstGeom prst="rect">
            <a:avLst/>
          </a:prstGeom>
        </p:spPr>
      </p:pic>
      <p:pic>
        <p:nvPicPr>
          <p:cNvPr id="21" name="Picture 20">
            <a:extLst>
              <a:ext uri="{FF2B5EF4-FFF2-40B4-BE49-F238E27FC236}">
                <a16:creationId xmlns:a16="http://schemas.microsoft.com/office/drawing/2014/main" id="{68CA7AA0-E576-412E-B69B-FB5C111B4849}"/>
              </a:ext>
            </a:extLst>
          </p:cNvPr>
          <p:cNvPicPr>
            <a:picLocks noChangeAspect="1"/>
          </p:cNvPicPr>
          <p:nvPr/>
        </p:nvPicPr>
        <p:blipFill>
          <a:blip r:embed="rId7"/>
          <a:stretch>
            <a:fillRect/>
          </a:stretch>
        </p:blipFill>
        <p:spPr>
          <a:xfrm>
            <a:off x="69190" y="-1"/>
            <a:ext cx="5249103" cy="2278802"/>
          </a:xfrm>
          <a:prstGeom prst="rect">
            <a:avLst/>
          </a:prstGeom>
        </p:spPr>
      </p:pic>
      <p:pic>
        <p:nvPicPr>
          <p:cNvPr id="23" name="Picture 22">
            <a:extLst>
              <a:ext uri="{FF2B5EF4-FFF2-40B4-BE49-F238E27FC236}">
                <a16:creationId xmlns:a16="http://schemas.microsoft.com/office/drawing/2014/main" id="{3063D8E9-BCA7-4EFF-9DFD-5B511D5A69E3}"/>
              </a:ext>
            </a:extLst>
          </p:cNvPr>
          <p:cNvPicPr>
            <a:picLocks noChangeAspect="1"/>
          </p:cNvPicPr>
          <p:nvPr/>
        </p:nvPicPr>
        <p:blipFill rotWithShape="1">
          <a:blip r:embed="rId8"/>
          <a:srcRect t="18878" r="6406" b="10048"/>
          <a:stretch/>
        </p:blipFill>
        <p:spPr>
          <a:xfrm>
            <a:off x="-14365" y="2005318"/>
            <a:ext cx="3220535" cy="1834193"/>
          </a:xfrm>
          <a:prstGeom prst="rect">
            <a:avLst/>
          </a:prstGeom>
        </p:spPr>
      </p:pic>
      <p:pic>
        <p:nvPicPr>
          <p:cNvPr id="27" name="Picture 26">
            <a:extLst>
              <a:ext uri="{FF2B5EF4-FFF2-40B4-BE49-F238E27FC236}">
                <a16:creationId xmlns:a16="http://schemas.microsoft.com/office/drawing/2014/main" id="{76B06A40-8F26-4679-96F4-C962E95AD215}"/>
              </a:ext>
            </a:extLst>
          </p:cNvPr>
          <p:cNvPicPr>
            <a:picLocks noChangeAspect="1"/>
          </p:cNvPicPr>
          <p:nvPr/>
        </p:nvPicPr>
        <p:blipFill rotWithShape="1">
          <a:blip r:embed="rId9"/>
          <a:srcRect l="11289" t="17475" r="6889" b="8598"/>
          <a:stretch/>
        </p:blipFill>
        <p:spPr>
          <a:xfrm>
            <a:off x="5195095" y="4802886"/>
            <a:ext cx="3945770" cy="2055114"/>
          </a:xfrm>
          <a:prstGeom prst="rect">
            <a:avLst/>
          </a:prstGeom>
        </p:spPr>
      </p:pic>
      <p:pic>
        <p:nvPicPr>
          <p:cNvPr id="3" name="Picture 2">
            <a:extLst>
              <a:ext uri="{FF2B5EF4-FFF2-40B4-BE49-F238E27FC236}">
                <a16:creationId xmlns:a16="http://schemas.microsoft.com/office/drawing/2014/main" id="{396F7C78-9BD1-4485-865B-B1EDBF1EA46F}"/>
              </a:ext>
            </a:extLst>
          </p:cNvPr>
          <p:cNvPicPr>
            <a:picLocks noChangeAspect="1"/>
          </p:cNvPicPr>
          <p:nvPr/>
        </p:nvPicPr>
        <p:blipFill>
          <a:blip r:embed="rId10"/>
          <a:stretch>
            <a:fillRect/>
          </a:stretch>
        </p:blipFill>
        <p:spPr>
          <a:xfrm>
            <a:off x="-7108" y="3590602"/>
            <a:ext cx="2730137" cy="1369664"/>
          </a:xfrm>
          <a:prstGeom prst="rect">
            <a:avLst/>
          </a:prstGeom>
        </p:spPr>
      </p:pic>
      <p:pic>
        <p:nvPicPr>
          <p:cNvPr id="4" name="Picture 3">
            <a:extLst>
              <a:ext uri="{FF2B5EF4-FFF2-40B4-BE49-F238E27FC236}">
                <a16:creationId xmlns:a16="http://schemas.microsoft.com/office/drawing/2014/main" id="{871203C7-90E3-40A2-9E5E-942EAE0AA868}"/>
              </a:ext>
            </a:extLst>
          </p:cNvPr>
          <p:cNvPicPr>
            <a:picLocks noChangeAspect="1"/>
          </p:cNvPicPr>
          <p:nvPr/>
        </p:nvPicPr>
        <p:blipFill>
          <a:blip r:embed="rId11"/>
          <a:stretch>
            <a:fillRect/>
          </a:stretch>
        </p:blipFill>
        <p:spPr>
          <a:xfrm>
            <a:off x="2725050" y="2279245"/>
            <a:ext cx="2568889" cy="2484945"/>
          </a:xfrm>
          <a:prstGeom prst="rect">
            <a:avLst/>
          </a:prstGeom>
        </p:spPr>
      </p:pic>
    </p:spTree>
    <p:extLst>
      <p:ext uri="{BB962C8B-B14F-4D97-AF65-F5344CB8AC3E}">
        <p14:creationId xmlns:p14="http://schemas.microsoft.com/office/powerpoint/2010/main" val="9501203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sr-Latn-CS" sz="3200" dirty="0">
              <a:latin typeface="Comic Sans MS" pitchFamily="66" charset="0"/>
            </a:endParaRPr>
          </a:p>
        </p:txBody>
      </p:sp>
      <p:sp>
        <p:nvSpPr>
          <p:cNvPr id="3" name="Content Placeholder 2"/>
          <p:cNvSpPr>
            <a:spLocks noGrp="1"/>
          </p:cNvSpPr>
          <p:nvPr>
            <p:ph idx="1"/>
          </p:nvPr>
        </p:nvSpPr>
        <p:spPr/>
        <p:txBody>
          <a:bodyPr>
            <a:normAutofit/>
          </a:bodyPr>
          <a:lstStyle/>
          <a:p>
            <a:endParaRPr lang="en-US" sz="2800" dirty="0">
              <a:latin typeface="Comic Sans MS" pitchFamily="66" charset="0"/>
            </a:endParaRPr>
          </a:p>
          <a:p>
            <a:pPr marL="0" indent="0">
              <a:buNone/>
            </a:pPr>
            <a:r>
              <a:rPr lang="en-US" sz="2800" dirty="0">
                <a:latin typeface="Comic Sans MS" pitchFamily="66" charset="0"/>
              </a:rPr>
              <a:t>	</a:t>
            </a:r>
            <a:r>
              <a:rPr lang="en-US" sz="2800" dirty="0">
                <a:latin typeface="Times New Roman" panose="02020603050405020304" pitchFamily="18" charset="0"/>
                <a:cs typeface="Times New Roman" panose="02020603050405020304" pitchFamily="18" charset="0"/>
              </a:rPr>
              <a:t>Thank you!</a:t>
            </a:r>
          </a:p>
        </p:txBody>
      </p:sp>
      <p:pic>
        <p:nvPicPr>
          <p:cNvPr id="8" name="Picture 7">
            <a:extLst>
              <a:ext uri="{FF2B5EF4-FFF2-40B4-BE49-F238E27FC236}">
                <a16:creationId xmlns:a16="http://schemas.microsoft.com/office/drawing/2014/main" id="{6A97BD28-2CB4-4EAF-AAB7-8143071CE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624110"/>
            <a:ext cx="1828800" cy="934931"/>
          </a:xfrm>
          <a:prstGeom prst="rect">
            <a:avLst/>
          </a:prstGeom>
        </p:spPr>
      </p:pic>
    </p:spTree>
    <p:extLst>
      <p:ext uri="{BB962C8B-B14F-4D97-AF65-F5344CB8AC3E}">
        <p14:creationId xmlns:p14="http://schemas.microsoft.com/office/powerpoint/2010/main" val="2864351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r-Latn-CS" sz="2800" dirty="0">
                <a:solidFill>
                  <a:schemeClr val="accent5">
                    <a:lumMod val="75000"/>
                  </a:schemeClr>
                </a:solidFill>
                <a:latin typeface="Times New Roman" panose="02020603050405020304" pitchFamily="18" charset="0"/>
                <a:cs typeface="Times New Roman" panose="02020603050405020304" pitchFamily="18" charset="0"/>
              </a:rPr>
              <a:t>Who </a:t>
            </a:r>
            <a:r>
              <a:rPr lang="en-US" sz="2800" dirty="0">
                <a:solidFill>
                  <a:schemeClr val="accent5">
                    <a:lumMod val="75000"/>
                  </a:schemeClr>
                </a:solidFill>
                <a:latin typeface="Times New Roman" panose="02020603050405020304" pitchFamily="18" charset="0"/>
                <a:cs typeface="Times New Roman" panose="02020603050405020304" pitchFamily="18" charset="0"/>
              </a:rPr>
              <a:t>are the patients</a:t>
            </a:r>
            <a:r>
              <a:rPr lang="sr-Latn-CS" sz="2800" dirty="0">
                <a:solidFill>
                  <a:schemeClr val="accent5">
                    <a:lumMod val="75000"/>
                  </a:schemeClr>
                </a:solidFill>
                <a:latin typeface="Times New Roman" panose="02020603050405020304" pitchFamily="18" charset="0"/>
                <a:cs typeface="Times New Roman" panose="02020603050405020304" pitchFamily="18" charset="0"/>
              </a:rPr>
              <a:t>?</a:t>
            </a:r>
          </a:p>
        </p:txBody>
      </p:sp>
      <p:sp>
        <p:nvSpPr>
          <p:cNvPr id="3" name="Content Placeholder 2"/>
          <p:cNvSpPr>
            <a:spLocks noGrp="1"/>
          </p:cNvSpPr>
          <p:nvPr>
            <p:ph idx="1"/>
          </p:nvPr>
        </p:nvSpPr>
        <p:spPr/>
        <p:txBody>
          <a:bodyPr/>
          <a:lstStyle/>
          <a:p>
            <a:endParaRPr lang="en-US" dirty="0">
              <a:latin typeface="Comic Sans MS" pitchFamily="66" charset="0"/>
            </a:endParaRPr>
          </a:p>
          <a:p>
            <a:r>
              <a:rPr lang="en-US" dirty="0">
                <a:latin typeface="Times New Roman" panose="02020603050405020304" pitchFamily="18" charset="0"/>
                <a:cs typeface="Times New Roman" panose="02020603050405020304" pitchFamily="18" charset="0"/>
              </a:rPr>
              <a:t>Those who suffer from chronic diseases and who have tried  conventional treatments without much success</a:t>
            </a:r>
            <a:endParaRPr lang="sr-Latn-RS" dirty="0">
              <a:latin typeface="Times New Roman" panose="02020603050405020304" pitchFamily="18" charset="0"/>
              <a:cs typeface="Times New Roman" panose="02020603050405020304" pitchFamily="18" charset="0"/>
            </a:endParaRPr>
          </a:p>
          <a:p>
            <a:endParaRPr lang="sr-Latn-R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Young, healthy and well-situated people who want to preserve their health in a natural and holistic way.</a:t>
            </a:r>
          </a:p>
        </p:txBody>
      </p:sp>
      <p:pic>
        <p:nvPicPr>
          <p:cNvPr id="8" name="Picture 7">
            <a:extLst>
              <a:ext uri="{FF2B5EF4-FFF2-40B4-BE49-F238E27FC236}">
                <a16:creationId xmlns:a16="http://schemas.microsoft.com/office/drawing/2014/main" id="{6A97BD28-2CB4-4EAF-AAB7-8143071CE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584922"/>
            <a:ext cx="1828800" cy="934931"/>
          </a:xfrm>
          <a:prstGeom prst="ellipse">
            <a:avLst/>
          </a:prstGeom>
          <a:ln>
            <a:noFill/>
          </a:ln>
          <a:effectLst>
            <a:softEdge rad="112500"/>
          </a:effectLst>
        </p:spPr>
      </p:pic>
    </p:spTree>
    <p:extLst>
      <p:ext uri="{BB962C8B-B14F-4D97-AF65-F5344CB8AC3E}">
        <p14:creationId xmlns:p14="http://schemas.microsoft.com/office/powerpoint/2010/main" val="3305294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solidFill>
                  <a:schemeClr val="accent5">
                    <a:lumMod val="75000"/>
                  </a:schemeClr>
                </a:solidFill>
                <a:latin typeface="Times New Roman" panose="02020603050405020304" pitchFamily="18" charset="0"/>
                <a:cs typeface="Times New Roman" panose="02020603050405020304" pitchFamily="18" charset="0"/>
              </a:rPr>
              <a:t>World Health Organization</a:t>
            </a:r>
            <a:r>
              <a:rPr lang="sr-Latn-RS" sz="2800" dirty="0">
                <a:solidFill>
                  <a:schemeClr val="accent5">
                    <a:lumMod val="75000"/>
                  </a:schemeClr>
                </a:solidFill>
                <a:latin typeface="Times New Roman" panose="02020603050405020304" pitchFamily="18" charset="0"/>
                <a:cs typeface="Times New Roman" panose="02020603050405020304" pitchFamily="18" charset="0"/>
              </a:rPr>
              <a:t> and </a:t>
            </a:r>
            <a:br>
              <a:rPr lang="sr-Latn-RS" sz="2800" dirty="0">
                <a:solidFill>
                  <a:schemeClr val="accent5">
                    <a:lumMod val="75000"/>
                  </a:schemeClr>
                </a:solidFill>
                <a:latin typeface="Times New Roman" panose="02020603050405020304" pitchFamily="18" charset="0"/>
                <a:cs typeface="Times New Roman" panose="02020603050405020304" pitchFamily="18" charset="0"/>
              </a:rPr>
            </a:br>
            <a:r>
              <a:rPr lang="sr-Latn-RS" sz="2800" dirty="0">
                <a:solidFill>
                  <a:schemeClr val="accent5">
                    <a:lumMod val="75000"/>
                  </a:schemeClr>
                </a:solidFill>
                <a:latin typeface="Times New Roman" panose="02020603050405020304" pitchFamily="18" charset="0"/>
                <a:cs typeface="Times New Roman" panose="02020603050405020304" pitchFamily="18" charset="0"/>
              </a:rPr>
              <a:t>Ministry of AYUSH</a:t>
            </a:r>
            <a:endParaRPr lang="sr-Latn-CS" sz="2800"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algn="just"/>
            <a:endParaRPr lang="en-US" dirty="0">
              <a:latin typeface="Comic Sans MS" pitchFamily="66" charset="0"/>
            </a:endParaRPr>
          </a:p>
          <a:p>
            <a:pPr algn="just"/>
            <a:r>
              <a:rPr lang="en-US" dirty="0">
                <a:latin typeface="Times New Roman" panose="02020603050405020304" pitchFamily="18" charset="0"/>
                <a:cs typeface="Times New Roman" panose="02020603050405020304" pitchFamily="18" charset="0"/>
              </a:rPr>
              <a:t>WHO recognizes the importance of traditional medicine methods. </a:t>
            </a:r>
            <a:endParaRPr lang="sr-Latn-R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General Guidelines for Methodologies on Research and Evaluation of Traditional Medicine.</a:t>
            </a:r>
            <a:endParaRPr lang="sr-Latn-RS" dirty="0">
              <a:latin typeface="Times New Roman" panose="02020603050405020304" pitchFamily="18" charset="0"/>
              <a:cs typeface="Times New Roman" panose="02020603050405020304" pitchFamily="18" charset="0"/>
            </a:endParaRPr>
          </a:p>
          <a:p>
            <a:pPr algn="just"/>
            <a:endParaRPr lang="en-US" dirty="0">
              <a:latin typeface="Times New Roman" panose="02020603050405020304" pitchFamily="18" charset="0"/>
              <a:cs typeface="Times New Roman" panose="02020603050405020304" pitchFamily="18" charset="0"/>
            </a:endParaRPr>
          </a:p>
          <a:p>
            <a:pPr algn="just"/>
            <a:endParaRPr lang="sr-Latn-RS"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A97BD28-2CB4-4EAF-AAB7-8143071CE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624110"/>
            <a:ext cx="1828800" cy="934931"/>
          </a:xfrm>
          <a:prstGeom prst="ellipse">
            <a:avLst/>
          </a:prstGeom>
          <a:ln>
            <a:noFill/>
          </a:ln>
          <a:effectLst>
            <a:softEdge rad="112500"/>
          </a:effectLst>
        </p:spPr>
      </p:pic>
      <p:pic>
        <p:nvPicPr>
          <p:cNvPr id="5" name="Picture 2" descr="International Conference on Standardisation of Diagnosis and Terminologies  in Ayurveda, Unani and Siddha Systems of Medicine (ICoSDiTAUS-2020) held in  New Delhi">
            <a:extLst>
              <a:ext uri="{FF2B5EF4-FFF2-40B4-BE49-F238E27FC236}">
                <a16:creationId xmlns:a16="http://schemas.microsoft.com/office/drawing/2014/main" id="{D18021AD-95B4-41A3-BD9F-F81BFB2211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485" y="4793173"/>
            <a:ext cx="2026570" cy="101328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6A8B0F8-EC8C-4D36-A3AF-ABAF3A13AD89}"/>
              </a:ext>
            </a:extLst>
          </p:cNvPr>
          <p:cNvPicPr>
            <a:picLocks noChangeAspect="1"/>
          </p:cNvPicPr>
          <p:nvPr/>
        </p:nvPicPr>
        <p:blipFill rotWithShape="1">
          <a:blip r:embed="rId5">
            <a:extLst>
              <a:ext uri="{28A0092B-C50C-407E-A947-70E740481C1C}">
                <a14:useLocalDpi xmlns:a14="http://schemas.microsoft.com/office/drawing/2010/main" val="0"/>
              </a:ext>
            </a:extLst>
          </a:blip>
          <a:srcRect l="2923" r="12906"/>
          <a:stretch/>
        </p:blipFill>
        <p:spPr>
          <a:xfrm>
            <a:off x="3302496" y="3503216"/>
            <a:ext cx="5231904" cy="3290744"/>
          </a:xfrm>
          <a:prstGeom prst="ellipse">
            <a:avLst/>
          </a:prstGeom>
          <a:ln>
            <a:noFill/>
          </a:ln>
          <a:effectLst>
            <a:softEdge rad="112500"/>
          </a:effectLst>
        </p:spPr>
      </p:pic>
    </p:spTree>
    <p:extLst>
      <p:ext uri="{BB962C8B-B14F-4D97-AF65-F5344CB8AC3E}">
        <p14:creationId xmlns:p14="http://schemas.microsoft.com/office/powerpoint/2010/main" val="1182022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r-Latn-CS" sz="2800" dirty="0">
                <a:solidFill>
                  <a:schemeClr val="accent5">
                    <a:lumMod val="75000"/>
                  </a:schemeClr>
                </a:solidFill>
                <a:latin typeface="Times New Roman" panose="02020603050405020304" pitchFamily="18" charset="0"/>
                <a:cs typeface="Times New Roman" panose="02020603050405020304" pitchFamily="18" charset="0"/>
              </a:rPr>
              <a:t>Public Health issue?</a:t>
            </a:r>
          </a:p>
        </p:txBody>
      </p:sp>
      <p:sp>
        <p:nvSpPr>
          <p:cNvPr id="3" name="Content Placeholder 2"/>
          <p:cNvSpPr>
            <a:spLocks noGrp="1"/>
          </p:cNvSpPr>
          <p:nvPr>
            <p:ph idx="1"/>
          </p:nvPr>
        </p:nvSpPr>
        <p:spPr>
          <a:xfrm>
            <a:off x="1942415" y="2133600"/>
            <a:ext cx="6591985" cy="4247728"/>
          </a:xfrm>
        </p:spPr>
        <p:txBody>
          <a:bodyPr>
            <a:normAutofit/>
          </a:bodyPr>
          <a:lstStyle/>
          <a:p>
            <a:endParaRPr lang="sr-Latn-RS" dirty="0">
              <a:latin typeface="Comic Sans MS" pitchFamily="66" charset="0"/>
            </a:endParaRPr>
          </a:p>
          <a:p>
            <a:pPr algn="just"/>
            <a:r>
              <a:rPr lang="en-US" dirty="0">
                <a:latin typeface="Times New Roman" panose="02020603050405020304" pitchFamily="18" charset="0"/>
                <a:cs typeface="Times New Roman" panose="02020603050405020304" pitchFamily="18" charset="0"/>
              </a:rPr>
              <a:t>Most doctors are still not ready to accept these methods as a regular form of medical treatment.</a:t>
            </a:r>
            <a:endParaRPr lang="sr-Latn-R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Many patients use traditional medicine methods without the knowledge of their doctors.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Two problems:</a:t>
            </a:r>
          </a:p>
          <a:p>
            <a:pPr lvl="1">
              <a:buFont typeface="+mj-lt"/>
              <a:buAutoNum type="arabicPeriod"/>
            </a:pPr>
            <a:r>
              <a:rPr lang="en-US" sz="1800" dirty="0">
                <a:latin typeface="Times New Roman" panose="02020603050405020304" pitchFamily="18" charset="0"/>
                <a:cs typeface="Times New Roman" panose="02020603050405020304" pitchFamily="18" charset="0"/>
              </a:rPr>
              <a:t>The delay of the appropriate conventional treatment</a:t>
            </a:r>
            <a:endParaRPr lang="sr-Latn-RS" sz="1800" dirty="0">
              <a:latin typeface="Times New Roman" panose="02020603050405020304" pitchFamily="18" charset="0"/>
              <a:cs typeface="Times New Roman" panose="02020603050405020304" pitchFamily="18" charset="0"/>
            </a:endParaRPr>
          </a:p>
          <a:p>
            <a:pPr lvl="1">
              <a:buFont typeface="+mj-lt"/>
              <a:buAutoNum type="arabicPeriod"/>
            </a:pPr>
            <a:r>
              <a:rPr lang="en-US" sz="1800" dirty="0">
                <a:latin typeface="Times New Roman" panose="02020603050405020304" pitchFamily="18" charset="0"/>
                <a:cs typeface="Times New Roman" panose="02020603050405020304" pitchFamily="18" charset="0"/>
              </a:rPr>
              <a:t>Possible negative interactions between the treatments of the traditional and conventional medicine taken at the same time without the doctor’s supervision.</a:t>
            </a:r>
          </a:p>
        </p:txBody>
      </p:sp>
      <p:pic>
        <p:nvPicPr>
          <p:cNvPr id="8" name="Picture 7">
            <a:extLst>
              <a:ext uri="{FF2B5EF4-FFF2-40B4-BE49-F238E27FC236}">
                <a16:creationId xmlns:a16="http://schemas.microsoft.com/office/drawing/2014/main" id="{6A97BD28-2CB4-4EAF-AAB7-8143071CE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548680"/>
            <a:ext cx="1828800" cy="934931"/>
          </a:xfrm>
          <a:prstGeom prst="ellipse">
            <a:avLst/>
          </a:prstGeom>
          <a:ln>
            <a:noFill/>
          </a:ln>
          <a:effectLst>
            <a:softEdge rad="112500"/>
          </a:effectLst>
        </p:spPr>
      </p:pic>
    </p:spTree>
    <p:extLst>
      <p:ext uri="{BB962C8B-B14F-4D97-AF65-F5344CB8AC3E}">
        <p14:creationId xmlns:p14="http://schemas.microsoft.com/office/powerpoint/2010/main" val="1871482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solidFill>
                  <a:schemeClr val="accent5">
                    <a:lumMod val="75000"/>
                  </a:schemeClr>
                </a:solidFill>
                <a:latin typeface="Times New Roman" panose="02020603050405020304" pitchFamily="18" charset="0"/>
                <a:cs typeface="Times New Roman" panose="02020603050405020304" pitchFamily="18" charset="0"/>
              </a:rPr>
              <a:t>C</a:t>
            </a:r>
            <a:r>
              <a:rPr lang="sr-Latn-RS" sz="2800" dirty="0">
                <a:solidFill>
                  <a:schemeClr val="accent5">
                    <a:lumMod val="75000"/>
                  </a:schemeClr>
                </a:solidFill>
                <a:latin typeface="Times New Roman" panose="02020603050405020304" pitchFamily="18" charset="0"/>
                <a:cs typeface="Times New Roman" panose="02020603050405020304" pitchFamily="18" charset="0"/>
              </a:rPr>
              <a:t>reating space for</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sr-Latn-RS" sz="2800" dirty="0">
                <a:solidFill>
                  <a:schemeClr val="accent5">
                    <a:lumMod val="75000"/>
                  </a:schemeClr>
                </a:solidFill>
                <a:latin typeface="Times New Roman" panose="02020603050405020304" pitchFamily="18" charset="0"/>
                <a:cs typeface="Times New Roman" panose="02020603050405020304" pitchFamily="18" charset="0"/>
              </a:rPr>
              <a:t>Ayurveda</a:t>
            </a:r>
            <a:br>
              <a:rPr lang="sr-Latn-RS" sz="2800" dirty="0">
                <a:solidFill>
                  <a:schemeClr val="accent5">
                    <a:lumMod val="75000"/>
                  </a:schemeClr>
                </a:solidFill>
                <a:latin typeface="Times New Roman" panose="02020603050405020304" pitchFamily="18" charset="0"/>
                <a:cs typeface="Times New Roman" panose="02020603050405020304" pitchFamily="18" charset="0"/>
              </a:rPr>
            </a:br>
            <a:r>
              <a:rPr lang="sr-Latn-RS" sz="2800" dirty="0">
                <a:solidFill>
                  <a:schemeClr val="accent5">
                    <a:lumMod val="75000"/>
                  </a:schemeClr>
                </a:solidFill>
                <a:latin typeface="Times New Roman" panose="02020603050405020304" pitchFamily="18" charset="0"/>
                <a:cs typeface="Times New Roman" panose="02020603050405020304" pitchFamily="18" charset="0"/>
              </a:rPr>
              <a:t>in modern Public Health</a:t>
            </a:r>
            <a:br>
              <a:rPr lang="sr-Latn-RS" sz="2800" dirty="0">
                <a:solidFill>
                  <a:schemeClr val="accent5">
                    <a:lumMod val="75000"/>
                  </a:schemeClr>
                </a:solidFill>
                <a:latin typeface="Times New Roman" panose="02020603050405020304" pitchFamily="18" charset="0"/>
                <a:cs typeface="Times New Roman" panose="02020603050405020304" pitchFamily="18" charset="0"/>
              </a:rPr>
            </a:br>
            <a:r>
              <a:rPr lang="sr-Latn-RS" sz="2800" dirty="0">
                <a:solidFill>
                  <a:schemeClr val="accent5">
                    <a:lumMod val="75000"/>
                  </a:schemeClr>
                </a:solidFill>
                <a:latin typeface="Times New Roman" panose="02020603050405020304" pitchFamily="18" charset="0"/>
                <a:cs typeface="Times New Roman" panose="02020603050405020304" pitchFamily="18" charset="0"/>
              </a:rPr>
              <a:t>framework</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endParaRPr lang="sr-Latn-CS" sz="2800"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sr-Latn-RS" dirty="0">
              <a:latin typeface="Comic Sans MS" pitchFamily="66" charset="0"/>
            </a:endParaRPr>
          </a:p>
          <a:p>
            <a:r>
              <a:rPr lang="en-US" dirty="0">
                <a:latin typeface="Times New Roman" panose="02020603050405020304" pitchFamily="18" charset="0"/>
                <a:cs typeface="Times New Roman" panose="02020603050405020304" pitchFamily="18" charset="0"/>
              </a:rPr>
              <a:t>The proper implementation of Ayurveda requires working in these three areas:</a:t>
            </a:r>
            <a:endParaRPr lang="sr-Latn-RS" dirty="0">
              <a:latin typeface="Times New Roman" panose="02020603050405020304" pitchFamily="18" charset="0"/>
              <a:cs typeface="Times New Roman" panose="02020603050405020304" pitchFamily="18" charset="0"/>
            </a:endParaRPr>
          </a:p>
          <a:p>
            <a:endParaRPr lang="sr-Latn-RS" dirty="0">
              <a:latin typeface="Times New Roman" panose="02020603050405020304" pitchFamily="18" charset="0"/>
              <a:cs typeface="Times New Roman" panose="02020603050405020304" pitchFamily="18" charset="0"/>
            </a:endParaRPr>
          </a:p>
          <a:p>
            <a:pPr>
              <a:buFont typeface="+mj-lt"/>
              <a:buAutoNum type="arabicPeriod"/>
            </a:pPr>
            <a:r>
              <a:rPr lang="sr-Latn-RS" dirty="0">
                <a:latin typeface="Times New Roman" panose="02020603050405020304" pitchFamily="18" charset="0"/>
                <a:cs typeface="Times New Roman" panose="02020603050405020304" pitchFamily="18" charset="0"/>
              </a:rPr>
              <a:t>L</a:t>
            </a:r>
            <a:r>
              <a:rPr lang="en-US" dirty="0" err="1">
                <a:latin typeface="Times New Roman" panose="02020603050405020304" pitchFamily="18" charset="0"/>
                <a:cs typeface="Times New Roman" panose="02020603050405020304" pitchFamily="18" charset="0"/>
              </a:rPr>
              <a:t>egislation</a:t>
            </a:r>
            <a:endParaRPr lang="en-US" dirty="0">
              <a:latin typeface="Times New Roman" panose="02020603050405020304" pitchFamily="18" charset="0"/>
              <a:cs typeface="Times New Roman" panose="02020603050405020304" pitchFamily="18" charset="0"/>
            </a:endParaRPr>
          </a:p>
          <a:p>
            <a:pPr>
              <a:buFont typeface="+mj-lt"/>
              <a:buAutoNum type="arabicPeriod"/>
            </a:pPr>
            <a:r>
              <a:rPr lang="sr-Latn-RS" dirty="0">
                <a:latin typeface="Times New Roman" panose="02020603050405020304" pitchFamily="18" charset="0"/>
                <a:cs typeface="Times New Roman" panose="02020603050405020304" pitchFamily="18" charset="0"/>
              </a:rPr>
              <a:t>E</a:t>
            </a:r>
            <a:r>
              <a:rPr lang="en-US" dirty="0" err="1">
                <a:latin typeface="Times New Roman" panose="02020603050405020304" pitchFamily="18" charset="0"/>
                <a:cs typeface="Times New Roman" panose="02020603050405020304" pitchFamily="18" charset="0"/>
              </a:rPr>
              <a:t>ducation</a:t>
            </a:r>
            <a:r>
              <a:rPr lang="en-US" dirty="0">
                <a:latin typeface="Times New Roman" panose="02020603050405020304" pitchFamily="18" charset="0"/>
                <a:cs typeface="Times New Roman" panose="02020603050405020304" pitchFamily="18" charset="0"/>
              </a:rPr>
              <a:t> of health professionals</a:t>
            </a:r>
          </a:p>
          <a:p>
            <a:pPr>
              <a:buFont typeface="+mj-lt"/>
              <a:buAutoNum type="arabicPeriod"/>
            </a:pPr>
            <a:r>
              <a:rPr lang="sr-Latn-RS" dirty="0">
                <a:latin typeface="Times New Roman" panose="02020603050405020304" pitchFamily="18" charset="0"/>
                <a:cs typeface="Times New Roman" panose="02020603050405020304" pitchFamily="18" charset="0"/>
              </a:rPr>
              <a:t>I</a:t>
            </a:r>
            <a:r>
              <a:rPr lang="en-US" dirty="0" err="1">
                <a:latin typeface="Times New Roman" panose="02020603050405020304" pitchFamily="18" charset="0"/>
                <a:cs typeface="Times New Roman" panose="02020603050405020304" pitchFamily="18" charset="0"/>
              </a:rPr>
              <a:t>nforming</a:t>
            </a:r>
            <a:r>
              <a:rPr lang="en-US" dirty="0">
                <a:latin typeface="Times New Roman" panose="02020603050405020304" pitchFamily="18" charset="0"/>
                <a:cs typeface="Times New Roman" panose="02020603050405020304" pitchFamily="18" charset="0"/>
              </a:rPr>
              <a:t> the general public</a:t>
            </a:r>
          </a:p>
          <a:p>
            <a:pPr>
              <a:buFont typeface="+mj-lt"/>
              <a:buAutoNum type="arabicPeriod"/>
            </a:pPr>
            <a:endParaRPr lang="en-US" dirty="0">
              <a:latin typeface="Comic Sans MS" pitchFamily="66" charset="0"/>
            </a:endParaRPr>
          </a:p>
        </p:txBody>
      </p:sp>
      <p:pic>
        <p:nvPicPr>
          <p:cNvPr id="8" name="Picture 7">
            <a:extLst>
              <a:ext uri="{FF2B5EF4-FFF2-40B4-BE49-F238E27FC236}">
                <a16:creationId xmlns:a16="http://schemas.microsoft.com/office/drawing/2014/main" id="{6A97BD28-2CB4-4EAF-AAB7-8143071CE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620688"/>
            <a:ext cx="1828800" cy="934931"/>
          </a:xfrm>
          <a:prstGeom prst="ellipse">
            <a:avLst/>
          </a:prstGeom>
          <a:ln>
            <a:noFill/>
          </a:ln>
          <a:effectLst>
            <a:softEdge rad="112500"/>
          </a:effectLst>
        </p:spPr>
      </p:pic>
    </p:spTree>
    <p:extLst>
      <p:ext uri="{BB962C8B-B14F-4D97-AF65-F5344CB8AC3E}">
        <p14:creationId xmlns:p14="http://schemas.microsoft.com/office/powerpoint/2010/main" val="1265889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r-Latn-CS" sz="2800" dirty="0">
                <a:solidFill>
                  <a:schemeClr val="accent5">
                    <a:lumMod val="75000"/>
                  </a:schemeClr>
                </a:solidFill>
                <a:latin typeface="Times New Roman" panose="02020603050405020304" pitchFamily="18" charset="0"/>
                <a:cs typeface="Times New Roman" panose="02020603050405020304" pitchFamily="18" charset="0"/>
              </a:rPr>
              <a:t>Legislation</a:t>
            </a:r>
          </a:p>
        </p:txBody>
      </p:sp>
      <p:sp>
        <p:nvSpPr>
          <p:cNvPr id="3" name="Content Placeholder 2"/>
          <p:cNvSpPr>
            <a:spLocks noGrp="1"/>
          </p:cNvSpPr>
          <p:nvPr>
            <p:ph idx="1"/>
          </p:nvPr>
        </p:nvSpPr>
        <p:spPr/>
        <p:txBody>
          <a:bodyPr>
            <a:normAutofit/>
          </a:bodyPr>
          <a:lstStyle/>
          <a:p>
            <a:endParaRPr lang="en-US" dirty="0">
              <a:latin typeface="Comic Sans MS" pitchFamily="66" charset="0"/>
            </a:endParaRPr>
          </a:p>
          <a:p>
            <a:r>
              <a:rPr lang="en-US" dirty="0">
                <a:latin typeface="Times New Roman" panose="02020603050405020304" pitchFamily="18" charset="0"/>
                <a:cs typeface="Times New Roman" panose="02020603050405020304" pitchFamily="18" charset="0"/>
              </a:rPr>
              <a:t>Each country must regulate the application of traditional medicine, in order to define</a:t>
            </a:r>
            <a:r>
              <a:rPr lang="sr-Latn-RS" dirty="0">
                <a:latin typeface="Times New Roman" panose="02020603050405020304" pitchFamily="18" charset="0"/>
                <a:cs typeface="Times New Roman" panose="02020603050405020304" pitchFamily="18" charset="0"/>
              </a:rPr>
              <a:t>:</a:t>
            </a:r>
          </a:p>
          <a:p>
            <a:endParaRPr lang="sr-Latn-RS" dirty="0">
              <a:latin typeface="Times New Roman" panose="02020603050405020304" pitchFamily="18" charset="0"/>
              <a:cs typeface="Times New Roman" panose="02020603050405020304" pitchFamily="18" charset="0"/>
            </a:endParaRPr>
          </a:p>
          <a:p>
            <a:pPr lvl="1">
              <a:buFont typeface="+mj-lt"/>
              <a:buAutoNum type="arabicPeriod"/>
            </a:pPr>
            <a:r>
              <a:rPr lang="en-US" sz="1800" dirty="0">
                <a:latin typeface="Times New Roman" panose="02020603050405020304" pitchFamily="18" charset="0"/>
                <a:cs typeface="Times New Roman" panose="02020603050405020304" pitchFamily="18" charset="0"/>
              </a:rPr>
              <a:t>WHICH METHODS can be applied</a:t>
            </a:r>
            <a:endParaRPr lang="sr-Latn-RS" sz="1800" dirty="0">
              <a:latin typeface="Times New Roman" panose="02020603050405020304" pitchFamily="18" charset="0"/>
              <a:cs typeface="Times New Roman" panose="02020603050405020304" pitchFamily="18" charset="0"/>
            </a:endParaRPr>
          </a:p>
          <a:p>
            <a:pPr lvl="1">
              <a:buFont typeface="+mj-lt"/>
              <a:buAutoNum type="arabicPeriod"/>
            </a:pPr>
            <a:r>
              <a:rPr lang="en-US" sz="1800" dirty="0">
                <a:latin typeface="Times New Roman" panose="02020603050405020304" pitchFamily="18" charset="0"/>
                <a:cs typeface="Times New Roman" panose="02020603050405020304" pitchFamily="18" charset="0"/>
              </a:rPr>
              <a:t>WHO can apply the traditional medicine  methods </a:t>
            </a:r>
            <a:endParaRPr lang="sr-Latn-RS" sz="1800" dirty="0">
              <a:latin typeface="Times New Roman" panose="02020603050405020304" pitchFamily="18" charset="0"/>
              <a:cs typeface="Times New Roman" panose="02020603050405020304" pitchFamily="18" charset="0"/>
            </a:endParaRPr>
          </a:p>
          <a:p>
            <a:pPr lvl="1">
              <a:buFont typeface="+mj-lt"/>
              <a:buAutoNum type="arabicPeriod"/>
            </a:pPr>
            <a:r>
              <a:rPr lang="en-US" sz="1800" dirty="0">
                <a:latin typeface="Times New Roman" panose="02020603050405020304" pitchFamily="18" charset="0"/>
                <a:cs typeface="Times New Roman" panose="02020603050405020304" pitchFamily="18" charset="0"/>
              </a:rPr>
              <a:t>WHERE it can be applied</a:t>
            </a:r>
            <a:endParaRPr lang="sr-Latn-RS" sz="1800" dirty="0">
              <a:latin typeface="Times New Roman" panose="02020603050405020304" pitchFamily="18" charset="0"/>
              <a:cs typeface="Times New Roman" panose="02020603050405020304" pitchFamily="18" charset="0"/>
            </a:endParaRPr>
          </a:p>
          <a:p>
            <a:endParaRPr lang="sr-Latn-RS" dirty="0">
              <a:latin typeface="Times New Roman" panose="02020603050405020304" pitchFamily="18" charset="0"/>
              <a:cs typeface="Times New Roman" panose="02020603050405020304" pitchFamily="18" charset="0"/>
            </a:endParaRPr>
          </a:p>
          <a:p>
            <a:r>
              <a:rPr lang="sr-Latn-RS" dirty="0">
                <a:latin typeface="Times New Roman" panose="02020603050405020304" pitchFamily="18" charset="0"/>
                <a:cs typeface="Times New Roman" panose="02020603050405020304" pitchFamily="18" charset="0"/>
              </a:rPr>
              <a:t>Ru</a:t>
            </a:r>
            <a:r>
              <a:rPr lang="en-US" dirty="0" err="1">
                <a:latin typeface="Times New Roman" panose="02020603050405020304" pitchFamily="18" charset="0"/>
                <a:cs typeface="Times New Roman" panose="02020603050405020304" pitchFamily="18" charset="0"/>
              </a:rPr>
              <a:t>lebook</a:t>
            </a:r>
            <a:r>
              <a:rPr lang="en-US" dirty="0">
                <a:latin typeface="Times New Roman" panose="02020603050405020304" pitchFamily="18" charset="0"/>
                <a:cs typeface="Times New Roman" panose="02020603050405020304" pitchFamily="18" charset="0"/>
              </a:rPr>
              <a:t> </a:t>
            </a:r>
          </a:p>
        </p:txBody>
      </p:sp>
      <p:pic>
        <p:nvPicPr>
          <p:cNvPr id="8" name="Picture 7">
            <a:extLst>
              <a:ext uri="{FF2B5EF4-FFF2-40B4-BE49-F238E27FC236}">
                <a16:creationId xmlns:a16="http://schemas.microsoft.com/office/drawing/2014/main" id="{6A97BD28-2CB4-4EAF-AAB7-8143071CE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611047"/>
            <a:ext cx="1828800" cy="934931"/>
          </a:xfrm>
          <a:prstGeom prst="ellipse">
            <a:avLst/>
          </a:prstGeom>
          <a:ln>
            <a:noFill/>
          </a:ln>
          <a:effectLst>
            <a:softEdge rad="112500"/>
          </a:effectLst>
        </p:spPr>
      </p:pic>
      <mc:AlternateContent xmlns:mc="http://schemas.openxmlformats.org/markup-compatibility/2006" xmlns:am3d="http://schemas.microsoft.com/office/drawing/2017/model3d">
        <mc:Choice Requires="am3d">
          <p:graphicFrame>
            <p:nvGraphicFramePr>
              <p:cNvPr id="6" name="3D Model 5" descr="Pre Inked Rubber Stamp">
                <a:extLst>
                  <a:ext uri="{FF2B5EF4-FFF2-40B4-BE49-F238E27FC236}">
                    <a16:creationId xmlns:a16="http://schemas.microsoft.com/office/drawing/2014/main" id="{2428F4D0-DF82-475D-95E4-ADE6192D106C}"/>
                  </a:ext>
                </a:extLst>
              </p:cNvPr>
              <p:cNvGraphicFramePr>
                <a:graphicFrameLocks noChangeAspect="1"/>
              </p:cNvGraphicFramePr>
              <p:nvPr>
                <p:extLst>
                  <p:ext uri="{D42A27DB-BD31-4B8C-83A1-F6EECF244321}">
                    <p14:modId xmlns:p14="http://schemas.microsoft.com/office/powerpoint/2010/main" val="776235210"/>
                  </p:ext>
                </p:extLst>
              </p:nvPr>
            </p:nvGraphicFramePr>
            <p:xfrm>
              <a:off x="6143549" y="4149079"/>
              <a:ext cx="2030148" cy="2467377"/>
            </p:xfrm>
            <a:graphic>
              <a:graphicData uri="http://schemas.microsoft.com/office/drawing/2017/model3d">
                <am3d:model3d r:embed="rId4">
                  <am3d:spPr>
                    <a:xfrm>
                      <a:off x="0" y="0"/>
                      <a:ext cx="2030148" cy="2467377"/>
                    </a:xfrm>
                    <a:prstGeom prst="rect">
                      <a:avLst/>
                    </a:prstGeom>
                  </am3d:spPr>
                  <am3d:camera>
                    <am3d:pos x="0" y="0" z="71312826"/>
                    <am3d:up dx="0" dy="36000000" dz="0"/>
                    <am3d:lookAt x="0" y="0" z="0"/>
                    <am3d:perspective fov="2700000"/>
                  </am3d:camera>
                  <am3d:trans>
                    <am3d:meterPerModelUnit n="12500000" d="1000000"/>
                    <am3d:preTrans dx="0" dy="0" dz="0"/>
                    <am3d:scale>
                      <am3d:sx n="1000000" d="1000000"/>
                      <am3d:sy n="1000000" d="1000000"/>
                      <am3d:sz n="1000000" d="1000000"/>
                    </am3d:scale>
                    <am3d:rot ax="460980" ay="2715361" az="328402"/>
                    <am3d:postTrans dx="0" dy="0" dz="0"/>
                  </am3d:trans>
                  <am3d:raster rName="Office3DRenderer" rVer="16.0.8326">
                    <am3d:blip r:embed="rId5"/>
                  </am3d:raster>
                  <am3d:objViewport viewportSz="276956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6" name="3D Model 5" descr="Pre Inked Rubber Stamp">
                <a:extLst>
                  <a:ext uri="{FF2B5EF4-FFF2-40B4-BE49-F238E27FC236}">
                    <a16:creationId xmlns:a16="http://schemas.microsoft.com/office/drawing/2014/main" id="{2428F4D0-DF82-475D-95E4-ADE6192D106C}"/>
                  </a:ext>
                </a:extLst>
              </p:cNvPr>
              <p:cNvPicPr>
                <a:picLocks noGrp="1" noRot="1" noChangeAspect="1" noMove="1" noResize="1" noEditPoints="1" noAdjustHandles="1" noChangeArrowheads="1" noChangeShapeType="1" noCrop="1"/>
              </p:cNvPicPr>
              <p:nvPr/>
            </p:nvPicPr>
            <p:blipFill>
              <a:blip r:embed="rId6"/>
              <a:stretch>
                <a:fillRect/>
              </a:stretch>
            </p:blipFill>
            <p:spPr>
              <a:xfrm>
                <a:off x="6143549" y="4149079"/>
                <a:ext cx="2030148" cy="2467377"/>
              </a:xfrm>
              <a:prstGeom prst="rect">
                <a:avLst/>
              </a:prstGeom>
            </p:spPr>
          </p:pic>
        </mc:Fallback>
      </mc:AlternateContent>
    </p:spTree>
    <p:extLst>
      <p:ext uri="{BB962C8B-B14F-4D97-AF65-F5344CB8AC3E}">
        <p14:creationId xmlns:p14="http://schemas.microsoft.com/office/powerpoint/2010/main" val="42216981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0192EA5-CE65-4423-AC4F-CAC6E3BD280D}"/>
              </a:ext>
            </a:extLst>
          </p:cNvPr>
          <p:cNvSpPr>
            <a:spLocks noGrp="1"/>
          </p:cNvSpPr>
          <p:nvPr>
            <p:ph type="body" idx="1"/>
          </p:nvPr>
        </p:nvSpPr>
        <p:spPr>
          <a:xfrm>
            <a:off x="1763688" y="1988840"/>
            <a:ext cx="3435391" cy="960668"/>
          </a:xfrm>
        </p:spPr>
        <p:txBody>
          <a:bodyPr/>
          <a:lstStyle/>
          <a:p>
            <a:r>
              <a:rPr lang="en-US" sz="2800" dirty="0">
                <a:solidFill>
                  <a:schemeClr val="accent5">
                    <a:lumMod val="75000"/>
                  </a:schemeClr>
                </a:solidFill>
                <a:latin typeface="Times New Roman" panose="02020603050405020304" pitchFamily="18" charset="0"/>
                <a:ea typeface="Times New Roman" panose="02020603050405020304" pitchFamily="18" charset="0"/>
              </a:rPr>
              <a:t>Two groups</a:t>
            </a:r>
          </a:p>
          <a:p>
            <a:endParaRPr lang="en-US" dirty="0">
              <a:latin typeface="Times New Roman" panose="02020603050405020304" pitchFamily="18" charset="0"/>
              <a:ea typeface="Times New Roman" panose="02020603050405020304" pitchFamily="18" charset="0"/>
            </a:endParaRPr>
          </a:p>
          <a:p>
            <a:r>
              <a:rPr lang="sr-Cyrl-RS" sz="2100" dirty="0">
                <a:solidFill>
                  <a:schemeClr val="accent5">
                    <a:lumMod val="75000"/>
                  </a:schemeClr>
                </a:solidFill>
                <a:latin typeface="Times New Roman" panose="02020603050405020304" pitchFamily="18" charset="0"/>
                <a:ea typeface="Times New Roman" panose="02020603050405020304" pitchFamily="18" charset="0"/>
              </a:rPr>
              <a:t>Methods of prevention, diagnostic evaluation, treatment and rehabilitation</a:t>
            </a:r>
            <a:endParaRPr lang="en-US" sz="2100" dirty="0">
              <a:solidFill>
                <a:schemeClr val="accent5">
                  <a:lumMod val="75000"/>
                </a:schemeClr>
              </a:solidFill>
              <a:latin typeface="Times New Roman" panose="02020603050405020304" pitchFamily="18" charset="0"/>
              <a:ea typeface="Times New Roman" panose="02020603050405020304" pitchFamily="18" charset="0"/>
            </a:endParaRPr>
          </a:p>
        </p:txBody>
      </p:sp>
      <p:sp>
        <p:nvSpPr>
          <p:cNvPr id="6" name="Content Placeholder 5">
            <a:extLst>
              <a:ext uri="{FF2B5EF4-FFF2-40B4-BE49-F238E27FC236}">
                <a16:creationId xmlns:a16="http://schemas.microsoft.com/office/drawing/2014/main" id="{EF6B0790-80EF-4BC1-892F-3364C93E24A2}"/>
              </a:ext>
            </a:extLst>
          </p:cNvPr>
          <p:cNvSpPr>
            <a:spLocks noGrp="1"/>
          </p:cNvSpPr>
          <p:nvPr>
            <p:ph sz="half" idx="2"/>
          </p:nvPr>
        </p:nvSpPr>
        <p:spPr>
          <a:xfrm>
            <a:off x="1763688" y="3284984"/>
            <a:ext cx="3570027" cy="2808312"/>
          </a:xfrm>
        </p:spPr>
        <p:txBody>
          <a:bodyPr>
            <a:normAutofit fontScale="92500" lnSpcReduction="20000"/>
          </a:bodyPr>
          <a:lstStyle/>
          <a:p>
            <a:pPr marL="0">
              <a:spcBef>
                <a:spcPts val="0"/>
              </a:spcBef>
              <a:buFont typeface="+mj-lt"/>
              <a:buAutoNum type="arabicPeriod"/>
            </a:pPr>
            <a:r>
              <a:rPr lang="sr-Cyrl-RS" dirty="0">
                <a:latin typeface="Times New Roman" panose="02020603050405020304" pitchFamily="18" charset="0"/>
                <a:ea typeface="Times New Roman" panose="02020603050405020304" pitchFamily="18" charset="0"/>
              </a:rPr>
              <a:t>Acupuncture</a:t>
            </a:r>
            <a:endParaRPr lang="en-US" sz="1500" dirty="0">
              <a:latin typeface="Times New Roman" panose="02020603050405020304" pitchFamily="18" charset="0"/>
              <a:ea typeface="Times New Roman" panose="02020603050405020304" pitchFamily="18" charset="0"/>
            </a:endParaRPr>
          </a:p>
          <a:p>
            <a:pPr marL="0">
              <a:spcBef>
                <a:spcPts val="0"/>
              </a:spcBef>
              <a:buFont typeface="+mj-lt"/>
              <a:buAutoNum type="arabicPeriod"/>
            </a:pPr>
            <a:r>
              <a:rPr lang="sr-Cyrl-RS" dirty="0">
                <a:latin typeface="Times New Roman" panose="02020603050405020304" pitchFamily="18" charset="0"/>
                <a:ea typeface="Times New Roman" panose="02020603050405020304" pitchFamily="18" charset="0"/>
              </a:rPr>
              <a:t>Methods of stimulation of </a:t>
            </a:r>
            <a:endParaRPr lang="en-US" dirty="0">
              <a:latin typeface="Times New Roman" panose="02020603050405020304" pitchFamily="18" charset="0"/>
              <a:ea typeface="Times New Roman" panose="02020603050405020304" pitchFamily="18" charset="0"/>
            </a:endParaRPr>
          </a:p>
          <a:p>
            <a:pPr marL="0" indent="0">
              <a:spcBef>
                <a:spcPts val="0"/>
              </a:spcBef>
              <a:buNone/>
            </a:pPr>
            <a:r>
              <a:rPr lang="en-US" dirty="0">
                <a:latin typeface="Times New Roman" panose="02020603050405020304" pitchFamily="18" charset="0"/>
                <a:ea typeface="Times New Roman" panose="02020603050405020304" pitchFamily="18" charset="0"/>
              </a:rPr>
              <a:t>       </a:t>
            </a:r>
            <a:r>
              <a:rPr lang="sr-Cyrl-RS" dirty="0">
                <a:latin typeface="Times New Roman" panose="02020603050405020304" pitchFamily="18" charset="0"/>
                <a:ea typeface="Times New Roman" panose="02020603050405020304" pitchFamily="18" charset="0"/>
              </a:rPr>
              <a:t>acupuncture microsystems</a:t>
            </a:r>
            <a:endParaRPr lang="en-US" sz="1500" dirty="0">
              <a:latin typeface="Times New Roman" panose="02020603050405020304" pitchFamily="18" charset="0"/>
              <a:ea typeface="Times New Roman" panose="02020603050405020304" pitchFamily="18" charset="0"/>
            </a:endParaRPr>
          </a:p>
          <a:p>
            <a:pPr marL="0">
              <a:spcBef>
                <a:spcPts val="0"/>
              </a:spcBef>
              <a:buFont typeface="+mj-lt"/>
              <a:buAutoNum type="arabicPeriod"/>
            </a:pPr>
            <a:r>
              <a:rPr lang="sr-Cyrl-RS" dirty="0">
                <a:latin typeface="Times New Roman" panose="02020603050405020304" pitchFamily="18" charset="0"/>
                <a:ea typeface="Times New Roman" panose="02020603050405020304" pitchFamily="18" charset="0"/>
              </a:rPr>
              <a:t>Quantum medicine</a:t>
            </a:r>
            <a:endParaRPr lang="en-US" sz="1500" dirty="0">
              <a:latin typeface="Times New Roman" panose="02020603050405020304" pitchFamily="18" charset="0"/>
              <a:ea typeface="Times New Roman" panose="02020603050405020304" pitchFamily="18" charset="0"/>
            </a:endParaRPr>
          </a:p>
          <a:p>
            <a:pPr marL="0">
              <a:spcBef>
                <a:spcPts val="0"/>
              </a:spcBef>
              <a:buFont typeface="+mj-lt"/>
              <a:buAutoNum type="arabicPeriod"/>
            </a:pPr>
            <a:r>
              <a:rPr lang="sr-Cyrl-RS" dirty="0">
                <a:latin typeface="Times New Roman" panose="02020603050405020304" pitchFamily="18" charset="0"/>
                <a:ea typeface="Times New Roman" panose="02020603050405020304" pitchFamily="18" charset="0"/>
              </a:rPr>
              <a:t>Homeopathy</a:t>
            </a:r>
            <a:endParaRPr lang="en-US" sz="1500" dirty="0">
              <a:latin typeface="Times New Roman" panose="02020603050405020304" pitchFamily="18" charset="0"/>
              <a:ea typeface="Times New Roman" panose="02020603050405020304" pitchFamily="18" charset="0"/>
            </a:endParaRPr>
          </a:p>
          <a:p>
            <a:pPr marL="0">
              <a:spcBef>
                <a:spcPts val="0"/>
              </a:spcBef>
              <a:buFont typeface="+mj-lt"/>
              <a:buAutoNum type="arabicPeriod"/>
            </a:pPr>
            <a:r>
              <a:rPr lang="sr-Cyrl-RS" dirty="0">
                <a:latin typeface="Times New Roman" panose="02020603050405020304" pitchFamily="18" charset="0"/>
                <a:ea typeface="Times New Roman" panose="02020603050405020304" pitchFamily="18" charset="0"/>
              </a:rPr>
              <a:t>Traditional Chinese Medicine</a:t>
            </a:r>
            <a:endParaRPr lang="en-US" sz="1500" dirty="0">
              <a:latin typeface="Times New Roman" panose="02020603050405020304" pitchFamily="18" charset="0"/>
              <a:ea typeface="Times New Roman" panose="02020603050405020304" pitchFamily="18" charset="0"/>
            </a:endParaRPr>
          </a:p>
          <a:p>
            <a:pPr marL="0">
              <a:spcBef>
                <a:spcPts val="0"/>
              </a:spcBef>
              <a:buFont typeface="+mj-lt"/>
              <a:buAutoNum type="arabicPeriod"/>
            </a:pPr>
            <a:r>
              <a:rPr lang="sr-Cyrl-RS" dirty="0">
                <a:latin typeface="Times New Roman" panose="02020603050405020304" pitchFamily="18" charset="0"/>
                <a:ea typeface="Times New Roman" panose="02020603050405020304" pitchFamily="18" charset="0"/>
              </a:rPr>
              <a:t>Ayurved</a:t>
            </a:r>
            <a:r>
              <a:rPr lang="en-US" dirty="0">
                <a:latin typeface="Times New Roman" panose="02020603050405020304" pitchFamily="18" charset="0"/>
                <a:ea typeface="Times New Roman" panose="02020603050405020304" pitchFamily="18" charset="0"/>
              </a:rPr>
              <a:t>a</a:t>
            </a:r>
            <a:endParaRPr lang="en-US" sz="1500" dirty="0">
              <a:latin typeface="Times New Roman" panose="02020603050405020304" pitchFamily="18" charset="0"/>
              <a:ea typeface="Times New Roman" panose="02020603050405020304" pitchFamily="18" charset="0"/>
            </a:endParaRPr>
          </a:p>
          <a:p>
            <a:pPr marL="0">
              <a:spcBef>
                <a:spcPts val="0"/>
              </a:spcBef>
              <a:buFont typeface="+mj-lt"/>
              <a:buAutoNum type="arabicPeriod"/>
            </a:pPr>
            <a:r>
              <a:rPr lang="sr-Cyrl-RS" dirty="0">
                <a:latin typeface="Times New Roman" panose="02020603050405020304" pitchFamily="18" charset="0"/>
                <a:ea typeface="Times New Roman" panose="02020603050405020304" pitchFamily="18" charset="0"/>
              </a:rPr>
              <a:t>Chiropractic</a:t>
            </a:r>
            <a:endParaRPr lang="en-US" sz="1500" dirty="0">
              <a:latin typeface="Times New Roman" panose="02020603050405020304" pitchFamily="18" charset="0"/>
              <a:ea typeface="Times New Roman" panose="02020603050405020304" pitchFamily="18" charset="0"/>
            </a:endParaRPr>
          </a:p>
          <a:p>
            <a:pPr marL="0">
              <a:spcBef>
                <a:spcPts val="0"/>
              </a:spcBef>
              <a:buFont typeface="+mj-lt"/>
              <a:buAutoNum type="arabicPeriod"/>
            </a:pPr>
            <a:r>
              <a:rPr lang="sr-Cyrl-RS" dirty="0">
                <a:latin typeface="Times New Roman" panose="02020603050405020304" pitchFamily="18" charset="0"/>
                <a:ea typeface="Times New Roman" panose="02020603050405020304" pitchFamily="18" charset="0"/>
              </a:rPr>
              <a:t>Osteopathy</a:t>
            </a:r>
            <a:endParaRPr lang="en-US" sz="1500" dirty="0">
              <a:latin typeface="Times New Roman" panose="02020603050405020304" pitchFamily="18" charset="0"/>
              <a:ea typeface="Times New Roman" panose="02020603050405020304" pitchFamily="18" charset="0"/>
            </a:endParaRPr>
          </a:p>
          <a:p>
            <a:pPr marL="0" indent="0" algn="just">
              <a:lnSpc>
                <a:spcPct val="115000"/>
              </a:lnSpc>
              <a:spcBef>
                <a:spcPts val="0"/>
              </a:spcBef>
              <a:buNone/>
            </a:pPr>
            <a:endParaRPr lang="en-US" dirty="0">
              <a:latin typeface="Times New Roman" panose="02020603050405020304" pitchFamily="18" charset="0"/>
              <a:ea typeface="Times New Roman" panose="02020603050405020304" pitchFamily="18" charset="0"/>
            </a:endParaRPr>
          </a:p>
          <a:p>
            <a:pPr marL="0" indent="0" algn="just">
              <a:lnSpc>
                <a:spcPct val="115000"/>
              </a:lnSpc>
              <a:spcBef>
                <a:spcPts val="0"/>
              </a:spcBef>
              <a:buNone/>
            </a:pPr>
            <a:r>
              <a:rPr lang="en-US" dirty="0">
                <a:latin typeface="Times New Roman" panose="02020603050405020304" pitchFamily="18" charset="0"/>
                <a:ea typeface="Times New Roman" panose="02020603050405020304" pitchFamily="18" charset="0"/>
              </a:rPr>
              <a:t>*These methods can be applied only by medical doctors and dentists.</a:t>
            </a:r>
          </a:p>
          <a:p>
            <a:pPr>
              <a:buFont typeface="+mj-lt"/>
              <a:buAutoNum type="arabicPeriod"/>
            </a:pPr>
            <a:endParaRPr lang="en-US" dirty="0"/>
          </a:p>
        </p:txBody>
      </p:sp>
      <p:sp>
        <p:nvSpPr>
          <p:cNvPr id="7" name="Text Placeholder 6">
            <a:extLst>
              <a:ext uri="{FF2B5EF4-FFF2-40B4-BE49-F238E27FC236}">
                <a16:creationId xmlns:a16="http://schemas.microsoft.com/office/drawing/2014/main" id="{306B88E5-E093-4687-9D7B-6401920B4A8C}"/>
              </a:ext>
            </a:extLst>
          </p:cNvPr>
          <p:cNvSpPr>
            <a:spLocks noGrp="1"/>
          </p:cNvSpPr>
          <p:nvPr>
            <p:ph type="body" sz="quarter" idx="3"/>
          </p:nvPr>
        </p:nvSpPr>
        <p:spPr>
          <a:xfrm>
            <a:off x="5333715" y="1799167"/>
            <a:ext cx="3257170" cy="804125"/>
          </a:xfrm>
        </p:spPr>
        <p:txBody>
          <a:bodyPr/>
          <a:lstStyle/>
          <a:p>
            <a:r>
              <a:rPr lang="sr-Cyrl-RS" sz="2100" dirty="0">
                <a:solidFill>
                  <a:schemeClr val="accent5">
                    <a:lumMod val="75000"/>
                  </a:schemeClr>
                </a:solidFill>
                <a:latin typeface="Times New Roman" panose="02020603050405020304" pitchFamily="18" charset="0"/>
                <a:ea typeface="Times New Roman" panose="02020603050405020304" pitchFamily="18" charset="0"/>
              </a:rPr>
              <a:t>Methods of preserving and improving health</a:t>
            </a:r>
            <a:r>
              <a:rPr lang="en-US" sz="2100" dirty="0">
                <a:solidFill>
                  <a:schemeClr val="accent5">
                    <a:lumMod val="75000"/>
                  </a:schemeClr>
                </a:solidFill>
                <a:latin typeface="Times New Roman" panose="02020603050405020304" pitchFamily="18" charset="0"/>
                <a:ea typeface="Times New Roman" panose="02020603050405020304" pitchFamily="18" charset="0"/>
              </a:rPr>
              <a:t> </a:t>
            </a:r>
          </a:p>
        </p:txBody>
      </p:sp>
      <p:sp>
        <p:nvSpPr>
          <p:cNvPr id="8" name="Content Placeholder 7">
            <a:extLst>
              <a:ext uri="{FF2B5EF4-FFF2-40B4-BE49-F238E27FC236}">
                <a16:creationId xmlns:a16="http://schemas.microsoft.com/office/drawing/2014/main" id="{F486C25F-ECEC-48FA-BD82-ABD493725ABC}"/>
              </a:ext>
            </a:extLst>
          </p:cNvPr>
          <p:cNvSpPr>
            <a:spLocks noGrp="1"/>
          </p:cNvSpPr>
          <p:nvPr>
            <p:ph sz="quarter" idx="4"/>
          </p:nvPr>
        </p:nvSpPr>
        <p:spPr>
          <a:xfrm>
            <a:off x="5333714" y="3284984"/>
            <a:ext cx="3414749" cy="3168352"/>
          </a:xfrm>
        </p:spPr>
        <p:txBody>
          <a:bodyPr>
            <a:normAutofit fontScale="92500" lnSpcReduction="20000"/>
          </a:bodyPr>
          <a:lstStyle/>
          <a:p>
            <a:pPr marL="0">
              <a:spcBef>
                <a:spcPts val="0"/>
              </a:spcBef>
              <a:buFont typeface="+mj-lt"/>
              <a:buAutoNum type="arabicPeriod"/>
            </a:pPr>
            <a:r>
              <a:rPr lang="sr-Cyrl-RS" dirty="0">
                <a:latin typeface="Times New Roman" panose="02020603050405020304" pitchFamily="18" charset="0"/>
                <a:ea typeface="Times New Roman" panose="02020603050405020304" pitchFamily="18" charset="0"/>
              </a:rPr>
              <a:t>Aromatherapy</a:t>
            </a:r>
            <a:endParaRPr lang="en-US" sz="1500" dirty="0">
              <a:latin typeface="Times New Roman" panose="02020603050405020304" pitchFamily="18" charset="0"/>
              <a:ea typeface="Times New Roman" panose="02020603050405020304" pitchFamily="18" charset="0"/>
            </a:endParaRPr>
          </a:p>
          <a:p>
            <a:pPr marL="0">
              <a:spcBef>
                <a:spcPts val="0"/>
              </a:spcBef>
              <a:buFont typeface="+mj-lt"/>
              <a:buAutoNum type="arabicPeriod"/>
            </a:pPr>
            <a:r>
              <a:rPr lang="sr-Cyrl-RS" dirty="0">
                <a:latin typeface="Times New Roman" panose="02020603050405020304" pitchFamily="18" charset="0"/>
                <a:ea typeface="Times New Roman" panose="02020603050405020304" pitchFamily="18" charset="0"/>
              </a:rPr>
              <a:t>Reiki</a:t>
            </a:r>
            <a:endParaRPr lang="en-US" sz="1500" dirty="0">
              <a:latin typeface="Times New Roman" panose="02020603050405020304" pitchFamily="18" charset="0"/>
              <a:ea typeface="Times New Roman" panose="02020603050405020304" pitchFamily="18" charset="0"/>
            </a:endParaRPr>
          </a:p>
          <a:p>
            <a:pPr marL="0">
              <a:spcBef>
                <a:spcPts val="0"/>
              </a:spcBef>
              <a:buFont typeface="+mj-lt"/>
              <a:buAutoNum type="arabicPeriod"/>
            </a:pPr>
            <a:r>
              <a:rPr lang="sr-Cyrl-RS" dirty="0">
                <a:latin typeface="Times New Roman" panose="02020603050405020304" pitchFamily="18" charset="0"/>
                <a:ea typeface="Times New Roman" panose="02020603050405020304" pitchFamily="18" charset="0"/>
              </a:rPr>
              <a:t>Anthroposophic medicine</a:t>
            </a:r>
            <a:endParaRPr lang="en-US" sz="1500" dirty="0">
              <a:latin typeface="Times New Roman" panose="02020603050405020304" pitchFamily="18" charset="0"/>
              <a:ea typeface="Times New Roman" panose="02020603050405020304" pitchFamily="18" charset="0"/>
            </a:endParaRPr>
          </a:p>
          <a:p>
            <a:pPr marL="0">
              <a:spcBef>
                <a:spcPts val="0"/>
              </a:spcBef>
              <a:buFont typeface="+mj-lt"/>
              <a:buAutoNum type="arabicPeriod"/>
            </a:pPr>
            <a:r>
              <a:rPr lang="sr-Cyrl-RS" dirty="0">
                <a:latin typeface="Times New Roman" panose="02020603050405020304" pitchFamily="18" charset="0"/>
                <a:ea typeface="Times New Roman" panose="02020603050405020304" pitchFamily="18" charset="0"/>
              </a:rPr>
              <a:t>Qi </a:t>
            </a:r>
            <a:r>
              <a:rPr lang="en-US" dirty="0">
                <a:latin typeface="Times New Roman" panose="02020603050405020304" pitchFamily="18" charset="0"/>
                <a:ea typeface="Times New Roman" panose="02020603050405020304" pitchFamily="18" charset="0"/>
              </a:rPr>
              <a:t>G</a:t>
            </a:r>
            <a:r>
              <a:rPr lang="sr-Cyrl-RS" dirty="0">
                <a:latin typeface="Times New Roman" panose="02020603050405020304" pitchFamily="18" charset="0"/>
                <a:ea typeface="Times New Roman" panose="02020603050405020304" pitchFamily="18" charset="0"/>
              </a:rPr>
              <a:t>ong</a:t>
            </a:r>
            <a:r>
              <a:rPr lang="en-US" dirty="0">
                <a:latin typeface="Times New Roman" panose="02020603050405020304" pitchFamily="18" charset="0"/>
                <a:ea typeface="Times New Roman" panose="02020603050405020304" pitchFamily="18" charset="0"/>
              </a:rPr>
              <a:t> and</a:t>
            </a:r>
            <a:r>
              <a:rPr lang="sr-Cyrl-RS"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T</a:t>
            </a:r>
            <a:r>
              <a:rPr lang="sr-Cyrl-RS" dirty="0">
                <a:latin typeface="Times New Roman" panose="02020603050405020304" pitchFamily="18" charset="0"/>
                <a:ea typeface="Times New Roman" panose="02020603050405020304" pitchFamily="18" charset="0"/>
              </a:rPr>
              <a:t>ai </a:t>
            </a:r>
            <a:r>
              <a:rPr lang="en-US" dirty="0">
                <a:latin typeface="Times New Roman" panose="02020603050405020304" pitchFamily="18" charset="0"/>
                <a:ea typeface="Times New Roman" panose="02020603050405020304" pitchFamily="18" charset="0"/>
              </a:rPr>
              <a:t>C</a:t>
            </a:r>
            <a:r>
              <a:rPr lang="sr-Cyrl-RS" dirty="0">
                <a:latin typeface="Times New Roman" panose="02020603050405020304" pitchFamily="18" charset="0"/>
                <a:ea typeface="Times New Roman" panose="02020603050405020304" pitchFamily="18" charset="0"/>
              </a:rPr>
              <a:t>hi </a:t>
            </a:r>
            <a:r>
              <a:rPr lang="en-US" dirty="0">
                <a:latin typeface="Times New Roman" panose="02020603050405020304" pitchFamily="18" charset="0"/>
                <a:ea typeface="Times New Roman" panose="02020603050405020304" pitchFamily="18" charset="0"/>
              </a:rPr>
              <a:t>C</a:t>
            </a:r>
            <a:r>
              <a:rPr lang="sr-Cyrl-RS" dirty="0">
                <a:latin typeface="Times New Roman" panose="02020603050405020304" pitchFamily="18" charset="0"/>
                <a:ea typeface="Times New Roman" panose="02020603050405020304" pitchFamily="18" charset="0"/>
              </a:rPr>
              <a:t>huan </a:t>
            </a:r>
            <a:endParaRPr lang="en-US" dirty="0">
              <a:latin typeface="Times New Roman" panose="02020603050405020304" pitchFamily="18" charset="0"/>
              <a:ea typeface="Times New Roman" panose="02020603050405020304" pitchFamily="18" charset="0"/>
            </a:endParaRPr>
          </a:p>
          <a:p>
            <a:pPr marL="0">
              <a:spcBef>
                <a:spcPts val="0"/>
              </a:spcBef>
              <a:buFont typeface="+mj-lt"/>
              <a:buAutoNum type="arabicPeriod"/>
            </a:pPr>
            <a:r>
              <a:rPr lang="en-US" dirty="0">
                <a:latin typeface="Times New Roman" panose="02020603050405020304" pitchFamily="18" charset="0"/>
                <a:ea typeface="Times New Roman" panose="02020603050405020304" pitchFamily="18" charset="0"/>
              </a:rPr>
              <a:t>Yoga- </a:t>
            </a:r>
            <a:r>
              <a:rPr lang="sr-Cyrl-RS" dirty="0">
                <a:latin typeface="Times New Roman" panose="02020603050405020304" pitchFamily="18" charset="0"/>
                <a:ea typeface="Times New Roman" panose="02020603050405020304" pitchFamily="18" charset="0"/>
              </a:rPr>
              <a:t>practice for medical </a:t>
            </a:r>
            <a:r>
              <a:rPr lang="en-US" dirty="0">
                <a:latin typeface="Times New Roman" panose="02020603050405020304" pitchFamily="18" charset="0"/>
                <a:ea typeface="Times New Roman" panose="02020603050405020304" pitchFamily="18" charset="0"/>
              </a:rPr>
              <a:t>   </a:t>
            </a:r>
            <a:r>
              <a:rPr lang="sr-Cyrl-RS" dirty="0">
                <a:latin typeface="Times New Roman" panose="02020603050405020304" pitchFamily="18" charset="0"/>
                <a:ea typeface="Times New Roman" panose="02020603050405020304" pitchFamily="18" charset="0"/>
              </a:rPr>
              <a:t>purposes</a:t>
            </a:r>
            <a:endParaRPr lang="en-US" sz="1500" dirty="0">
              <a:latin typeface="Times New Roman" panose="02020603050405020304" pitchFamily="18" charset="0"/>
              <a:ea typeface="Times New Roman" panose="02020603050405020304" pitchFamily="18" charset="0"/>
            </a:endParaRPr>
          </a:p>
          <a:p>
            <a:pPr marL="0" indent="0">
              <a:buNone/>
            </a:pPr>
            <a:endParaRPr lang="en-US" dirty="0"/>
          </a:p>
          <a:p>
            <a:endParaRPr lang="en-US" dirty="0"/>
          </a:p>
          <a:p>
            <a:pPr marL="0" indent="0" algn="just">
              <a:lnSpc>
                <a:spcPct val="115000"/>
              </a:lnSpc>
              <a:spcBef>
                <a:spcPts val="0"/>
              </a:spcBef>
              <a:buNone/>
            </a:pPr>
            <a:r>
              <a:rPr lang="en-US" dirty="0"/>
              <a:t>*</a:t>
            </a:r>
            <a:r>
              <a:rPr lang="en-US" dirty="0">
                <a:latin typeface="Times New Roman" panose="02020603050405020304" pitchFamily="18" charset="0"/>
                <a:ea typeface="Times New Roman" panose="02020603050405020304" pitchFamily="18" charset="0"/>
              </a:rPr>
              <a:t>These methods can be applied by other health professionals such as physiotherapists, nurses, etc.</a:t>
            </a:r>
          </a:p>
          <a:p>
            <a:pPr marL="0" indent="0">
              <a:buNone/>
            </a:pPr>
            <a:endParaRPr lang="en-US" dirty="0"/>
          </a:p>
        </p:txBody>
      </p:sp>
      <p:pic>
        <p:nvPicPr>
          <p:cNvPr id="9" name="Picture 8">
            <a:extLst>
              <a:ext uri="{FF2B5EF4-FFF2-40B4-BE49-F238E27FC236}">
                <a16:creationId xmlns:a16="http://schemas.microsoft.com/office/drawing/2014/main" id="{52DF4B7E-67B6-4B34-9323-CF38A5A63C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611047"/>
            <a:ext cx="1828800" cy="934931"/>
          </a:xfrm>
          <a:prstGeom prst="ellipse">
            <a:avLst/>
          </a:prstGeom>
          <a:ln>
            <a:noFill/>
          </a:ln>
          <a:effectLst>
            <a:softEdge rad="112500"/>
          </a:effectLst>
        </p:spPr>
      </p:pic>
    </p:spTree>
    <p:extLst>
      <p:ext uri="{BB962C8B-B14F-4D97-AF65-F5344CB8AC3E}">
        <p14:creationId xmlns:p14="http://schemas.microsoft.com/office/powerpoint/2010/main" val="2370867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solidFill>
                  <a:schemeClr val="accent5">
                    <a:lumMod val="75000"/>
                  </a:schemeClr>
                </a:solidFill>
                <a:latin typeface="Times New Roman" panose="02020603050405020304" pitchFamily="18" charset="0"/>
                <a:cs typeface="Times New Roman" panose="02020603050405020304" pitchFamily="18" charset="0"/>
              </a:rPr>
              <a:t>Who can apply TM methods </a:t>
            </a:r>
            <a:br>
              <a:rPr lang="en-US" sz="2800" dirty="0">
                <a:solidFill>
                  <a:schemeClr val="accent5">
                    <a:lumMod val="75000"/>
                  </a:schemeClr>
                </a:solidFill>
                <a:latin typeface="Times New Roman" panose="02020603050405020304" pitchFamily="18" charset="0"/>
                <a:cs typeface="Times New Roman" panose="02020603050405020304" pitchFamily="18" charset="0"/>
              </a:rPr>
            </a:br>
            <a:r>
              <a:rPr lang="en-US" sz="2800" dirty="0">
                <a:solidFill>
                  <a:schemeClr val="accent5">
                    <a:lumMod val="75000"/>
                  </a:schemeClr>
                </a:solidFill>
                <a:latin typeface="Times New Roman" panose="02020603050405020304" pitchFamily="18" charset="0"/>
                <a:cs typeface="Times New Roman" panose="02020603050405020304" pitchFamily="18" charset="0"/>
              </a:rPr>
              <a:t>and where?</a:t>
            </a:r>
            <a:endParaRPr lang="sr-Latn-CS" sz="2800"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marL="0" inden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Health professionals who have the license for western medicine as well as an additional license for a TM method</a:t>
            </a:r>
          </a:p>
          <a:p>
            <a:endParaRPr lang="en-US" dirty="0">
              <a:solidFill>
                <a:schemeClr val="tx1"/>
              </a:solidFill>
              <a:latin typeface="Times New Roman" panose="02020603050405020304" pitchFamily="18" charset="0"/>
              <a:cs typeface="Times New Roman" panose="02020603050405020304" pitchFamily="18" charset="0"/>
            </a:endParaRPr>
          </a:p>
          <a:p>
            <a:r>
              <a:rPr lang="en-US" dirty="0">
                <a:solidFill>
                  <a:schemeClr val="tx1"/>
                </a:solidFill>
                <a:latin typeface="Times New Roman" panose="02020603050405020304" pitchFamily="18" charset="0"/>
                <a:cs typeface="Times New Roman" panose="02020603050405020304" pitchFamily="18" charset="0"/>
              </a:rPr>
              <a:t>State Expert Committee on Complementary Medicine, Ministry of Health</a:t>
            </a:r>
          </a:p>
          <a:p>
            <a:endParaRPr lang="en-US" dirty="0">
              <a:solidFill>
                <a:schemeClr val="tx1"/>
              </a:solidFill>
              <a:latin typeface="Times New Roman" panose="02020603050405020304" pitchFamily="18" charset="0"/>
              <a:cs typeface="Times New Roman" panose="02020603050405020304" pitchFamily="18" charset="0"/>
            </a:endParaRPr>
          </a:p>
          <a:p>
            <a:r>
              <a:rPr lang="en-US" dirty="0">
                <a:solidFill>
                  <a:schemeClr val="tx1"/>
                </a:solidFill>
                <a:latin typeface="Times New Roman" panose="02020603050405020304" pitchFamily="18" charset="0"/>
                <a:cs typeface="Times New Roman" panose="02020603050405020304" pitchFamily="18" charset="0"/>
              </a:rPr>
              <a:t>Full-time or part-time work in medical institutions</a:t>
            </a:r>
            <a:endParaRPr lang="en-US"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A97BD28-2CB4-4EAF-AAB7-8143071CE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624110"/>
            <a:ext cx="1828800" cy="934931"/>
          </a:xfrm>
          <a:prstGeom prst="ellipse">
            <a:avLst/>
          </a:prstGeom>
          <a:ln>
            <a:noFill/>
          </a:ln>
          <a:effectLst>
            <a:softEdge rad="112500"/>
          </a:effectLst>
        </p:spPr>
      </p:pic>
    </p:spTree>
    <p:extLst>
      <p:ext uri="{BB962C8B-B14F-4D97-AF65-F5344CB8AC3E}">
        <p14:creationId xmlns:p14="http://schemas.microsoft.com/office/powerpoint/2010/main" val="2954224960"/>
      </p:ext>
    </p:extLst>
  </p:cSld>
  <p:clrMapOvr>
    <a:masterClrMapping/>
  </p:clrMapOvr>
</p:sld>
</file>

<file path=ppt/theme/theme1.xml><?xml version="1.0" encoding="utf-8"?>
<a:theme xmlns:a="http://schemas.openxmlformats.org/drawingml/2006/main" name="Wisp">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Wisp</Template>
  <TotalTime>8030</TotalTime>
  <Words>3246</Words>
  <Application>Microsoft Office PowerPoint</Application>
  <PresentationFormat>On-screen Show (4:3)</PresentationFormat>
  <Paragraphs>211</Paragraphs>
  <Slides>23</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Century Gothic</vt:lpstr>
      <vt:lpstr>Comic Sans MS</vt:lpstr>
      <vt:lpstr>Times New Roman</vt:lpstr>
      <vt:lpstr>Wingdings 3</vt:lpstr>
      <vt:lpstr>Wisp</vt:lpstr>
      <vt:lpstr>Education and application of Ayurveda in Medicine</vt:lpstr>
      <vt:lpstr>The place of   Traditional Medicine in the  modern world</vt:lpstr>
      <vt:lpstr>Who are the patients?</vt:lpstr>
      <vt:lpstr>World Health Organization and  Ministry of AYUSH</vt:lpstr>
      <vt:lpstr>Public Health issue?</vt:lpstr>
      <vt:lpstr>Creating space for Ayurveda in modern Public Health framework </vt:lpstr>
      <vt:lpstr>Legislation</vt:lpstr>
      <vt:lpstr>PowerPoint Presentation</vt:lpstr>
      <vt:lpstr>Who can apply TM methods  and where?</vt:lpstr>
      <vt:lpstr>Education of  health professionals</vt:lpstr>
      <vt:lpstr>Health professionals interested in practicing Ayurveda </vt:lpstr>
      <vt:lpstr>Achievements</vt:lpstr>
      <vt:lpstr>Health professionals  not interested in applying Ayurveda</vt:lpstr>
      <vt:lpstr>Health professionals  not interested in applying Ayurveda</vt:lpstr>
      <vt:lpstr>Education of general public</vt:lpstr>
      <vt:lpstr>Community health</vt:lpstr>
      <vt:lpstr>Education of general public</vt:lpstr>
      <vt:lpstr>Education of general public 16 lessons courses</vt:lpstr>
      <vt:lpstr>Conclusion</vt:lpstr>
      <vt:lpstr>Conclusion</vt:lpstr>
      <vt:lpstr>Conclusion</vt:lpstr>
      <vt:lpstr> </vt:lpstr>
      <vt:lpstr>PowerPoint Presentation</vt:lpstr>
    </vt:vector>
  </TitlesOfParts>
  <Company>Grizli777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Ajurvedska medicina u sistemu zdravstvene zaštite Republike Srbije</dc:title>
  <dc:creator>Goca</dc:creator>
  <cp:lastModifiedBy>Goca</cp:lastModifiedBy>
  <cp:revision>604</cp:revision>
  <dcterms:created xsi:type="dcterms:W3CDTF">2015-06-15T18:26:39Z</dcterms:created>
  <dcterms:modified xsi:type="dcterms:W3CDTF">2021-10-04T12:40:39Z</dcterms:modified>
</cp:coreProperties>
</file>