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21"/>
  </p:notesMasterIdLst>
  <p:handoutMasterIdLst>
    <p:handoutMasterId r:id="rId22"/>
  </p:handoutMasterIdLst>
  <p:sldIdLst>
    <p:sldId id="258" r:id="rId3"/>
    <p:sldId id="291" r:id="rId4"/>
    <p:sldId id="308" r:id="rId5"/>
    <p:sldId id="268" r:id="rId6"/>
    <p:sldId id="269" r:id="rId7"/>
    <p:sldId id="273" r:id="rId8"/>
    <p:sldId id="330" r:id="rId9"/>
    <p:sldId id="316" r:id="rId10"/>
    <p:sldId id="272" r:id="rId11"/>
    <p:sldId id="313" r:id="rId12"/>
    <p:sldId id="314" r:id="rId13"/>
    <p:sldId id="324" r:id="rId14"/>
    <p:sldId id="315" r:id="rId15"/>
    <p:sldId id="320" r:id="rId16"/>
    <p:sldId id="319" r:id="rId17"/>
    <p:sldId id="277" r:id="rId18"/>
    <p:sldId id="331" r:id="rId19"/>
    <p:sldId id="32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BAA00"/>
    <a:srgbClr val="4AA73D"/>
    <a:srgbClr val="7DBE3C"/>
    <a:srgbClr val="FF6600"/>
    <a:srgbClr val="EEBF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5324" autoAdjust="0"/>
  </p:normalViewPr>
  <p:slideViewPr>
    <p:cSldViewPr snapToGrid="0">
      <p:cViewPr varScale="1">
        <p:scale>
          <a:sx n="111" d="100"/>
          <a:sy n="111" d="100"/>
        </p:scale>
        <p:origin x="492" y="72"/>
      </p:cViewPr>
      <p:guideLst>
        <p:guide orient="horz" pos="2160"/>
        <p:guide pos="3840"/>
      </p:guideLst>
    </p:cSldViewPr>
  </p:slideViewPr>
  <p:notesTextViewPr>
    <p:cViewPr>
      <p:scale>
        <a:sx n="3" d="2"/>
        <a:sy n="3" d="2"/>
      </p:scale>
      <p:origin x="0" y="0"/>
    </p:cViewPr>
  </p:notesTextViewPr>
  <p:notesViewPr>
    <p:cSldViewPr snapToGrid="0">
      <p:cViewPr varScale="1">
        <p:scale>
          <a:sx n="57" d="100"/>
          <a:sy n="57" d="100"/>
        </p:scale>
        <p:origin x="1260" y="4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633CBA-2502-434A-928C-6EC6967F259D}" type="doc">
      <dgm:prSet loTypeId="urn:microsoft.com/office/officeart/2005/8/layout/cycle2" loCatId="cycle" qsTypeId="urn:microsoft.com/office/officeart/2005/8/quickstyle/3d1" qsCatId="3D" csTypeId="urn:microsoft.com/office/officeart/2005/8/colors/colorful1" csCatId="colorful" phldr="1"/>
      <dgm:spPr/>
      <dgm:t>
        <a:bodyPr/>
        <a:lstStyle/>
        <a:p>
          <a:endParaRPr lang="en-US"/>
        </a:p>
      </dgm:t>
    </dgm:pt>
    <dgm:pt modelId="{012EDDC6-207F-4EE3-9DEB-146599520561}">
      <dgm:prSet phldrT="[Text]" custT="1"/>
      <dgm:spPr/>
      <dgm:t>
        <a:bodyPr/>
        <a:lstStyle/>
        <a:p>
          <a:r>
            <a:rPr lang="hr-HR" sz="900" b="1" i="0" noProof="0" dirty="0" smtClean="0">
              <a:latin typeface="Corbel"/>
            </a:rPr>
            <a:t>BIODYNAMIC AGRICULTURE</a:t>
          </a:r>
          <a:endParaRPr lang="hr-HR" sz="900" b="1" i="0" noProof="0" dirty="0">
            <a:latin typeface="Corbel"/>
          </a:endParaRPr>
        </a:p>
      </dgm:t>
    </dgm:pt>
    <dgm:pt modelId="{1850CBD5-1A99-4F4F-897C-451AA66F1516}" type="parTrans" cxnId="{A9676025-22BC-4F10-8860-B270A6112553}">
      <dgm:prSet/>
      <dgm:spPr/>
      <dgm:t>
        <a:bodyPr/>
        <a:lstStyle/>
        <a:p>
          <a:endParaRPr lang="en-US"/>
        </a:p>
      </dgm:t>
    </dgm:pt>
    <dgm:pt modelId="{7985EE53-BD3D-4DB3-B5BD-6B9FFA75B9E6}" type="sibTrans" cxnId="{A9676025-22BC-4F10-8860-B270A6112553}">
      <dgm:prSet/>
      <dgm:spPr/>
      <dgm:t>
        <a:bodyPr/>
        <a:lstStyle/>
        <a:p>
          <a:endParaRPr lang="hr-HR" noProof="0" dirty="0"/>
        </a:p>
      </dgm:t>
    </dgm:pt>
    <dgm:pt modelId="{38FB0022-09EC-4D6F-86C0-C813C6F2F39A}">
      <dgm:prSet phldrT="[Text]" custT="1"/>
      <dgm:spPr/>
      <dgm:t>
        <a:bodyPr/>
        <a:lstStyle/>
        <a:p>
          <a:r>
            <a:rPr lang="hr-HR" sz="750" b="1" i="0" noProof="0" dirty="0" smtClean="0">
              <a:latin typeface="Corbel"/>
            </a:rPr>
            <a:t>ANTROPOSOPHICAL MEDICINE</a:t>
          </a:r>
          <a:endParaRPr lang="hr-HR" sz="750" b="1" i="0" noProof="0" dirty="0">
            <a:latin typeface="Corbel"/>
          </a:endParaRPr>
        </a:p>
      </dgm:t>
    </dgm:pt>
    <dgm:pt modelId="{A0BBE5C2-C8CF-4F12-974F-53039E6D00EC}" type="parTrans" cxnId="{9A1C775D-7DDB-48F9-97D9-490A63DE2A86}">
      <dgm:prSet/>
      <dgm:spPr/>
      <dgm:t>
        <a:bodyPr/>
        <a:lstStyle/>
        <a:p>
          <a:endParaRPr lang="en-US"/>
        </a:p>
      </dgm:t>
    </dgm:pt>
    <dgm:pt modelId="{EA86A114-EBD1-49CF-AB76-042FF3D636A5}" type="sibTrans" cxnId="{9A1C775D-7DDB-48F9-97D9-490A63DE2A86}">
      <dgm:prSet/>
      <dgm:spPr/>
      <dgm:t>
        <a:bodyPr/>
        <a:lstStyle/>
        <a:p>
          <a:endParaRPr lang="hr-HR" noProof="0" dirty="0"/>
        </a:p>
      </dgm:t>
    </dgm:pt>
    <dgm:pt modelId="{9131EDB8-27A6-42FD-A541-052EFC01D4C6}">
      <dgm:prSet phldrT="[Text]" custT="1"/>
      <dgm:spPr/>
      <dgm:t>
        <a:bodyPr/>
        <a:lstStyle/>
        <a:p>
          <a:r>
            <a:rPr lang="hr-HR" sz="900" b="1" i="0" noProof="0" dirty="0" smtClean="0">
              <a:latin typeface="Corbel"/>
            </a:rPr>
            <a:t>ORGANIC ARHITECTURE</a:t>
          </a:r>
          <a:endParaRPr lang="hr-HR" sz="900" b="1" i="0" noProof="0" dirty="0">
            <a:latin typeface="Corbel"/>
          </a:endParaRPr>
        </a:p>
      </dgm:t>
    </dgm:pt>
    <dgm:pt modelId="{6EC3601D-D6CE-49D7-9229-0442323129DA}" type="parTrans" cxnId="{198EE807-14A4-40FA-B030-5F9F79A9713E}">
      <dgm:prSet/>
      <dgm:spPr/>
      <dgm:t>
        <a:bodyPr/>
        <a:lstStyle/>
        <a:p>
          <a:endParaRPr lang="en-US"/>
        </a:p>
      </dgm:t>
    </dgm:pt>
    <dgm:pt modelId="{13A2EB04-B868-427A-B17F-16729BFA55DA}" type="sibTrans" cxnId="{198EE807-14A4-40FA-B030-5F9F79A9713E}">
      <dgm:prSet/>
      <dgm:spPr/>
      <dgm:t>
        <a:bodyPr/>
        <a:lstStyle/>
        <a:p>
          <a:endParaRPr lang="hr-HR" noProof="0" dirty="0"/>
        </a:p>
      </dgm:t>
    </dgm:pt>
    <dgm:pt modelId="{23116FF9-AEB9-43F5-882D-9ECB1FD5DE18}">
      <dgm:prSet phldrT="[Text]" custT="1"/>
      <dgm:spPr/>
      <dgm:t>
        <a:bodyPr/>
        <a:lstStyle/>
        <a:p>
          <a:r>
            <a:rPr lang="hr-HR" sz="900" b="1" i="0" noProof="0" dirty="0" smtClean="0">
              <a:latin typeface="Corbel"/>
            </a:rPr>
            <a:t>EURYTHMY</a:t>
          </a:r>
          <a:endParaRPr lang="hr-HR" sz="900" b="1" i="0" noProof="0" dirty="0">
            <a:latin typeface="Corbel"/>
          </a:endParaRPr>
        </a:p>
      </dgm:t>
    </dgm:pt>
    <dgm:pt modelId="{86229775-B50F-4220-B88B-07C4BA05CEAC}" type="parTrans" cxnId="{97323DE5-E2BF-422D-8188-D2445F20223B}">
      <dgm:prSet/>
      <dgm:spPr/>
      <dgm:t>
        <a:bodyPr/>
        <a:lstStyle/>
        <a:p>
          <a:endParaRPr lang="en-US"/>
        </a:p>
      </dgm:t>
    </dgm:pt>
    <dgm:pt modelId="{BEE765C7-6165-4808-9B3B-A6627557B77F}" type="sibTrans" cxnId="{97323DE5-E2BF-422D-8188-D2445F20223B}">
      <dgm:prSet/>
      <dgm:spPr/>
      <dgm:t>
        <a:bodyPr/>
        <a:lstStyle/>
        <a:p>
          <a:endParaRPr lang="hr-HR" noProof="0" dirty="0"/>
        </a:p>
      </dgm:t>
    </dgm:pt>
    <dgm:pt modelId="{DA2EE66E-1894-4E15-A659-CCDCFE4DAD65}">
      <dgm:prSet phldrT="[Text]" custT="1"/>
      <dgm:spPr/>
      <dgm:t>
        <a:bodyPr/>
        <a:lstStyle/>
        <a:p>
          <a:r>
            <a:rPr lang="hr-HR" sz="900" b="1" i="0" noProof="0" dirty="0" smtClean="0">
              <a:latin typeface="Corbel"/>
            </a:rPr>
            <a:t>WALDORF PEDAGOGY</a:t>
          </a:r>
          <a:endParaRPr lang="hr-HR" sz="900" b="1" i="0" noProof="0" dirty="0">
            <a:latin typeface="Corbel"/>
          </a:endParaRPr>
        </a:p>
      </dgm:t>
    </dgm:pt>
    <dgm:pt modelId="{21005F9D-878A-4CC9-A13A-8A9C577A9239}" type="parTrans" cxnId="{64DAF508-E1BA-4EDC-A97D-EE1A011CB9E0}">
      <dgm:prSet/>
      <dgm:spPr/>
      <dgm:t>
        <a:bodyPr/>
        <a:lstStyle/>
        <a:p>
          <a:endParaRPr lang="en-US"/>
        </a:p>
      </dgm:t>
    </dgm:pt>
    <dgm:pt modelId="{612BA10D-4F4F-4BF6-9059-06A94BDAF34E}" type="sibTrans" cxnId="{64DAF508-E1BA-4EDC-A97D-EE1A011CB9E0}">
      <dgm:prSet/>
      <dgm:spPr/>
      <dgm:t>
        <a:bodyPr/>
        <a:lstStyle/>
        <a:p>
          <a:endParaRPr lang="hr-HR" noProof="0" dirty="0"/>
        </a:p>
      </dgm:t>
    </dgm:pt>
    <dgm:pt modelId="{EA3ADED0-C9AD-4C17-98CE-D872DACD90E8}" type="pres">
      <dgm:prSet presAssocID="{13633CBA-2502-434A-928C-6EC6967F259D}" presName="cycle" presStyleCnt="0">
        <dgm:presLayoutVars>
          <dgm:dir/>
          <dgm:resizeHandles val="exact"/>
        </dgm:presLayoutVars>
      </dgm:prSet>
      <dgm:spPr/>
      <dgm:t>
        <a:bodyPr/>
        <a:lstStyle/>
        <a:p>
          <a:endParaRPr lang="hr-HR"/>
        </a:p>
      </dgm:t>
    </dgm:pt>
    <dgm:pt modelId="{558890D5-4F42-4C33-B381-CD393B37A1FF}" type="pres">
      <dgm:prSet presAssocID="{012EDDC6-207F-4EE3-9DEB-146599520561}" presName="node" presStyleLbl="node1" presStyleIdx="0" presStyleCnt="5">
        <dgm:presLayoutVars>
          <dgm:bulletEnabled val="1"/>
        </dgm:presLayoutVars>
      </dgm:prSet>
      <dgm:spPr/>
      <dgm:t>
        <a:bodyPr/>
        <a:lstStyle/>
        <a:p>
          <a:endParaRPr lang="hr-HR"/>
        </a:p>
      </dgm:t>
    </dgm:pt>
    <dgm:pt modelId="{973C755A-5077-47FB-BDC0-FF7A84FD3F26}" type="pres">
      <dgm:prSet presAssocID="{7985EE53-BD3D-4DB3-B5BD-6B9FFA75B9E6}" presName="sibTrans" presStyleLbl="sibTrans2D1" presStyleIdx="0" presStyleCnt="5"/>
      <dgm:spPr/>
      <dgm:t>
        <a:bodyPr/>
        <a:lstStyle/>
        <a:p>
          <a:endParaRPr lang="hr-HR"/>
        </a:p>
      </dgm:t>
    </dgm:pt>
    <dgm:pt modelId="{746707A3-847D-4DEF-8437-C19565999197}" type="pres">
      <dgm:prSet presAssocID="{7985EE53-BD3D-4DB3-B5BD-6B9FFA75B9E6}" presName="connectorText" presStyleLbl="sibTrans2D1" presStyleIdx="0" presStyleCnt="5"/>
      <dgm:spPr/>
      <dgm:t>
        <a:bodyPr/>
        <a:lstStyle/>
        <a:p>
          <a:endParaRPr lang="hr-HR"/>
        </a:p>
      </dgm:t>
    </dgm:pt>
    <dgm:pt modelId="{7C5A343C-E262-450D-959C-A644EA0CABBE}" type="pres">
      <dgm:prSet presAssocID="{DA2EE66E-1894-4E15-A659-CCDCFE4DAD65}" presName="node" presStyleLbl="node1" presStyleIdx="1" presStyleCnt="5" custRadScaleRad="100014" custRadScaleInc="7">
        <dgm:presLayoutVars>
          <dgm:bulletEnabled val="1"/>
        </dgm:presLayoutVars>
      </dgm:prSet>
      <dgm:spPr/>
      <dgm:t>
        <a:bodyPr/>
        <a:lstStyle/>
        <a:p>
          <a:endParaRPr lang="hr-HR"/>
        </a:p>
      </dgm:t>
    </dgm:pt>
    <dgm:pt modelId="{719BC63E-F731-4648-BC28-EDC25FC57AA9}" type="pres">
      <dgm:prSet presAssocID="{612BA10D-4F4F-4BF6-9059-06A94BDAF34E}" presName="sibTrans" presStyleLbl="sibTrans2D1" presStyleIdx="1" presStyleCnt="5"/>
      <dgm:spPr/>
      <dgm:t>
        <a:bodyPr/>
        <a:lstStyle/>
        <a:p>
          <a:endParaRPr lang="hr-HR"/>
        </a:p>
      </dgm:t>
    </dgm:pt>
    <dgm:pt modelId="{018B9E75-742E-4303-A16C-8A821310EF15}" type="pres">
      <dgm:prSet presAssocID="{612BA10D-4F4F-4BF6-9059-06A94BDAF34E}" presName="connectorText" presStyleLbl="sibTrans2D1" presStyleIdx="1" presStyleCnt="5"/>
      <dgm:spPr/>
      <dgm:t>
        <a:bodyPr/>
        <a:lstStyle/>
        <a:p>
          <a:endParaRPr lang="hr-HR"/>
        </a:p>
      </dgm:t>
    </dgm:pt>
    <dgm:pt modelId="{91CB6799-0928-4E01-9EDA-41B17BB04FAF}" type="pres">
      <dgm:prSet presAssocID="{38FB0022-09EC-4D6F-86C0-C813C6F2F39A}" presName="node" presStyleLbl="node1" presStyleIdx="2" presStyleCnt="5" custScaleX="97239">
        <dgm:presLayoutVars>
          <dgm:bulletEnabled val="1"/>
        </dgm:presLayoutVars>
      </dgm:prSet>
      <dgm:spPr/>
      <dgm:t>
        <a:bodyPr/>
        <a:lstStyle/>
        <a:p>
          <a:endParaRPr lang="hr-HR"/>
        </a:p>
      </dgm:t>
    </dgm:pt>
    <dgm:pt modelId="{3701657F-6946-4A4C-877D-2A88A526B7E1}" type="pres">
      <dgm:prSet presAssocID="{EA86A114-EBD1-49CF-AB76-042FF3D636A5}" presName="sibTrans" presStyleLbl="sibTrans2D1" presStyleIdx="2" presStyleCnt="5"/>
      <dgm:spPr/>
      <dgm:t>
        <a:bodyPr/>
        <a:lstStyle/>
        <a:p>
          <a:endParaRPr lang="hr-HR"/>
        </a:p>
      </dgm:t>
    </dgm:pt>
    <dgm:pt modelId="{A60042D3-910C-4160-96CD-1A63C2C4C0FB}" type="pres">
      <dgm:prSet presAssocID="{EA86A114-EBD1-49CF-AB76-042FF3D636A5}" presName="connectorText" presStyleLbl="sibTrans2D1" presStyleIdx="2" presStyleCnt="5"/>
      <dgm:spPr/>
      <dgm:t>
        <a:bodyPr/>
        <a:lstStyle/>
        <a:p>
          <a:endParaRPr lang="hr-HR"/>
        </a:p>
      </dgm:t>
    </dgm:pt>
    <dgm:pt modelId="{28372633-A8CE-4898-AF86-305447452F30}" type="pres">
      <dgm:prSet presAssocID="{9131EDB8-27A6-42FD-A541-052EFC01D4C6}" presName="node" presStyleLbl="node1" presStyleIdx="3" presStyleCnt="5">
        <dgm:presLayoutVars>
          <dgm:bulletEnabled val="1"/>
        </dgm:presLayoutVars>
      </dgm:prSet>
      <dgm:spPr/>
      <dgm:t>
        <a:bodyPr/>
        <a:lstStyle/>
        <a:p>
          <a:endParaRPr lang="hr-HR"/>
        </a:p>
      </dgm:t>
    </dgm:pt>
    <dgm:pt modelId="{3BFA7701-5D17-48E5-8EAF-0CE4B894FCD8}" type="pres">
      <dgm:prSet presAssocID="{13A2EB04-B868-427A-B17F-16729BFA55DA}" presName="sibTrans" presStyleLbl="sibTrans2D1" presStyleIdx="3" presStyleCnt="5"/>
      <dgm:spPr/>
      <dgm:t>
        <a:bodyPr/>
        <a:lstStyle/>
        <a:p>
          <a:endParaRPr lang="hr-HR"/>
        </a:p>
      </dgm:t>
    </dgm:pt>
    <dgm:pt modelId="{2F68EEE9-28D4-49EC-A4B1-C191492E34F2}" type="pres">
      <dgm:prSet presAssocID="{13A2EB04-B868-427A-B17F-16729BFA55DA}" presName="connectorText" presStyleLbl="sibTrans2D1" presStyleIdx="3" presStyleCnt="5"/>
      <dgm:spPr/>
      <dgm:t>
        <a:bodyPr/>
        <a:lstStyle/>
        <a:p>
          <a:endParaRPr lang="hr-HR"/>
        </a:p>
      </dgm:t>
    </dgm:pt>
    <dgm:pt modelId="{4DD53E4A-81C3-4CAD-B31F-4C20BA5CFCD7}" type="pres">
      <dgm:prSet presAssocID="{23116FF9-AEB9-43F5-882D-9ECB1FD5DE18}" presName="node" presStyleLbl="node1" presStyleIdx="4" presStyleCnt="5">
        <dgm:presLayoutVars>
          <dgm:bulletEnabled val="1"/>
        </dgm:presLayoutVars>
      </dgm:prSet>
      <dgm:spPr/>
      <dgm:t>
        <a:bodyPr/>
        <a:lstStyle/>
        <a:p>
          <a:endParaRPr lang="hr-HR"/>
        </a:p>
      </dgm:t>
    </dgm:pt>
    <dgm:pt modelId="{670EC530-2BF9-418C-9EBE-CFD33FE15D7D}" type="pres">
      <dgm:prSet presAssocID="{BEE765C7-6165-4808-9B3B-A6627557B77F}" presName="sibTrans" presStyleLbl="sibTrans2D1" presStyleIdx="4" presStyleCnt="5"/>
      <dgm:spPr/>
      <dgm:t>
        <a:bodyPr/>
        <a:lstStyle/>
        <a:p>
          <a:endParaRPr lang="hr-HR"/>
        </a:p>
      </dgm:t>
    </dgm:pt>
    <dgm:pt modelId="{75E8BE9C-270B-4810-939F-EB750969C50A}" type="pres">
      <dgm:prSet presAssocID="{BEE765C7-6165-4808-9B3B-A6627557B77F}" presName="connectorText" presStyleLbl="sibTrans2D1" presStyleIdx="4" presStyleCnt="5"/>
      <dgm:spPr/>
      <dgm:t>
        <a:bodyPr/>
        <a:lstStyle/>
        <a:p>
          <a:endParaRPr lang="hr-HR"/>
        </a:p>
      </dgm:t>
    </dgm:pt>
  </dgm:ptLst>
  <dgm:cxnLst>
    <dgm:cxn modelId="{178C50D8-77D8-41C7-84A7-20D85C0A1825}" type="presOf" srcId="{BEE765C7-6165-4808-9B3B-A6627557B77F}" destId="{670EC530-2BF9-418C-9EBE-CFD33FE15D7D}" srcOrd="0" destOrd="0" presId="urn:microsoft.com/office/officeart/2005/8/layout/cycle2"/>
    <dgm:cxn modelId="{97323DE5-E2BF-422D-8188-D2445F20223B}" srcId="{13633CBA-2502-434A-928C-6EC6967F259D}" destId="{23116FF9-AEB9-43F5-882D-9ECB1FD5DE18}" srcOrd="4" destOrd="0" parTransId="{86229775-B50F-4220-B88B-07C4BA05CEAC}" sibTransId="{BEE765C7-6165-4808-9B3B-A6627557B77F}"/>
    <dgm:cxn modelId="{22D86A64-D851-411D-98DD-66DB08D887DE}" type="presOf" srcId="{012EDDC6-207F-4EE3-9DEB-146599520561}" destId="{558890D5-4F42-4C33-B381-CD393B37A1FF}" srcOrd="0" destOrd="0" presId="urn:microsoft.com/office/officeart/2005/8/layout/cycle2"/>
    <dgm:cxn modelId="{5637A8D1-6DDD-43E0-A654-B84F12CA0E6D}" type="presOf" srcId="{EA86A114-EBD1-49CF-AB76-042FF3D636A5}" destId="{A60042D3-910C-4160-96CD-1A63C2C4C0FB}" srcOrd="1" destOrd="0" presId="urn:microsoft.com/office/officeart/2005/8/layout/cycle2"/>
    <dgm:cxn modelId="{2E4A0F44-C22C-4A79-B441-BE1F243004F3}" type="presOf" srcId="{612BA10D-4F4F-4BF6-9059-06A94BDAF34E}" destId="{719BC63E-F731-4648-BC28-EDC25FC57AA9}" srcOrd="0" destOrd="0" presId="urn:microsoft.com/office/officeart/2005/8/layout/cycle2"/>
    <dgm:cxn modelId="{E6D814D4-FE86-41BE-AC34-7861C8901BCD}" type="presOf" srcId="{13633CBA-2502-434A-928C-6EC6967F259D}" destId="{EA3ADED0-C9AD-4C17-98CE-D872DACD90E8}" srcOrd="0" destOrd="0" presId="urn:microsoft.com/office/officeart/2005/8/layout/cycle2"/>
    <dgm:cxn modelId="{70A15E49-F97C-4E32-8474-DA58034FE49C}" type="presOf" srcId="{7985EE53-BD3D-4DB3-B5BD-6B9FFA75B9E6}" destId="{746707A3-847D-4DEF-8437-C19565999197}" srcOrd="1" destOrd="0" presId="urn:microsoft.com/office/officeart/2005/8/layout/cycle2"/>
    <dgm:cxn modelId="{64DAF508-E1BA-4EDC-A97D-EE1A011CB9E0}" srcId="{13633CBA-2502-434A-928C-6EC6967F259D}" destId="{DA2EE66E-1894-4E15-A659-CCDCFE4DAD65}" srcOrd="1" destOrd="0" parTransId="{21005F9D-878A-4CC9-A13A-8A9C577A9239}" sibTransId="{612BA10D-4F4F-4BF6-9059-06A94BDAF34E}"/>
    <dgm:cxn modelId="{70E930A6-C827-4F72-B6F2-9BC8DC8AB8CD}" type="presOf" srcId="{23116FF9-AEB9-43F5-882D-9ECB1FD5DE18}" destId="{4DD53E4A-81C3-4CAD-B31F-4C20BA5CFCD7}" srcOrd="0" destOrd="0" presId="urn:microsoft.com/office/officeart/2005/8/layout/cycle2"/>
    <dgm:cxn modelId="{08C26720-4CBB-4226-9FAA-5FA72C464F41}" type="presOf" srcId="{612BA10D-4F4F-4BF6-9059-06A94BDAF34E}" destId="{018B9E75-742E-4303-A16C-8A821310EF15}" srcOrd="1" destOrd="0" presId="urn:microsoft.com/office/officeart/2005/8/layout/cycle2"/>
    <dgm:cxn modelId="{A9676025-22BC-4F10-8860-B270A6112553}" srcId="{13633CBA-2502-434A-928C-6EC6967F259D}" destId="{012EDDC6-207F-4EE3-9DEB-146599520561}" srcOrd="0" destOrd="0" parTransId="{1850CBD5-1A99-4F4F-897C-451AA66F1516}" sibTransId="{7985EE53-BD3D-4DB3-B5BD-6B9FFA75B9E6}"/>
    <dgm:cxn modelId="{66822E6F-E441-4678-A445-668144701D63}" type="presOf" srcId="{13A2EB04-B868-427A-B17F-16729BFA55DA}" destId="{2F68EEE9-28D4-49EC-A4B1-C191492E34F2}" srcOrd="1" destOrd="0" presId="urn:microsoft.com/office/officeart/2005/8/layout/cycle2"/>
    <dgm:cxn modelId="{9A1C775D-7DDB-48F9-97D9-490A63DE2A86}" srcId="{13633CBA-2502-434A-928C-6EC6967F259D}" destId="{38FB0022-09EC-4D6F-86C0-C813C6F2F39A}" srcOrd="2" destOrd="0" parTransId="{A0BBE5C2-C8CF-4F12-974F-53039E6D00EC}" sibTransId="{EA86A114-EBD1-49CF-AB76-042FF3D636A5}"/>
    <dgm:cxn modelId="{6A3565DD-D04C-4E82-B5A0-4809B84DBC70}" type="presOf" srcId="{13A2EB04-B868-427A-B17F-16729BFA55DA}" destId="{3BFA7701-5D17-48E5-8EAF-0CE4B894FCD8}" srcOrd="0" destOrd="0" presId="urn:microsoft.com/office/officeart/2005/8/layout/cycle2"/>
    <dgm:cxn modelId="{04CB5DA5-3FF2-4B6D-8DE7-1F090C09BE47}" type="presOf" srcId="{EA86A114-EBD1-49CF-AB76-042FF3D636A5}" destId="{3701657F-6946-4A4C-877D-2A88A526B7E1}" srcOrd="0" destOrd="0" presId="urn:microsoft.com/office/officeart/2005/8/layout/cycle2"/>
    <dgm:cxn modelId="{8426E189-4684-4E41-AAAC-C4772D18A644}" type="presOf" srcId="{38FB0022-09EC-4D6F-86C0-C813C6F2F39A}" destId="{91CB6799-0928-4E01-9EDA-41B17BB04FAF}" srcOrd="0" destOrd="0" presId="urn:microsoft.com/office/officeart/2005/8/layout/cycle2"/>
    <dgm:cxn modelId="{3EDF7B8C-7598-4E0B-B3E9-3F82986F4CD4}" type="presOf" srcId="{9131EDB8-27A6-42FD-A541-052EFC01D4C6}" destId="{28372633-A8CE-4898-AF86-305447452F30}" srcOrd="0" destOrd="0" presId="urn:microsoft.com/office/officeart/2005/8/layout/cycle2"/>
    <dgm:cxn modelId="{142518E3-74EC-49D4-B3EA-D407F6E4F483}" type="presOf" srcId="{BEE765C7-6165-4808-9B3B-A6627557B77F}" destId="{75E8BE9C-270B-4810-939F-EB750969C50A}" srcOrd="1" destOrd="0" presId="urn:microsoft.com/office/officeart/2005/8/layout/cycle2"/>
    <dgm:cxn modelId="{54F8772A-7F81-4F90-B03D-21A18269F8D4}" type="presOf" srcId="{DA2EE66E-1894-4E15-A659-CCDCFE4DAD65}" destId="{7C5A343C-E262-450D-959C-A644EA0CABBE}" srcOrd="0" destOrd="0" presId="urn:microsoft.com/office/officeart/2005/8/layout/cycle2"/>
    <dgm:cxn modelId="{198EE807-14A4-40FA-B030-5F9F79A9713E}" srcId="{13633CBA-2502-434A-928C-6EC6967F259D}" destId="{9131EDB8-27A6-42FD-A541-052EFC01D4C6}" srcOrd="3" destOrd="0" parTransId="{6EC3601D-D6CE-49D7-9229-0442323129DA}" sibTransId="{13A2EB04-B868-427A-B17F-16729BFA55DA}"/>
    <dgm:cxn modelId="{6BAAF43C-7E5B-435B-A7D7-29098A98B81E}" type="presOf" srcId="{7985EE53-BD3D-4DB3-B5BD-6B9FFA75B9E6}" destId="{973C755A-5077-47FB-BDC0-FF7A84FD3F26}" srcOrd="0" destOrd="0" presId="urn:microsoft.com/office/officeart/2005/8/layout/cycle2"/>
    <dgm:cxn modelId="{DFA86892-7D69-4BFB-B34F-2C8C07271E8B}" type="presParOf" srcId="{EA3ADED0-C9AD-4C17-98CE-D872DACD90E8}" destId="{558890D5-4F42-4C33-B381-CD393B37A1FF}" srcOrd="0" destOrd="0" presId="urn:microsoft.com/office/officeart/2005/8/layout/cycle2"/>
    <dgm:cxn modelId="{7F9B98CF-1D17-4778-A91B-7B74EBAA0FA8}" type="presParOf" srcId="{EA3ADED0-C9AD-4C17-98CE-D872DACD90E8}" destId="{973C755A-5077-47FB-BDC0-FF7A84FD3F26}" srcOrd="1" destOrd="0" presId="urn:microsoft.com/office/officeart/2005/8/layout/cycle2"/>
    <dgm:cxn modelId="{58B0DBF7-4E3D-49F6-8D26-ACACE46843EA}" type="presParOf" srcId="{973C755A-5077-47FB-BDC0-FF7A84FD3F26}" destId="{746707A3-847D-4DEF-8437-C19565999197}" srcOrd="0" destOrd="0" presId="urn:microsoft.com/office/officeart/2005/8/layout/cycle2"/>
    <dgm:cxn modelId="{381EE5FA-8238-4893-AAE3-669FE20776B0}" type="presParOf" srcId="{EA3ADED0-C9AD-4C17-98CE-D872DACD90E8}" destId="{7C5A343C-E262-450D-959C-A644EA0CABBE}" srcOrd="2" destOrd="0" presId="urn:microsoft.com/office/officeart/2005/8/layout/cycle2"/>
    <dgm:cxn modelId="{516E789B-A1EF-4A99-AEAC-BA725AC33E92}" type="presParOf" srcId="{EA3ADED0-C9AD-4C17-98CE-D872DACD90E8}" destId="{719BC63E-F731-4648-BC28-EDC25FC57AA9}" srcOrd="3" destOrd="0" presId="urn:microsoft.com/office/officeart/2005/8/layout/cycle2"/>
    <dgm:cxn modelId="{13FBEBCD-DC9D-4FEF-AE29-4C9E0849BF3F}" type="presParOf" srcId="{719BC63E-F731-4648-BC28-EDC25FC57AA9}" destId="{018B9E75-742E-4303-A16C-8A821310EF15}" srcOrd="0" destOrd="0" presId="urn:microsoft.com/office/officeart/2005/8/layout/cycle2"/>
    <dgm:cxn modelId="{FB008668-0FF3-46C7-8959-1F236FB4F4D0}" type="presParOf" srcId="{EA3ADED0-C9AD-4C17-98CE-D872DACD90E8}" destId="{91CB6799-0928-4E01-9EDA-41B17BB04FAF}" srcOrd="4" destOrd="0" presId="urn:microsoft.com/office/officeart/2005/8/layout/cycle2"/>
    <dgm:cxn modelId="{971F10E2-5CED-4C4E-9252-D755753EA2E9}" type="presParOf" srcId="{EA3ADED0-C9AD-4C17-98CE-D872DACD90E8}" destId="{3701657F-6946-4A4C-877D-2A88A526B7E1}" srcOrd="5" destOrd="0" presId="urn:microsoft.com/office/officeart/2005/8/layout/cycle2"/>
    <dgm:cxn modelId="{A68F6CC6-1A0A-4333-8003-8FEDD4F0E677}" type="presParOf" srcId="{3701657F-6946-4A4C-877D-2A88A526B7E1}" destId="{A60042D3-910C-4160-96CD-1A63C2C4C0FB}" srcOrd="0" destOrd="0" presId="urn:microsoft.com/office/officeart/2005/8/layout/cycle2"/>
    <dgm:cxn modelId="{10A74CE4-5A25-4509-ADD3-06BB9CEF21C7}" type="presParOf" srcId="{EA3ADED0-C9AD-4C17-98CE-D872DACD90E8}" destId="{28372633-A8CE-4898-AF86-305447452F30}" srcOrd="6" destOrd="0" presId="urn:microsoft.com/office/officeart/2005/8/layout/cycle2"/>
    <dgm:cxn modelId="{1B430A39-072A-40C5-B4BD-47B08DF907B6}" type="presParOf" srcId="{EA3ADED0-C9AD-4C17-98CE-D872DACD90E8}" destId="{3BFA7701-5D17-48E5-8EAF-0CE4B894FCD8}" srcOrd="7" destOrd="0" presId="urn:microsoft.com/office/officeart/2005/8/layout/cycle2"/>
    <dgm:cxn modelId="{46827EAB-B72B-42D7-AFD7-E30968E9F4C3}" type="presParOf" srcId="{3BFA7701-5D17-48E5-8EAF-0CE4B894FCD8}" destId="{2F68EEE9-28D4-49EC-A4B1-C191492E34F2}" srcOrd="0" destOrd="0" presId="urn:microsoft.com/office/officeart/2005/8/layout/cycle2"/>
    <dgm:cxn modelId="{9F3F7806-C569-417D-8EC1-52CA3866F5CB}" type="presParOf" srcId="{EA3ADED0-C9AD-4C17-98CE-D872DACD90E8}" destId="{4DD53E4A-81C3-4CAD-B31F-4C20BA5CFCD7}" srcOrd="8" destOrd="0" presId="urn:microsoft.com/office/officeart/2005/8/layout/cycle2"/>
    <dgm:cxn modelId="{30A9895D-4071-42A8-815E-0C83C1883982}" type="presParOf" srcId="{EA3ADED0-C9AD-4C17-98CE-D872DACD90E8}" destId="{670EC530-2BF9-418C-9EBE-CFD33FE15D7D}" srcOrd="9" destOrd="0" presId="urn:microsoft.com/office/officeart/2005/8/layout/cycle2"/>
    <dgm:cxn modelId="{687D3A8C-60B6-45BD-AF82-A0D5A13C4B1D}" type="presParOf" srcId="{670EC530-2BF9-418C-9EBE-CFD33FE15D7D}" destId="{75E8BE9C-270B-4810-939F-EB750969C50A}"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F5730DA-005E-48A1-9D4A-ADFE3C79159D}" type="doc">
      <dgm:prSet loTypeId="urn:microsoft.com/office/officeart/2005/8/layout/vList2" loCatId="list" qsTypeId="urn:microsoft.com/office/officeart/2005/8/quickstyle/simple5" qsCatId="simple" csTypeId="urn:microsoft.com/office/officeart/2005/8/colors/accent1_2" csCatId="accent1" phldr="1"/>
      <dgm:spPr/>
      <dgm:t>
        <a:bodyPr/>
        <a:lstStyle/>
        <a:p>
          <a:endParaRPr lang="hr-HR"/>
        </a:p>
      </dgm:t>
    </dgm:pt>
    <dgm:pt modelId="{5C179B72-E44C-4964-83BB-889611E1EBB1}">
      <dgm:prSet/>
      <dgm:spPr/>
      <dgm:t>
        <a:bodyPr/>
        <a:lstStyle/>
        <a:p>
          <a:pPr rtl="0"/>
          <a:r>
            <a:rPr lang="en-US" b="1" dirty="0" smtClean="0"/>
            <a:t>THE FIRST CERTIFIED PRODUCTION IN THE WORLD!</a:t>
          </a:r>
          <a:endParaRPr lang="hr-HR" dirty="0"/>
        </a:p>
      </dgm:t>
    </dgm:pt>
    <dgm:pt modelId="{F50D555D-CC7E-409D-AEB9-A8BF050F1918}" type="parTrans" cxnId="{E3ACE12E-6269-4309-AF22-CD2CCEB05F65}">
      <dgm:prSet/>
      <dgm:spPr/>
      <dgm:t>
        <a:bodyPr/>
        <a:lstStyle/>
        <a:p>
          <a:endParaRPr lang="hr-HR"/>
        </a:p>
      </dgm:t>
    </dgm:pt>
    <dgm:pt modelId="{544291B5-2B25-4D92-AC1B-F0CC88FC0229}" type="sibTrans" cxnId="{E3ACE12E-6269-4309-AF22-CD2CCEB05F65}">
      <dgm:prSet/>
      <dgm:spPr/>
      <dgm:t>
        <a:bodyPr/>
        <a:lstStyle/>
        <a:p>
          <a:endParaRPr lang="hr-HR"/>
        </a:p>
      </dgm:t>
    </dgm:pt>
    <dgm:pt modelId="{256EF1AB-A60C-4897-819C-2C50DCFEFB42}" type="pres">
      <dgm:prSet presAssocID="{EF5730DA-005E-48A1-9D4A-ADFE3C79159D}" presName="linear" presStyleCnt="0">
        <dgm:presLayoutVars>
          <dgm:animLvl val="lvl"/>
          <dgm:resizeHandles val="exact"/>
        </dgm:presLayoutVars>
      </dgm:prSet>
      <dgm:spPr/>
      <dgm:t>
        <a:bodyPr/>
        <a:lstStyle/>
        <a:p>
          <a:endParaRPr lang="hr-HR"/>
        </a:p>
      </dgm:t>
    </dgm:pt>
    <dgm:pt modelId="{D0ABF19B-A805-4113-9B23-94053F56BFC2}" type="pres">
      <dgm:prSet presAssocID="{5C179B72-E44C-4964-83BB-889611E1EBB1}" presName="parentText" presStyleLbl="node1" presStyleIdx="0" presStyleCnt="1">
        <dgm:presLayoutVars>
          <dgm:chMax val="0"/>
          <dgm:bulletEnabled val="1"/>
        </dgm:presLayoutVars>
      </dgm:prSet>
      <dgm:spPr/>
      <dgm:t>
        <a:bodyPr/>
        <a:lstStyle/>
        <a:p>
          <a:endParaRPr lang="hr-HR"/>
        </a:p>
      </dgm:t>
    </dgm:pt>
  </dgm:ptLst>
  <dgm:cxnLst>
    <dgm:cxn modelId="{3ED876C4-91E8-4D2A-9D7C-9F8066E3428D}" type="presOf" srcId="{EF5730DA-005E-48A1-9D4A-ADFE3C79159D}" destId="{256EF1AB-A60C-4897-819C-2C50DCFEFB42}" srcOrd="0" destOrd="0" presId="urn:microsoft.com/office/officeart/2005/8/layout/vList2"/>
    <dgm:cxn modelId="{E6E3A54F-24E1-4C20-9C64-18D8C2AA0E81}" type="presOf" srcId="{5C179B72-E44C-4964-83BB-889611E1EBB1}" destId="{D0ABF19B-A805-4113-9B23-94053F56BFC2}" srcOrd="0" destOrd="0" presId="urn:microsoft.com/office/officeart/2005/8/layout/vList2"/>
    <dgm:cxn modelId="{E3ACE12E-6269-4309-AF22-CD2CCEB05F65}" srcId="{EF5730DA-005E-48A1-9D4A-ADFE3C79159D}" destId="{5C179B72-E44C-4964-83BB-889611E1EBB1}" srcOrd="0" destOrd="0" parTransId="{F50D555D-CC7E-409D-AEB9-A8BF050F1918}" sibTransId="{544291B5-2B25-4D92-AC1B-F0CC88FC0229}"/>
    <dgm:cxn modelId="{6B47F82C-786B-4BA8-B004-D0802C86DD7D}" type="presParOf" srcId="{256EF1AB-A60C-4897-819C-2C50DCFEFB42}" destId="{D0ABF19B-A805-4113-9B23-94053F56BFC2}"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8890D5-4F42-4C33-B381-CD393B37A1FF}">
      <dsp:nvSpPr>
        <dsp:cNvPr id="0" name=""/>
        <dsp:cNvSpPr/>
      </dsp:nvSpPr>
      <dsp:spPr>
        <a:xfrm>
          <a:off x="1633118" y="86031"/>
          <a:ext cx="1343862" cy="1343862"/>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hr-HR" sz="900" b="1" i="0" kern="1200" noProof="0" dirty="0" smtClean="0">
              <a:latin typeface="Corbel"/>
            </a:rPr>
            <a:t>BIODYNAMIC AGRICULTURE</a:t>
          </a:r>
          <a:endParaRPr lang="hr-HR" sz="900" b="1" i="0" kern="1200" noProof="0" dirty="0">
            <a:latin typeface="Corbel"/>
          </a:endParaRPr>
        </a:p>
      </dsp:txBody>
      <dsp:txXfrm>
        <a:off x="1829922" y="282835"/>
        <a:ext cx="950254" cy="950254"/>
      </dsp:txXfrm>
    </dsp:sp>
    <dsp:sp modelId="{973C755A-5077-47FB-BDC0-FF7A84FD3F26}">
      <dsp:nvSpPr>
        <dsp:cNvPr id="0" name=""/>
        <dsp:cNvSpPr/>
      </dsp:nvSpPr>
      <dsp:spPr>
        <a:xfrm rot="2159744">
          <a:off x="2934582" y="1118297"/>
          <a:ext cx="357367" cy="453553"/>
        </a:xfrm>
        <a:prstGeom prst="rightArrow">
          <a:avLst>
            <a:gd name="adj1" fmla="val 60000"/>
            <a:gd name="adj2" fmla="val 5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hr-HR" sz="1900" kern="1200" noProof="0" dirty="0"/>
        </a:p>
      </dsp:txBody>
      <dsp:txXfrm>
        <a:off x="2944817" y="1177503"/>
        <a:ext cx="250157" cy="272131"/>
      </dsp:txXfrm>
    </dsp:sp>
    <dsp:sp modelId="{7C5A343C-E262-450D-959C-A644EA0CABBE}">
      <dsp:nvSpPr>
        <dsp:cNvPr id="0" name=""/>
        <dsp:cNvSpPr/>
      </dsp:nvSpPr>
      <dsp:spPr>
        <a:xfrm>
          <a:off x="3265916" y="1272143"/>
          <a:ext cx="1343862" cy="1343862"/>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hr-HR" sz="900" b="1" i="0" kern="1200" noProof="0" dirty="0" smtClean="0">
              <a:latin typeface="Corbel"/>
            </a:rPr>
            <a:t>WALDORF PEDAGOGY</a:t>
          </a:r>
          <a:endParaRPr lang="hr-HR" sz="900" b="1" i="0" kern="1200" noProof="0" dirty="0">
            <a:latin typeface="Corbel"/>
          </a:endParaRPr>
        </a:p>
      </dsp:txBody>
      <dsp:txXfrm>
        <a:off x="3462720" y="1468947"/>
        <a:ext cx="950254" cy="950254"/>
      </dsp:txXfrm>
    </dsp:sp>
    <dsp:sp modelId="{719BC63E-F731-4648-BC28-EDC25FC57AA9}">
      <dsp:nvSpPr>
        <dsp:cNvPr id="0" name=""/>
        <dsp:cNvSpPr/>
      </dsp:nvSpPr>
      <dsp:spPr>
        <a:xfrm rot="6480407">
          <a:off x="3449644" y="2668117"/>
          <a:ext cx="358278" cy="453553"/>
        </a:xfrm>
        <a:prstGeom prst="rightArrow">
          <a:avLst>
            <a:gd name="adj1" fmla="val 60000"/>
            <a:gd name="adj2" fmla="val 5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hr-HR" sz="1900" kern="1200" noProof="0" dirty="0"/>
        </a:p>
      </dsp:txBody>
      <dsp:txXfrm rot="10800000">
        <a:off x="3519999" y="2707719"/>
        <a:ext cx="250795" cy="272131"/>
      </dsp:txXfrm>
    </dsp:sp>
    <dsp:sp modelId="{91CB6799-0928-4E01-9EDA-41B17BB04FAF}">
      <dsp:nvSpPr>
        <dsp:cNvPr id="0" name=""/>
        <dsp:cNvSpPr/>
      </dsp:nvSpPr>
      <dsp:spPr>
        <a:xfrm>
          <a:off x="2660639" y="3191318"/>
          <a:ext cx="1306758" cy="1343862"/>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33375">
            <a:lnSpc>
              <a:spcPct val="90000"/>
            </a:lnSpc>
            <a:spcBef>
              <a:spcPct val="0"/>
            </a:spcBef>
            <a:spcAft>
              <a:spcPct val="35000"/>
            </a:spcAft>
          </a:pPr>
          <a:r>
            <a:rPr lang="hr-HR" sz="750" b="1" i="0" kern="1200" noProof="0" dirty="0" smtClean="0">
              <a:latin typeface="Corbel"/>
            </a:rPr>
            <a:t>ANTROPOSOPHICAL MEDICINE</a:t>
          </a:r>
          <a:endParaRPr lang="hr-HR" sz="750" b="1" i="0" kern="1200" noProof="0" dirty="0">
            <a:latin typeface="Corbel"/>
          </a:endParaRPr>
        </a:p>
      </dsp:txBody>
      <dsp:txXfrm>
        <a:off x="2852009" y="3388122"/>
        <a:ext cx="924018" cy="950254"/>
      </dsp:txXfrm>
    </dsp:sp>
    <dsp:sp modelId="{3701657F-6946-4A4C-877D-2A88A526B7E1}">
      <dsp:nvSpPr>
        <dsp:cNvPr id="0" name=""/>
        <dsp:cNvSpPr/>
      </dsp:nvSpPr>
      <dsp:spPr>
        <a:xfrm rot="10800000">
          <a:off x="2141169" y="3636473"/>
          <a:ext cx="367092" cy="453553"/>
        </a:xfrm>
        <a:prstGeom prst="rightArrow">
          <a:avLst>
            <a:gd name="adj1" fmla="val 60000"/>
            <a:gd name="adj2" fmla="val 5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hr-HR" sz="1900" kern="1200" noProof="0" dirty="0"/>
        </a:p>
      </dsp:txBody>
      <dsp:txXfrm rot="10800000">
        <a:off x="2251297" y="3727184"/>
        <a:ext cx="256964" cy="272131"/>
      </dsp:txXfrm>
    </dsp:sp>
    <dsp:sp modelId="{28372633-A8CE-4898-AF86-305447452F30}">
      <dsp:nvSpPr>
        <dsp:cNvPr id="0" name=""/>
        <dsp:cNvSpPr/>
      </dsp:nvSpPr>
      <dsp:spPr>
        <a:xfrm>
          <a:off x="624150" y="3191318"/>
          <a:ext cx="1343862" cy="1343862"/>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hr-HR" sz="900" b="1" i="0" kern="1200" noProof="0" dirty="0" smtClean="0">
              <a:latin typeface="Corbel"/>
            </a:rPr>
            <a:t>ORGANIC ARHITECTURE</a:t>
          </a:r>
          <a:endParaRPr lang="hr-HR" sz="900" b="1" i="0" kern="1200" noProof="0" dirty="0">
            <a:latin typeface="Corbel"/>
          </a:endParaRPr>
        </a:p>
      </dsp:txBody>
      <dsp:txXfrm>
        <a:off x="820954" y="3388122"/>
        <a:ext cx="950254" cy="950254"/>
      </dsp:txXfrm>
    </dsp:sp>
    <dsp:sp modelId="{3BFA7701-5D17-48E5-8EAF-0CE4B894FCD8}">
      <dsp:nvSpPr>
        <dsp:cNvPr id="0" name=""/>
        <dsp:cNvSpPr/>
      </dsp:nvSpPr>
      <dsp:spPr>
        <a:xfrm rot="15120000">
          <a:off x="808787" y="2686503"/>
          <a:ext cx="357260" cy="453553"/>
        </a:xfrm>
        <a:prstGeom prst="rightArrow">
          <a:avLst>
            <a:gd name="adj1" fmla="val 60000"/>
            <a:gd name="adj2" fmla="val 5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hr-HR" sz="1900" kern="1200" noProof="0" dirty="0"/>
        </a:p>
      </dsp:txBody>
      <dsp:txXfrm rot="10800000">
        <a:off x="878936" y="2828180"/>
        <a:ext cx="250082" cy="272131"/>
      </dsp:txXfrm>
    </dsp:sp>
    <dsp:sp modelId="{4DD53E4A-81C3-4CAD-B31F-4C20BA5CFCD7}">
      <dsp:nvSpPr>
        <dsp:cNvPr id="0" name=""/>
        <dsp:cNvSpPr/>
      </dsp:nvSpPr>
      <dsp:spPr>
        <a:xfrm>
          <a:off x="572" y="1272146"/>
          <a:ext cx="1343862" cy="1343862"/>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hr-HR" sz="900" b="1" i="0" kern="1200" noProof="0" dirty="0" smtClean="0">
              <a:latin typeface="Corbel"/>
            </a:rPr>
            <a:t>EURYTHMY</a:t>
          </a:r>
          <a:endParaRPr lang="hr-HR" sz="900" b="1" i="0" kern="1200" noProof="0" dirty="0">
            <a:latin typeface="Corbel"/>
          </a:endParaRPr>
        </a:p>
      </dsp:txBody>
      <dsp:txXfrm>
        <a:off x="197376" y="1468950"/>
        <a:ext cx="950254" cy="950254"/>
      </dsp:txXfrm>
    </dsp:sp>
    <dsp:sp modelId="{670EC530-2BF9-418C-9EBE-CFD33FE15D7D}">
      <dsp:nvSpPr>
        <dsp:cNvPr id="0" name=""/>
        <dsp:cNvSpPr/>
      </dsp:nvSpPr>
      <dsp:spPr>
        <a:xfrm rot="19440000">
          <a:off x="1301966" y="1130186"/>
          <a:ext cx="357260" cy="453553"/>
        </a:xfrm>
        <a:prstGeom prst="rightArrow">
          <a:avLst>
            <a:gd name="adj1" fmla="val 60000"/>
            <a:gd name="adj2" fmla="val 5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hr-HR" sz="1900" kern="1200" noProof="0" dirty="0"/>
        </a:p>
      </dsp:txBody>
      <dsp:txXfrm>
        <a:off x="1312201" y="1252396"/>
        <a:ext cx="250082" cy="2721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ABF19B-A805-4113-9B23-94053F56BFC2}">
      <dsp:nvSpPr>
        <dsp:cNvPr id="0" name=""/>
        <dsp:cNvSpPr/>
      </dsp:nvSpPr>
      <dsp:spPr>
        <a:xfrm>
          <a:off x="0" y="183409"/>
          <a:ext cx="6973955" cy="52767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rtl="0">
            <a:lnSpc>
              <a:spcPct val="90000"/>
            </a:lnSpc>
            <a:spcBef>
              <a:spcPct val="0"/>
            </a:spcBef>
            <a:spcAft>
              <a:spcPct val="35000"/>
            </a:spcAft>
          </a:pPr>
          <a:r>
            <a:rPr lang="en-US" sz="2200" b="1" kern="1200" dirty="0" smtClean="0"/>
            <a:t>THE FIRST CERTIFIED PRODUCTION IN THE WORLD!</a:t>
          </a:r>
          <a:endParaRPr lang="hr-HR" sz="2200" kern="1200" dirty="0"/>
        </a:p>
      </dsp:txBody>
      <dsp:txXfrm>
        <a:off x="25759" y="209168"/>
        <a:ext cx="6922437" cy="476152"/>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zervirano mjesto zaglavlj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r-HR" dirty="0"/>
          </a:p>
        </p:txBody>
      </p:sp>
      <p:sp>
        <p:nvSpPr>
          <p:cNvPr id="3" name="Rezervirano mjesto datum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0E08F2E-5F06-4CE2-A139-452A1382A6F0}" type="datetimeFigureOut">
              <a:rPr lang="hr-HR" smtClean="0"/>
              <a:t>28.9.2021.</a:t>
            </a:fld>
            <a:endParaRPr lang="hr-HR" dirty="0"/>
          </a:p>
        </p:txBody>
      </p:sp>
      <p:sp>
        <p:nvSpPr>
          <p:cNvPr id="4" name="Rezervirano mjesto podnožj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hr-HR" dirty="0"/>
          </a:p>
        </p:txBody>
      </p:sp>
      <p:sp>
        <p:nvSpPr>
          <p:cNvPr id="5" name="Rezervirano mjesto broja slajd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828588A-5C4E-401A-AECC-B6F63A9DE965}" type="slidenum">
              <a:rPr lang="hr-HR" smtClean="0"/>
              <a:t>‹#›</a:t>
            </a:fld>
            <a:endParaRPr lang="hr-HR" dirty="0"/>
          </a:p>
        </p:txBody>
      </p:sp>
    </p:spTree>
    <p:extLst>
      <p:ext uri="{BB962C8B-B14F-4D97-AF65-F5344CB8AC3E}">
        <p14:creationId xmlns:p14="http://schemas.microsoft.com/office/powerpoint/2010/main" val="10599797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zervirano mjesto zaglavlj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r-HR" dirty="0"/>
          </a:p>
        </p:txBody>
      </p:sp>
      <p:sp>
        <p:nvSpPr>
          <p:cNvPr id="3" name="Rezervirano mjesto datum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4C5DC6-1594-414D-9341-ABA08739246C}" type="datetimeFigureOut">
              <a:rPr lang="hr-HR" smtClean="0"/>
              <a:t>28.9.2021.</a:t>
            </a:fld>
            <a:endParaRPr lang="hr-HR" dirty="0"/>
          </a:p>
        </p:txBody>
      </p:sp>
      <p:sp>
        <p:nvSpPr>
          <p:cNvPr id="4" name="Rezervirano mjesto slike slajd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r-HR" dirty="0"/>
          </a:p>
        </p:txBody>
      </p:sp>
      <p:sp>
        <p:nvSpPr>
          <p:cNvPr id="5" name="Rezervirano mjesto bilježaka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r-HR" dirty="0"/>
              <a:t>Uredite stilove teksta matrice</a:t>
            </a:r>
          </a:p>
          <a:p>
            <a:pPr lvl="1"/>
            <a:r>
              <a:rPr lang="hr-HR" dirty="0"/>
              <a:t>Druga razina</a:t>
            </a:r>
          </a:p>
          <a:p>
            <a:pPr lvl="2"/>
            <a:r>
              <a:rPr lang="hr-HR" dirty="0"/>
              <a:t>Treća razina</a:t>
            </a:r>
          </a:p>
          <a:p>
            <a:pPr lvl="3"/>
            <a:r>
              <a:rPr lang="hr-HR" dirty="0"/>
              <a:t>Četvrta razina</a:t>
            </a:r>
          </a:p>
          <a:p>
            <a:pPr lvl="4"/>
            <a:r>
              <a:rPr lang="hr-HR" dirty="0"/>
              <a:t>Peta razina</a:t>
            </a:r>
          </a:p>
        </p:txBody>
      </p:sp>
      <p:sp>
        <p:nvSpPr>
          <p:cNvPr id="6" name="Rezervirano mjesto podnožj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r-HR" dirty="0"/>
          </a:p>
        </p:txBody>
      </p:sp>
      <p:sp>
        <p:nvSpPr>
          <p:cNvPr id="7" name="Rezervirano mjesto broja slajd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542409-6A04-4DC6-AC3A-D3758287A8F2}" type="slidenum">
              <a:rPr lang="hr-HR" smtClean="0"/>
              <a:t>‹#›</a:t>
            </a:fld>
            <a:endParaRPr lang="hr-HR" dirty="0"/>
          </a:p>
        </p:txBody>
      </p:sp>
    </p:spTree>
    <p:extLst>
      <p:ext uri="{BB962C8B-B14F-4D97-AF65-F5344CB8AC3E}">
        <p14:creationId xmlns:p14="http://schemas.microsoft.com/office/powerpoint/2010/main" val="2541150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Rezervirano mjesto broja slajda 3"/>
          <p:cNvSpPr>
            <a:spLocks noGrp="1"/>
          </p:cNvSpPr>
          <p:nvPr>
            <p:ph type="sldNum" sz="quarter" idx="10"/>
          </p:nvPr>
        </p:nvSpPr>
        <p:spPr/>
        <p:txBody>
          <a:bodyPr/>
          <a:lstStyle/>
          <a:p>
            <a:pPr algn="r" defTabSz="914400">
              <a:buNone/>
            </a:pPr>
            <a:fld id="{77542409-6A04-4DC6-AC3A-D3758287A8F2}" type="slidenum">
              <a:rPr lang="en-US" sz="1200" b="0" i="0">
                <a:solidFill>
                  <a:schemeClr val="tx1"/>
                </a:solidFill>
                <a:latin typeface="Corbel"/>
                <a:ea typeface="+mn-ea"/>
                <a:cs typeface="+mn-cs"/>
              </a:rPr>
              <a:t>1</a:t>
            </a:fld>
            <a:endParaRPr lang="en-US"/>
          </a:p>
        </p:txBody>
      </p:sp>
    </p:spTree>
    <p:extLst>
      <p:ext uri="{BB962C8B-B14F-4D97-AF65-F5344CB8AC3E}">
        <p14:creationId xmlns:p14="http://schemas.microsoft.com/office/powerpoint/2010/main" val="3300829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dirty="0"/>
          </a:p>
        </p:txBody>
      </p:sp>
      <p:sp>
        <p:nvSpPr>
          <p:cNvPr id="4" name="Rezervirano mjesto broja slajda 3"/>
          <p:cNvSpPr>
            <a:spLocks noGrp="1"/>
          </p:cNvSpPr>
          <p:nvPr>
            <p:ph type="sldNum" sz="quarter" idx="10"/>
          </p:nvPr>
        </p:nvSpPr>
        <p:spPr/>
        <p:txBody>
          <a:bodyPr/>
          <a:lstStyle/>
          <a:p>
            <a:fld id="{77542409-6A04-4DC6-AC3A-D3758287A8F2}" type="slidenum">
              <a:rPr lang="hr-HR" smtClean="0"/>
              <a:t>2</a:t>
            </a:fld>
            <a:endParaRPr lang="hr-HR" dirty="0"/>
          </a:p>
        </p:txBody>
      </p:sp>
    </p:spTree>
    <p:extLst>
      <p:ext uri="{BB962C8B-B14F-4D97-AF65-F5344CB8AC3E}">
        <p14:creationId xmlns:p14="http://schemas.microsoft.com/office/powerpoint/2010/main" val="22867948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Rezervirano mjesto broja slajda 3"/>
          <p:cNvSpPr>
            <a:spLocks noGrp="1"/>
          </p:cNvSpPr>
          <p:nvPr>
            <p:ph type="sldNum" sz="quarter" idx="10"/>
          </p:nvPr>
        </p:nvSpPr>
        <p:spPr/>
        <p:txBody>
          <a:bodyPr/>
          <a:lstStyle/>
          <a:p>
            <a:pPr algn="r" defTabSz="914400">
              <a:buNone/>
            </a:pPr>
            <a:fld id="{77542409-6A04-4DC6-AC3A-D3758287A8F2}" type="slidenum">
              <a:rPr lang="en-US" sz="1200" b="0" i="0">
                <a:solidFill>
                  <a:schemeClr val="tx1"/>
                </a:solidFill>
                <a:latin typeface="Corbel"/>
                <a:ea typeface="+mn-ea"/>
                <a:cs typeface="+mn-cs"/>
              </a:rPr>
              <a:t>3</a:t>
            </a:fld>
            <a:endParaRPr lang="en-US"/>
          </a:p>
        </p:txBody>
      </p:sp>
    </p:spTree>
    <p:extLst>
      <p:ext uri="{BB962C8B-B14F-4D97-AF65-F5344CB8AC3E}">
        <p14:creationId xmlns:p14="http://schemas.microsoft.com/office/powerpoint/2010/main" val="37278556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dirty="0"/>
          </a:p>
        </p:txBody>
      </p:sp>
      <p:sp>
        <p:nvSpPr>
          <p:cNvPr id="4" name="Rezervirano mjesto broja slajda 3"/>
          <p:cNvSpPr>
            <a:spLocks noGrp="1"/>
          </p:cNvSpPr>
          <p:nvPr>
            <p:ph type="sldNum" sz="quarter" idx="10"/>
          </p:nvPr>
        </p:nvSpPr>
        <p:spPr/>
        <p:txBody>
          <a:bodyPr/>
          <a:lstStyle/>
          <a:p>
            <a:fld id="{77542409-6A04-4DC6-AC3A-D3758287A8F2}" type="slidenum">
              <a:rPr lang="hr-HR" smtClean="0"/>
              <a:t>10</a:t>
            </a:fld>
            <a:endParaRPr lang="hr-HR" dirty="0"/>
          </a:p>
        </p:txBody>
      </p:sp>
    </p:spTree>
    <p:extLst>
      <p:ext uri="{BB962C8B-B14F-4D97-AF65-F5344CB8AC3E}">
        <p14:creationId xmlns:p14="http://schemas.microsoft.com/office/powerpoint/2010/main" val="29922515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dirty="0"/>
          </a:p>
        </p:txBody>
      </p:sp>
      <p:sp>
        <p:nvSpPr>
          <p:cNvPr id="4" name="Rezervirano mjesto broja slajda 3"/>
          <p:cNvSpPr>
            <a:spLocks noGrp="1"/>
          </p:cNvSpPr>
          <p:nvPr>
            <p:ph type="sldNum" sz="quarter" idx="10"/>
          </p:nvPr>
        </p:nvSpPr>
        <p:spPr/>
        <p:txBody>
          <a:bodyPr/>
          <a:lstStyle/>
          <a:p>
            <a:fld id="{77542409-6A04-4DC6-AC3A-D3758287A8F2}" type="slidenum">
              <a:rPr lang="hr-HR" smtClean="0"/>
              <a:t>11</a:t>
            </a:fld>
            <a:endParaRPr lang="hr-HR" dirty="0"/>
          </a:p>
        </p:txBody>
      </p:sp>
    </p:spTree>
    <p:extLst>
      <p:ext uri="{BB962C8B-B14F-4D97-AF65-F5344CB8AC3E}">
        <p14:creationId xmlns:p14="http://schemas.microsoft.com/office/powerpoint/2010/main" val="29316538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dirty="0"/>
          </a:p>
        </p:txBody>
      </p:sp>
      <p:sp>
        <p:nvSpPr>
          <p:cNvPr id="4" name="Rezervirano mjesto broja slajda 3"/>
          <p:cNvSpPr>
            <a:spLocks noGrp="1"/>
          </p:cNvSpPr>
          <p:nvPr>
            <p:ph type="sldNum" sz="quarter" idx="10"/>
          </p:nvPr>
        </p:nvSpPr>
        <p:spPr/>
        <p:txBody>
          <a:bodyPr/>
          <a:lstStyle/>
          <a:p>
            <a:fld id="{77542409-6A04-4DC6-AC3A-D3758287A8F2}" type="slidenum">
              <a:rPr lang="hr-HR" smtClean="0"/>
              <a:t>13</a:t>
            </a:fld>
            <a:endParaRPr lang="hr-HR" dirty="0"/>
          </a:p>
        </p:txBody>
      </p:sp>
    </p:spTree>
    <p:extLst>
      <p:ext uri="{BB962C8B-B14F-4D97-AF65-F5344CB8AC3E}">
        <p14:creationId xmlns:p14="http://schemas.microsoft.com/office/powerpoint/2010/main" val="1779543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Naslovni slajd">
    <p:spTree>
      <p:nvGrpSpPr>
        <p:cNvPr id="1" name=""/>
        <p:cNvGrpSpPr/>
        <p:nvPr/>
      </p:nvGrpSpPr>
      <p:grpSpPr>
        <a:xfrm>
          <a:off x="0" y="0"/>
          <a:ext cx="0" cy="0"/>
          <a:chOff x="0" y="0"/>
          <a:chExt cx="0" cy="0"/>
        </a:xfrm>
      </p:grpSpPr>
      <p:pic>
        <p:nvPicPr>
          <p:cNvPr id="8" name="Slika 7" descr="Bijeli oblaci na tamnoplavom nebu" title="Slide Design Picture"/>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057400"/>
            <a:ext cx="1490472" cy="3886200"/>
          </a:xfrm>
          <a:prstGeom prst="rect">
            <a:avLst/>
          </a:prstGeom>
        </p:spPr>
      </p:pic>
      <p:sp>
        <p:nvSpPr>
          <p:cNvPr id="9" name="Pravokutnik 8"/>
          <p:cNvSpPr/>
          <p:nvPr/>
        </p:nvSpPr>
        <p:spPr>
          <a:xfrm>
            <a:off x="1600200" y="0"/>
            <a:ext cx="5029200" cy="5943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a:p>
        </p:txBody>
      </p:sp>
      <p:pic>
        <p:nvPicPr>
          <p:cNvPr id="10" name="Slika 9" descr="Krupan plan mladica biljke" title="Slide Design Picture"/>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739128" y="2057400"/>
            <a:ext cx="2060767" cy="3886200"/>
          </a:xfrm>
          <a:prstGeom prst="rect">
            <a:avLst/>
          </a:prstGeom>
        </p:spPr>
      </p:pic>
      <p:pic>
        <p:nvPicPr>
          <p:cNvPr id="11" name="Slika 10" descr="Valovi" title="Slide Design Picture"/>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909623" y="2057400"/>
            <a:ext cx="3282696" cy="3886200"/>
          </a:xfrm>
          <a:prstGeom prst="rect">
            <a:avLst/>
          </a:prstGeom>
        </p:spPr>
      </p:pic>
      <p:sp>
        <p:nvSpPr>
          <p:cNvPr id="2" name="Naslov 1"/>
          <p:cNvSpPr>
            <a:spLocks noGrp="1"/>
          </p:cNvSpPr>
          <p:nvPr>
            <p:ph type="ctrTitle"/>
          </p:nvPr>
        </p:nvSpPr>
        <p:spPr>
          <a:xfrm>
            <a:off x="1751777" y="3019706"/>
            <a:ext cx="4846320" cy="2387600"/>
          </a:xfrm>
        </p:spPr>
        <p:txBody>
          <a:bodyPr anchor="b">
            <a:normAutofit/>
          </a:bodyPr>
          <a:lstStyle>
            <a:lvl1pPr algn="l">
              <a:lnSpc>
                <a:spcPct val="90000"/>
              </a:lnSpc>
              <a:defRPr sz="4800">
                <a:solidFill>
                  <a:schemeClr val="bg1"/>
                </a:solidFill>
              </a:defRPr>
            </a:lvl1pPr>
          </a:lstStyle>
          <a:p>
            <a:r>
              <a:rPr lang="hr-HR"/>
              <a:t>Uredite stil naslova matrice</a:t>
            </a:r>
            <a:endParaRPr lang="hr-HR" noProof="0" dirty="0"/>
          </a:p>
        </p:txBody>
      </p:sp>
      <p:sp>
        <p:nvSpPr>
          <p:cNvPr id="3" name="Podnaslov 2"/>
          <p:cNvSpPr>
            <a:spLocks noGrp="1"/>
          </p:cNvSpPr>
          <p:nvPr>
            <p:ph type="subTitle" idx="1"/>
          </p:nvPr>
        </p:nvSpPr>
        <p:spPr>
          <a:xfrm>
            <a:off x="1751777" y="5381894"/>
            <a:ext cx="4846320" cy="448056"/>
          </a:xfrm>
        </p:spPr>
        <p:txBody>
          <a:bodyPr>
            <a:normAutofit/>
          </a:bodyPr>
          <a:lstStyle>
            <a:lvl1pPr marL="0" indent="0" algn="l">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r-HR"/>
              <a:t>Uredite stil podnaslova matrice</a:t>
            </a:r>
            <a:endParaRPr lang="hr-HR" dirty="0"/>
          </a:p>
        </p:txBody>
      </p:sp>
    </p:spTree>
    <p:extLst>
      <p:ext uri="{BB962C8B-B14F-4D97-AF65-F5344CB8AC3E}">
        <p14:creationId xmlns:p14="http://schemas.microsoft.com/office/powerpoint/2010/main" val="698731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 okomiti tekst">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a:t>Uredite stil naslova matrice</a:t>
            </a:r>
            <a:endParaRPr lang="hr-HR" dirty="0"/>
          </a:p>
        </p:txBody>
      </p:sp>
      <p:sp>
        <p:nvSpPr>
          <p:cNvPr id="3" name="Rezervirano mjesto okomitog teksta 2"/>
          <p:cNvSpPr>
            <a:spLocks noGrp="1"/>
          </p:cNvSpPr>
          <p:nvPr>
            <p:ph type="body" orient="vert" idx="1"/>
          </p:nvPr>
        </p:nvSpPr>
        <p:spPr/>
        <p:txBody>
          <a:bodyPr vert="eaVert"/>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endParaRPr lang="hr-HR" dirty="0"/>
          </a:p>
        </p:txBody>
      </p:sp>
      <p:sp>
        <p:nvSpPr>
          <p:cNvPr id="4" name="Rezervirano mjesto datuma 3"/>
          <p:cNvSpPr>
            <a:spLocks noGrp="1"/>
          </p:cNvSpPr>
          <p:nvPr>
            <p:ph type="dt" sz="half" idx="10"/>
          </p:nvPr>
        </p:nvSpPr>
        <p:spPr/>
        <p:txBody>
          <a:bodyPr/>
          <a:lstStyle/>
          <a:p>
            <a:r>
              <a:rPr lang="hr-HR" dirty="0"/>
              <a:t>22. srpnja 2012.</a:t>
            </a:r>
          </a:p>
        </p:txBody>
      </p:sp>
      <p:sp>
        <p:nvSpPr>
          <p:cNvPr id="5" name="Rezervirano mjesto podnožja 4"/>
          <p:cNvSpPr>
            <a:spLocks noGrp="1"/>
          </p:cNvSpPr>
          <p:nvPr>
            <p:ph type="ftr" sz="quarter" idx="11"/>
          </p:nvPr>
        </p:nvSpPr>
        <p:spPr/>
        <p:txBody>
          <a:bodyPr/>
          <a:lstStyle/>
          <a:p>
            <a:r>
              <a:rPr lang="hr-HR" dirty="0"/>
              <a:t>Mjesto za tekst podnožja</a:t>
            </a:r>
          </a:p>
        </p:txBody>
      </p:sp>
      <p:sp>
        <p:nvSpPr>
          <p:cNvPr id="6" name="Rezervirano mjesto broja slajda 5"/>
          <p:cNvSpPr>
            <a:spLocks noGrp="1"/>
          </p:cNvSpPr>
          <p:nvPr>
            <p:ph type="sldNum" sz="quarter" idx="12"/>
          </p:nvPr>
        </p:nvSpPr>
        <p:spPr/>
        <p:txBody>
          <a:bodyPr/>
          <a:lstStyle/>
          <a:p>
            <a:fld id="{9CD8D479-8942-46E8-A226-A4E01F7A105C}" type="slidenum">
              <a:rPr lang="hr-HR" smtClean="0"/>
              <a:t>‹#›</a:t>
            </a:fld>
            <a:endParaRPr lang="hr-HR" dirty="0"/>
          </a:p>
        </p:txBody>
      </p:sp>
    </p:spTree>
    <p:extLst>
      <p:ext uri="{BB962C8B-B14F-4D97-AF65-F5344CB8AC3E}">
        <p14:creationId xmlns:p14="http://schemas.microsoft.com/office/powerpoint/2010/main" val="720709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Okomiti naslov i tekst">
    <p:spTree>
      <p:nvGrpSpPr>
        <p:cNvPr id="1" name=""/>
        <p:cNvGrpSpPr/>
        <p:nvPr/>
      </p:nvGrpSpPr>
      <p:grpSpPr>
        <a:xfrm>
          <a:off x="0" y="0"/>
          <a:ext cx="0" cy="0"/>
          <a:chOff x="0" y="0"/>
          <a:chExt cx="0" cy="0"/>
        </a:xfrm>
      </p:grpSpPr>
      <p:sp>
        <p:nvSpPr>
          <p:cNvPr id="2" name="Okomiti naslov 1"/>
          <p:cNvSpPr>
            <a:spLocks noGrp="1"/>
          </p:cNvSpPr>
          <p:nvPr>
            <p:ph type="title" orient="vert"/>
          </p:nvPr>
        </p:nvSpPr>
        <p:spPr>
          <a:xfrm>
            <a:off x="8724900" y="190500"/>
            <a:ext cx="2057400" cy="5986463"/>
          </a:xfrm>
        </p:spPr>
        <p:txBody>
          <a:bodyPr vert="eaVert"/>
          <a:lstStyle/>
          <a:p>
            <a:r>
              <a:rPr lang="hr-HR"/>
              <a:t>Uredite stil naslova matrice</a:t>
            </a:r>
            <a:endParaRPr lang="hr-HR" dirty="0"/>
          </a:p>
        </p:txBody>
      </p:sp>
      <p:sp>
        <p:nvSpPr>
          <p:cNvPr id="3" name="Rezervirano mjesto okomitog teksta 2"/>
          <p:cNvSpPr>
            <a:spLocks noGrp="1"/>
          </p:cNvSpPr>
          <p:nvPr>
            <p:ph type="body" orient="vert" idx="1"/>
          </p:nvPr>
        </p:nvSpPr>
        <p:spPr>
          <a:xfrm>
            <a:off x="838200" y="190500"/>
            <a:ext cx="7734300" cy="5986463"/>
          </a:xfrm>
        </p:spPr>
        <p:txBody>
          <a:bodyPr vert="eaVert"/>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endParaRPr lang="hr-HR" dirty="0"/>
          </a:p>
        </p:txBody>
      </p:sp>
      <p:sp>
        <p:nvSpPr>
          <p:cNvPr id="4" name="Rezervirano mjesto datuma 3"/>
          <p:cNvSpPr>
            <a:spLocks noGrp="1"/>
          </p:cNvSpPr>
          <p:nvPr>
            <p:ph type="dt" sz="half" idx="10"/>
          </p:nvPr>
        </p:nvSpPr>
        <p:spPr/>
        <p:txBody>
          <a:bodyPr/>
          <a:lstStyle/>
          <a:p>
            <a:r>
              <a:rPr lang="hr-HR" dirty="0"/>
              <a:t>22. srpnja 2012.</a:t>
            </a:r>
          </a:p>
        </p:txBody>
      </p:sp>
      <p:sp>
        <p:nvSpPr>
          <p:cNvPr id="5" name="Rezervirano mjesto podnožja 4"/>
          <p:cNvSpPr>
            <a:spLocks noGrp="1"/>
          </p:cNvSpPr>
          <p:nvPr>
            <p:ph type="ftr" sz="quarter" idx="11"/>
          </p:nvPr>
        </p:nvSpPr>
        <p:spPr/>
        <p:txBody>
          <a:bodyPr/>
          <a:lstStyle/>
          <a:p>
            <a:r>
              <a:rPr lang="hr-HR" dirty="0"/>
              <a:t>Mjesto za tekst podnožja</a:t>
            </a:r>
          </a:p>
        </p:txBody>
      </p:sp>
      <p:sp>
        <p:nvSpPr>
          <p:cNvPr id="6" name="Rezervirano mjesto broja slajda 5"/>
          <p:cNvSpPr>
            <a:spLocks noGrp="1"/>
          </p:cNvSpPr>
          <p:nvPr>
            <p:ph type="sldNum" sz="quarter" idx="12"/>
          </p:nvPr>
        </p:nvSpPr>
        <p:spPr/>
        <p:txBody>
          <a:bodyPr/>
          <a:lstStyle/>
          <a:p>
            <a:fld id="{9CD8D479-8942-46E8-A226-A4E01F7A105C}" type="slidenum">
              <a:rPr lang="hr-HR" smtClean="0"/>
              <a:t>‹#›</a:t>
            </a:fld>
            <a:endParaRPr lang="hr-HR" dirty="0"/>
          </a:p>
        </p:txBody>
      </p:sp>
    </p:spTree>
    <p:extLst>
      <p:ext uri="{BB962C8B-B14F-4D97-AF65-F5344CB8AC3E}">
        <p14:creationId xmlns:p14="http://schemas.microsoft.com/office/powerpoint/2010/main" val="1021014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a:t>Uredite stil naslova matrice</a:t>
            </a:r>
            <a:endParaRPr lang="hr-HR" dirty="0"/>
          </a:p>
        </p:txBody>
      </p:sp>
      <p:sp>
        <p:nvSpPr>
          <p:cNvPr id="3" name="Rezervirano mjesto sadržaja 2"/>
          <p:cNvSpPr>
            <a:spLocks noGrp="1"/>
          </p:cNvSpPr>
          <p:nvPr>
            <p:ph idx="1"/>
          </p:nvPr>
        </p:nvSpPr>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endParaRPr lang="hr-HR" dirty="0"/>
          </a:p>
        </p:txBody>
      </p:sp>
      <p:sp>
        <p:nvSpPr>
          <p:cNvPr id="4" name="Rezervirano mjesto datuma 3"/>
          <p:cNvSpPr>
            <a:spLocks noGrp="1"/>
          </p:cNvSpPr>
          <p:nvPr>
            <p:ph type="dt" sz="half" idx="10"/>
          </p:nvPr>
        </p:nvSpPr>
        <p:spPr/>
        <p:txBody>
          <a:bodyPr/>
          <a:lstStyle/>
          <a:p>
            <a:r>
              <a:rPr lang="hr-HR" dirty="0"/>
              <a:t>22. srpnja 2012.</a:t>
            </a:r>
          </a:p>
        </p:txBody>
      </p:sp>
      <p:sp>
        <p:nvSpPr>
          <p:cNvPr id="5" name="Rezervirano mjesto podnožja 4"/>
          <p:cNvSpPr>
            <a:spLocks noGrp="1"/>
          </p:cNvSpPr>
          <p:nvPr>
            <p:ph type="ftr" sz="quarter" idx="11"/>
          </p:nvPr>
        </p:nvSpPr>
        <p:spPr/>
        <p:txBody>
          <a:bodyPr/>
          <a:lstStyle/>
          <a:p>
            <a:r>
              <a:rPr lang="hr-HR" dirty="0"/>
              <a:t>Mjesto za tekst podnožja</a:t>
            </a:r>
          </a:p>
        </p:txBody>
      </p:sp>
      <p:sp>
        <p:nvSpPr>
          <p:cNvPr id="6" name="Rezervirano mjesto broja slajda 5"/>
          <p:cNvSpPr>
            <a:spLocks noGrp="1"/>
          </p:cNvSpPr>
          <p:nvPr>
            <p:ph type="sldNum" sz="quarter" idx="12"/>
          </p:nvPr>
        </p:nvSpPr>
        <p:spPr/>
        <p:txBody>
          <a:bodyPr/>
          <a:lstStyle/>
          <a:p>
            <a:fld id="{9CD8D479-8942-46E8-A226-A4E01F7A105C}" type="slidenum">
              <a:rPr lang="hr-HR" smtClean="0"/>
              <a:t>‹#›</a:t>
            </a:fld>
            <a:endParaRPr lang="hr-HR" dirty="0"/>
          </a:p>
        </p:txBody>
      </p:sp>
    </p:spTree>
    <p:extLst>
      <p:ext uri="{BB962C8B-B14F-4D97-AF65-F5344CB8AC3E}">
        <p14:creationId xmlns:p14="http://schemas.microsoft.com/office/powerpoint/2010/main" val="3405116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aglavlje odjeljka">
    <p:spTree>
      <p:nvGrpSpPr>
        <p:cNvPr id="1" name=""/>
        <p:cNvGrpSpPr/>
        <p:nvPr/>
      </p:nvGrpSpPr>
      <p:grpSpPr>
        <a:xfrm>
          <a:off x="0" y="0"/>
          <a:ext cx="0" cy="0"/>
          <a:chOff x="0" y="0"/>
          <a:chExt cx="0" cy="0"/>
        </a:xfrm>
      </p:grpSpPr>
      <p:sp>
        <p:nvSpPr>
          <p:cNvPr id="8" name="Pravokutnik 7"/>
          <p:cNvSpPr/>
          <p:nvPr/>
        </p:nvSpPr>
        <p:spPr>
          <a:xfrm>
            <a:off x="1600199" y="2059146"/>
            <a:ext cx="7199696" cy="3886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a:p>
        </p:txBody>
      </p:sp>
      <p:sp>
        <p:nvSpPr>
          <p:cNvPr id="2" name="Naslov 1"/>
          <p:cNvSpPr>
            <a:spLocks noGrp="1"/>
          </p:cNvSpPr>
          <p:nvPr>
            <p:ph type="title"/>
          </p:nvPr>
        </p:nvSpPr>
        <p:spPr>
          <a:xfrm>
            <a:off x="1751777" y="2263913"/>
            <a:ext cx="6949440" cy="3143393"/>
          </a:xfrm>
        </p:spPr>
        <p:txBody>
          <a:bodyPr anchor="b"/>
          <a:lstStyle>
            <a:lvl1pPr>
              <a:defRPr sz="6000">
                <a:solidFill>
                  <a:schemeClr val="bg1"/>
                </a:solidFill>
              </a:defRPr>
            </a:lvl1pPr>
          </a:lstStyle>
          <a:p>
            <a:r>
              <a:rPr lang="hr-HR"/>
              <a:t>Uredite stil naslova matrice</a:t>
            </a:r>
            <a:endParaRPr lang="hr-HR" dirty="0"/>
          </a:p>
        </p:txBody>
      </p:sp>
      <p:sp>
        <p:nvSpPr>
          <p:cNvPr id="3" name="Rezervirano mjesto teksta 2"/>
          <p:cNvSpPr>
            <a:spLocks noGrp="1"/>
          </p:cNvSpPr>
          <p:nvPr>
            <p:ph type="body" idx="1"/>
          </p:nvPr>
        </p:nvSpPr>
        <p:spPr>
          <a:xfrm>
            <a:off x="1751777" y="5381893"/>
            <a:ext cx="6949440" cy="449523"/>
          </a:xfrm>
        </p:spPr>
        <p:txBody>
          <a:bodyPr/>
          <a:lstStyle>
            <a:lvl1pPr marL="0" indent="0">
              <a:spcBef>
                <a:spcPts val="0"/>
              </a:spcBef>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hr-HR"/>
              <a:t>Uredite stilove teksta matrice</a:t>
            </a:r>
          </a:p>
        </p:txBody>
      </p:sp>
      <p:pic>
        <p:nvPicPr>
          <p:cNvPr id="9" name="Slika 8" descr="Valovi" title="Slide Design Picture"/>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8909623" y="2059146"/>
            <a:ext cx="3282696" cy="3886200"/>
          </a:xfrm>
          <a:prstGeom prst="rect">
            <a:avLst/>
          </a:prstGeom>
        </p:spPr>
      </p:pic>
      <p:pic>
        <p:nvPicPr>
          <p:cNvPr id="11" name="Slika 10" descr="Krupan plan zelenih biljki" title="Slide Design Picture"/>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2059146"/>
            <a:ext cx="1490472" cy="3886200"/>
          </a:xfrm>
          <a:prstGeom prst="rect">
            <a:avLst/>
          </a:prstGeom>
        </p:spPr>
      </p:pic>
    </p:spTree>
    <p:extLst>
      <p:ext uri="{BB962C8B-B14F-4D97-AF65-F5344CB8AC3E}">
        <p14:creationId xmlns:p14="http://schemas.microsoft.com/office/powerpoint/2010/main" val="1289894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sadržaj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a:t>Uredite stil naslova matrice</a:t>
            </a:r>
            <a:endParaRPr lang="hr-HR" dirty="0"/>
          </a:p>
        </p:txBody>
      </p:sp>
      <p:sp>
        <p:nvSpPr>
          <p:cNvPr id="3" name="Rezervirano mjesto sadržaja 2"/>
          <p:cNvSpPr>
            <a:spLocks noGrp="1"/>
          </p:cNvSpPr>
          <p:nvPr>
            <p:ph sz="half" idx="1"/>
          </p:nvPr>
        </p:nvSpPr>
        <p:spPr>
          <a:xfrm>
            <a:off x="1409700" y="1556281"/>
            <a:ext cx="4610099"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endParaRPr lang="hr-HR" dirty="0"/>
          </a:p>
        </p:txBody>
      </p:sp>
      <p:sp>
        <p:nvSpPr>
          <p:cNvPr id="4" name="Rezervirano mjesto sadržaja 3"/>
          <p:cNvSpPr>
            <a:spLocks noGrp="1"/>
          </p:cNvSpPr>
          <p:nvPr>
            <p:ph sz="half" idx="2"/>
          </p:nvPr>
        </p:nvSpPr>
        <p:spPr>
          <a:xfrm>
            <a:off x="6172200" y="1556281"/>
            <a:ext cx="4609775"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endParaRPr lang="hr-HR" dirty="0"/>
          </a:p>
        </p:txBody>
      </p:sp>
      <p:sp>
        <p:nvSpPr>
          <p:cNvPr id="5" name="Rezervirano mjesto datuma 4"/>
          <p:cNvSpPr>
            <a:spLocks noGrp="1"/>
          </p:cNvSpPr>
          <p:nvPr>
            <p:ph type="dt" sz="half" idx="10"/>
          </p:nvPr>
        </p:nvSpPr>
        <p:spPr/>
        <p:txBody>
          <a:bodyPr/>
          <a:lstStyle/>
          <a:p>
            <a:r>
              <a:rPr lang="hr-HR" dirty="0"/>
              <a:t>22. srpnja 2012.</a:t>
            </a:r>
          </a:p>
        </p:txBody>
      </p:sp>
      <p:sp>
        <p:nvSpPr>
          <p:cNvPr id="6" name="Rezervirano mjesto podnožja 5"/>
          <p:cNvSpPr>
            <a:spLocks noGrp="1"/>
          </p:cNvSpPr>
          <p:nvPr>
            <p:ph type="ftr" sz="quarter" idx="11"/>
          </p:nvPr>
        </p:nvSpPr>
        <p:spPr/>
        <p:txBody>
          <a:bodyPr/>
          <a:lstStyle/>
          <a:p>
            <a:r>
              <a:rPr lang="hr-HR" dirty="0"/>
              <a:t>Mjesto za tekst podnožja</a:t>
            </a:r>
          </a:p>
        </p:txBody>
      </p:sp>
      <p:sp>
        <p:nvSpPr>
          <p:cNvPr id="7" name="Rezervirano mjesto broja slajda 6"/>
          <p:cNvSpPr>
            <a:spLocks noGrp="1"/>
          </p:cNvSpPr>
          <p:nvPr>
            <p:ph type="sldNum" sz="quarter" idx="12"/>
          </p:nvPr>
        </p:nvSpPr>
        <p:spPr/>
        <p:txBody>
          <a:bodyPr/>
          <a:lstStyle/>
          <a:p>
            <a:fld id="{9CD8D479-8942-46E8-A226-A4E01F7A105C}" type="slidenum">
              <a:rPr lang="hr-HR" smtClean="0"/>
              <a:t>‹#›</a:t>
            </a:fld>
            <a:endParaRPr lang="hr-HR" dirty="0"/>
          </a:p>
        </p:txBody>
      </p:sp>
    </p:spTree>
    <p:extLst>
      <p:ext uri="{BB962C8B-B14F-4D97-AF65-F5344CB8AC3E}">
        <p14:creationId xmlns:p14="http://schemas.microsoft.com/office/powerpoint/2010/main" val="2781687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Usporedb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a:t>Uredite stil naslova matrice</a:t>
            </a:r>
            <a:endParaRPr lang="hr-HR" dirty="0"/>
          </a:p>
        </p:txBody>
      </p:sp>
      <p:sp>
        <p:nvSpPr>
          <p:cNvPr id="3" name="Rezervirano mjesto teksta 2"/>
          <p:cNvSpPr>
            <a:spLocks noGrp="1"/>
          </p:cNvSpPr>
          <p:nvPr>
            <p:ph type="body" idx="1"/>
          </p:nvPr>
        </p:nvSpPr>
        <p:spPr>
          <a:xfrm>
            <a:off x="1409699" y="1554480"/>
            <a:ext cx="4608576" cy="823912"/>
          </a:xfr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Uredite stilove teksta matrice</a:t>
            </a:r>
          </a:p>
        </p:txBody>
      </p:sp>
      <p:sp>
        <p:nvSpPr>
          <p:cNvPr id="4" name="Rezervirano mjesto sadržaja 3"/>
          <p:cNvSpPr>
            <a:spLocks noGrp="1"/>
          </p:cNvSpPr>
          <p:nvPr>
            <p:ph sz="half" idx="2"/>
          </p:nvPr>
        </p:nvSpPr>
        <p:spPr>
          <a:xfrm>
            <a:off x="1409699" y="2378392"/>
            <a:ext cx="4608576" cy="3811271"/>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endParaRPr lang="hr-HR" dirty="0"/>
          </a:p>
        </p:txBody>
      </p:sp>
      <p:sp>
        <p:nvSpPr>
          <p:cNvPr id="5" name="Rezervirano mjesto teksta 4"/>
          <p:cNvSpPr>
            <a:spLocks noGrp="1"/>
          </p:cNvSpPr>
          <p:nvPr>
            <p:ph type="body" sz="quarter" idx="3"/>
          </p:nvPr>
        </p:nvSpPr>
        <p:spPr>
          <a:xfrm>
            <a:off x="6172200" y="1554480"/>
            <a:ext cx="4610100" cy="823912"/>
          </a:xfr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Uredite stilove teksta matrice</a:t>
            </a:r>
          </a:p>
        </p:txBody>
      </p:sp>
      <p:sp>
        <p:nvSpPr>
          <p:cNvPr id="6" name="Rezervirano mjesto sadržaja 5"/>
          <p:cNvSpPr>
            <a:spLocks noGrp="1"/>
          </p:cNvSpPr>
          <p:nvPr>
            <p:ph sz="quarter" idx="4"/>
          </p:nvPr>
        </p:nvSpPr>
        <p:spPr>
          <a:xfrm>
            <a:off x="6172200" y="2378392"/>
            <a:ext cx="4610100" cy="3811271"/>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endParaRPr lang="hr-HR" dirty="0"/>
          </a:p>
        </p:txBody>
      </p:sp>
      <p:sp>
        <p:nvSpPr>
          <p:cNvPr id="7" name="Rezervirano mjesto datuma 6"/>
          <p:cNvSpPr>
            <a:spLocks noGrp="1"/>
          </p:cNvSpPr>
          <p:nvPr>
            <p:ph type="dt" sz="half" idx="10"/>
          </p:nvPr>
        </p:nvSpPr>
        <p:spPr/>
        <p:txBody>
          <a:bodyPr/>
          <a:lstStyle/>
          <a:p>
            <a:r>
              <a:rPr lang="hr-HR" dirty="0"/>
              <a:t>22. srpnja 2012.</a:t>
            </a:r>
          </a:p>
        </p:txBody>
      </p:sp>
      <p:sp>
        <p:nvSpPr>
          <p:cNvPr id="8" name="Rezervirano mjesto podnožja 7"/>
          <p:cNvSpPr>
            <a:spLocks noGrp="1"/>
          </p:cNvSpPr>
          <p:nvPr>
            <p:ph type="ftr" sz="quarter" idx="11"/>
          </p:nvPr>
        </p:nvSpPr>
        <p:spPr/>
        <p:txBody>
          <a:bodyPr/>
          <a:lstStyle/>
          <a:p>
            <a:r>
              <a:rPr lang="hr-HR" dirty="0"/>
              <a:t>Mjesto za tekst podnožja</a:t>
            </a:r>
          </a:p>
        </p:txBody>
      </p:sp>
      <p:sp>
        <p:nvSpPr>
          <p:cNvPr id="9" name="Rezervirano mjesto broja slajda 8"/>
          <p:cNvSpPr>
            <a:spLocks noGrp="1"/>
          </p:cNvSpPr>
          <p:nvPr>
            <p:ph type="sldNum" sz="quarter" idx="12"/>
          </p:nvPr>
        </p:nvSpPr>
        <p:spPr/>
        <p:txBody>
          <a:bodyPr/>
          <a:lstStyle/>
          <a:p>
            <a:fld id="{9CD8D479-8942-46E8-A226-A4E01F7A105C}" type="slidenum">
              <a:rPr lang="hr-HR" smtClean="0"/>
              <a:t>‹#›</a:t>
            </a:fld>
            <a:endParaRPr lang="hr-HR" dirty="0"/>
          </a:p>
        </p:txBody>
      </p:sp>
    </p:spTree>
    <p:extLst>
      <p:ext uri="{BB962C8B-B14F-4D97-AF65-F5344CB8AC3E}">
        <p14:creationId xmlns:p14="http://schemas.microsoft.com/office/powerpoint/2010/main" val="2827180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a:t>Uredite stil naslova matrice</a:t>
            </a:r>
            <a:endParaRPr lang="hr-HR" dirty="0"/>
          </a:p>
        </p:txBody>
      </p:sp>
      <p:sp>
        <p:nvSpPr>
          <p:cNvPr id="3" name="Rezervirano mjesto datuma 2"/>
          <p:cNvSpPr>
            <a:spLocks noGrp="1"/>
          </p:cNvSpPr>
          <p:nvPr>
            <p:ph type="dt" sz="half" idx="10"/>
          </p:nvPr>
        </p:nvSpPr>
        <p:spPr/>
        <p:txBody>
          <a:bodyPr/>
          <a:lstStyle/>
          <a:p>
            <a:r>
              <a:rPr lang="hr-HR" dirty="0"/>
              <a:t>22. srpnja 2012.</a:t>
            </a:r>
          </a:p>
        </p:txBody>
      </p:sp>
      <p:sp>
        <p:nvSpPr>
          <p:cNvPr id="4" name="Rezervirano mjesto podnožja 3"/>
          <p:cNvSpPr>
            <a:spLocks noGrp="1"/>
          </p:cNvSpPr>
          <p:nvPr>
            <p:ph type="ftr" sz="quarter" idx="11"/>
          </p:nvPr>
        </p:nvSpPr>
        <p:spPr/>
        <p:txBody>
          <a:bodyPr/>
          <a:lstStyle/>
          <a:p>
            <a:r>
              <a:rPr lang="hr-HR" dirty="0"/>
              <a:t>Mjesto za tekst podnožja</a:t>
            </a:r>
          </a:p>
        </p:txBody>
      </p:sp>
      <p:sp>
        <p:nvSpPr>
          <p:cNvPr id="5" name="Rezervirano mjesto broja slajda 4"/>
          <p:cNvSpPr>
            <a:spLocks noGrp="1"/>
          </p:cNvSpPr>
          <p:nvPr>
            <p:ph type="sldNum" sz="quarter" idx="12"/>
          </p:nvPr>
        </p:nvSpPr>
        <p:spPr/>
        <p:txBody>
          <a:bodyPr/>
          <a:lstStyle/>
          <a:p>
            <a:fld id="{9CD8D479-8942-46E8-A226-A4E01F7A105C}" type="slidenum">
              <a:rPr lang="hr-HR" smtClean="0"/>
              <a:t>‹#›</a:t>
            </a:fld>
            <a:endParaRPr lang="hr-HR" dirty="0"/>
          </a:p>
        </p:txBody>
      </p:sp>
    </p:spTree>
    <p:extLst>
      <p:ext uri="{BB962C8B-B14F-4D97-AF65-F5344CB8AC3E}">
        <p14:creationId xmlns:p14="http://schemas.microsoft.com/office/powerpoint/2010/main" val="2465877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Rezervirano mjesto datuma 1"/>
          <p:cNvSpPr>
            <a:spLocks noGrp="1"/>
          </p:cNvSpPr>
          <p:nvPr>
            <p:ph type="dt" sz="half" idx="10"/>
          </p:nvPr>
        </p:nvSpPr>
        <p:spPr/>
        <p:txBody>
          <a:bodyPr/>
          <a:lstStyle/>
          <a:p>
            <a:r>
              <a:rPr lang="hr-HR" dirty="0"/>
              <a:t>22. srpnja 2012.</a:t>
            </a:r>
          </a:p>
        </p:txBody>
      </p:sp>
      <p:sp>
        <p:nvSpPr>
          <p:cNvPr id="3" name="Rezervirano mjesto podnožja 2"/>
          <p:cNvSpPr>
            <a:spLocks noGrp="1"/>
          </p:cNvSpPr>
          <p:nvPr>
            <p:ph type="ftr" sz="quarter" idx="11"/>
          </p:nvPr>
        </p:nvSpPr>
        <p:spPr/>
        <p:txBody>
          <a:bodyPr/>
          <a:lstStyle/>
          <a:p>
            <a:r>
              <a:rPr lang="hr-HR" dirty="0"/>
              <a:t>Mjesto za tekst podnožja</a:t>
            </a:r>
          </a:p>
        </p:txBody>
      </p:sp>
      <p:sp>
        <p:nvSpPr>
          <p:cNvPr id="4" name="Rezervirano mjesto broja slajda 3"/>
          <p:cNvSpPr>
            <a:spLocks noGrp="1"/>
          </p:cNvSpPr>
          <p:nvPr>
            <p:ph type="sldNum" sz="quarter" idx="12"/>
          </p:nvPr>
        </p:nvSpPr>
        <p:spPr/>
        <p:txBody>
          <a:bodyPr/>
          <a:lstStyle/>
          <a:p>
            <a:fld id="{9CD8D479-8942-46E8-A226-A4E01F7A105C}" type="slidenum">
              <a:rPr lang="hr-HR" smtClean="0"/>
              <a:t>‹#›</a:t>
            </a:fld>
            <a:endParaRPr lang="hr-HR" dirty="0"/>
          </a:p>
        </p:txBody>
      </p:sp>
    </p:spTree>
    <p:extLst>
      <p:ext uri="{BB962C8B-B14F-4D97-AF65-F5344CB8AC3E}">
        <p14:creationId xmlns:p14="http://schemas.microsoft.com/office/powerpoint/2010/main" val="1107393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držaj s opisom">
    <p:spTree>
      <p:nvGrpSpPr>
        <p:cNvPr id="1" name=""/>
        <p:cNvGrpSpPr/>
        <p:nvPr/>
      </p:nvGrpSpPr>
      <p:grpSpPr>
        <a:xfrm>
          <a:off x="0" y="0"/>
          <a:ext cx="0" cy="0"/>
          <a:chOff x="0" y="0"/>
          <a:chExt cx="0" cy="0"/>
        </a:xfrm>
      </p:grpSpPr>
      <p:sp>
        <p:nvSpPr>
          <p:cNvPr id="2" name="Naslov 1"/>
          <p:cNvSpPr>
            <a:spLocks noGrp="1"/>
          </p:cNvSpPr>
          <p:nvPr>
            <p:ph type="title"/>
          </p:nvPr>
        </p:nvSpPr>
        <p:spPr>
          <a:xfrm>
            <a:off x="6626679" y="919616"/>
            <a:ext cx="4155622" cy="2532888"/>
          </a:xfrm>
        </p:spPr>
        <p:txBody>
          <a:bodyPr anchor="b"/>
          <a:lstStyle>
            <a:lvl1pPr>
              <a:defRPr sz="3200"/>
            </a:lvl1pPr>
          </a:lstStyle>
          <a:p>
            <a:r>
              <a:rPr lang="hr-HR"/>
              <a:t>Uredite stil naslova matrice</a:t>
            </a:r>
            <a:endParaRPr lang="hr-HR" dirty="0"/>
          </a:p>
        </p:txBody>
      </p:sp>
      <p:sp>
        <p:nvSpPr>
          <p:cNvPr id="3" name="Rezervirano mjesto sadržaja 2"/>
          <p:cNvSpPr>
            <a:spLocks noGrp="1"/>
          </p:cNvSpPr>
          <p:nvPr>
            <p:ph idx="1"/>
          </p:nvPr>
        </p:nvSpPr>
        <p:spPr>
          <a:xfrm>
            <a:off x="1409699" y="915923"/>
            <a:ext cx="5216979" cy="5065776"/>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endParaRPr lang="hr-HR" dirty="0"/>
          </a:p>
        </p:txBody>
      </p:sp>
      <p:sp>
        <p:nvSpPr>
          <p:cNvPr id="4" name="Rezervirano mjesto teksta 3"/>
          <p:cNvSpPr>
            <a:spLocks noGrp="1"/>
          </p:cNvSpPr>
          <p:nvPr>
            <p:ph type="body" sz="half" idx="2"/>
          </p:nvPr>
        </p:nvSpPr>
        <p:spPr>
          <a:xfrm>
            <a:off x="6626679" y="3446396"/>
            <a:ext cx="4155622" cy="2535303"/>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r-HR"/>
              <a:t>Uredite stilove teksta matrice</a:t>
            </a:r>
          </a:p>
        </p:txBody>
      </p:sp>
      <p:sp>
        <p:nvSpPr>
          <p:cNvPr id="5" name="Rezervirano mjesto datuma 4"/>
          <p:cNvSpPr>
            <a:spLocks noGrp="1"/>
          </p:cNvSpPr>
          <p:nvPr>
            <p:ph type="dt" sz="half" idx="10"/>
          </p:nvPr>
        </p:nvSpPr>
        <p:spPr/>
        <p:txBody>
          <a:bodyPr/>
          <a:lstStyle/>
          <a:p>
            <a:r>
              <a:rPr lang="hr-HR" dirty="0"/>
              <a:t>22. srpnja 2012.</a:t>
            </a:r>
          </a:p>
        </p:txBody>
      </p:sp>
      <p:sp>
        <p:nvSpPr>
          <p:cNvPr id="6" name="Rezervirano mjesto podnožja 5"/>
          <p:cNvSpPr>
            <a:spLocks noGrp="1"/>
          </p:cNvSpPr>
          <p:nvPr>
            <p:ph type="ftr" sz="quarter" idx="11"/>
          </p:nvPr>
        </p:nvSpPr>
        <p:spPr/>
        <p:txBody>
          <a:bodyPr/>
          <a:lstStyle/>
          <a:p>
            <a:r>
              <a:rPr lang="hr-HR" dirty="0"/>
              <a:t>Mjesto za tekst podnožja</a:t>
            </a:r>
          </a:p>
        </p:txBody>
      </p:sp>
      <p:sp>
        <p:nvSpPr>
          <p:cNvPr id="7" name="Rezervirano mjesto broja slajda 6"/>
          <p:cNvSpPr>
            <a:spLocks noGrp="1"/>
          </p:cNvSpPr>
          <p:nvPr>
            <p:ph type="sldNum" sz="quarter" idx="12"/>
          </p:nvPr>
        </p:nvSpPr>
        <p:spPr/>
        <p:txBody>
          <a:bodyPr/>
          <a:lstStyle/>
          <a:p>
            <a:fld id="{9CD8D479-8942-46E8-A226-A4E01F7A105C}" type="slidenum">
              <a:rPr lang="hr-HR" smtClean="0"/>
              <a:t>‹#›</a:t>
            </a:fld>
            <a:endParaRPr lang="hr-HR" dirty="0"/>
          </a:p>
        </p:txBody>
      </p:sp>
    </p:spTree>
    <p:extLst>
      <p:ext uri="{BB962C8B-B14F-4D97-AF65-F5344CB8AC3E}">
        <p14:creationId xmlns:p14="http://schemas.microsoft.com/office/powerpoint/2010/main" val="3023549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Slika s opisom">
    <p:spTree>
      <p:nvGrpSpPr>
        <p:cNvPr id="1" name=""/>
        <p:cNvGrpSpPr/>
        <p:nvPr/>
      </p:nvGrpSpPr>
      <p:grpSpPr>
        <a:xfrm>
          <a:off x="0" y="0"/>
          <a:ext cx="0" cy="0"/>
          <a:chOff x="0" y="0"/>
          <a:chExt cx="0" cy="0"/>
        </a:xfrm>
      </p:grpSpPr>
      <p:sp>
        <p:nvSpPr>
          <p:cNvPr id="2" name="Naslov 1"/>
          <p:cNvSpPr>
            <a:spLocks noGrp="1"/>
          </p:cNvSpPr>
          <p:nvPr>
            <p:ph type="title"/>
          </p:nvPr>
        </p:nvSpPr>
        <p:spPr>
          <a:xfrm>
            <a:off x="6626680" y="919616"/>
            <a:ext cx="4155622" cy="2532888"/>
          </a:xfrm>
        </p:spPr>
        <p:txBody>
          <a:bodyPr anchor="b"/>
          <a:lstStyle>
            <a:lvl1pPr>
              <a:defRPr sz="3200"/>
            </a:lvl1pPr>
          </a:lstStyle>
          <a:p>
            <a:r>
              <a:rPr lang="hr-HR"/>
              <a:t>Uredite stil naslova matrice</a:t>
            </a:r>
            <a:endParaRPr lang="hr-HR" dirty="0"/>
          </a:p>
        </p:txBody>
      </p:sp>
      <p:sp>
        <p:nvSpPr>
          <p:cNvPr id="3" name="Rezervirano mjesto slike 2"/>
          <p:cNvSpPr>
            <a:spLocks noGrp="1"/>
          </p:cNvSpPr>
          <p:nvPr>
            <p:ph type="pic" idx="1"/>
          </p:nvPr>
        </p:nvSpPr>
        <p:spPr>
          <a:xfrm>
            <a:off x="0" y="915923"/>
            <a:ext cx="6626677" cy="5065776"/>
          </a:xfrm>
        </p:spPr>
        <p:txBody>
          <a:bodyPr tIns="1371600">
            <a:normAutofit/>
          </a:bodyPr>
          <a:lstStyle>
            <a:lvl1pPr marL="0" indent="0" algn="ctr">
              <a:spcBef>
                <a:spcPts val="0"/>
              </a:spcBef>
              <a:buNone/>
              <a:defRPr sz="2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r-HR"/>
              <a:t>Kliknite ikonu da biste dodali  sliku</a:t>
            </a:r>
            <a:endParaRPr lang="hr-HR" dirty="0"/>
          </a:p>
        </p:txBody>
      </p:sp>
      <p:sp>
        <p:nvSpPr>
          <p:cNvPr id="4" name="Rezervirano mjesto teksta 3"/>
          <p:cNvSpPr>
            <a:spLocks noGrp="1"/>
          </p:cNvSpPr>
          <p:nvPr>
            <p:ph type="body" sz="half" idx="2"/>
          </p:nvPr>
        </p:nvSpPr>
        <p:spPr>
          <a:xfrm>
            <a:off x="6626680" y="3446397"/>
            <a:ext cx="4155622" cy="2535304"/>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r-HR"/>
              <a:t>Uredite stilove teksta matrice</a:t>
            </a:r>
          </a:p>
        </p:txBody>
      </p:sp>
      <p:sp>
        <p:nvSpPr>
          <p:cNvPr id="5" name="Rezervirano mjesto datuma 4"/>
          <p:cNvSpPr>
            <a:spLocks noGrp="1"/>
          </p:cNvSpPr>
          <p:nvPr>
            <p:ph type="dt" sz="half" idx="10"/>
          </p:nvPr>
        </p:nvSpPr>
        <p:spPr/>
        <p:txBody>
          <a:bodyPr/>
          <a:lstStyle/>
          <a:p>
            <a:r>
              <a:rPr lang="hr-HR" dirty="0"/>
              <a:t>22. srpnja 2012.</a:t>
            </a:r>
          </a:p>
        </p:txBody>
      </p:sp>
      <p:sp>
        <p:nvSpPr>
          <p:cNvPr id="6" name="Rezervirano mjesto podnožja 5"/>
          <p:cNvSpPr>
            <a:spLocks noGrp="1"/>
          </p:cNvSpPr>
          <p:nvPr>
            <p:ph type="ftr" sz="quarter" idx="11"/>
          </p:nvPr>
        </p:nvSpPr>
        <p:spPr/>
        <p:txBody>
          <a:bodyPr/>
          <a:lstStyle/>
          <a:p>
            <a:r>
              <a:rPr lang="hr-HR" dirty="0"/>
              <a:t>Mjesto za tekst podnožja</a:t>
            </a:r>
          </a:p>
        </p:txBody>
      </p:sp>
      <p:sp>
        <p:nvSpPr>
          <p:cNvPr id="7" name="Rezervirano mjesto broja slajda 6"/>
          <p:cNvSpPr>
            <a:spLocks noGrp="1"/>
          </p:cNvSpPr>
          <p:nvPr>
            <p:ph type="sldNum" sz="quarter" idx="12"/>
          </p:nvPr>
        </p:nvSpPr>
        <p:spPr/>
        <p:txBody>
          <a:bodyPr/>
          <a:lstStyle/>
          <a:p>
            <a:fld id="{9CD8D479-8942-46E8-A226-A4E01F7A105C}" type="slidenum">
              <a:rPr lang="hr-HR" smtClean="0"/>
              <a:t>‹#›</a:t>
            </a:fld>
            <a:endParaRPr lang="hr-HR" dirty="0"/>
          </a:p>
        </p:txBody>
      </p:sp>
    </p:spTree>
    <p:extLst>
      <p:ext uri="{BB962C8B-B14F-4D97-AF65-F5344CB8AC3E}">
        <p14:creationId xmlns:p14="http://schemas.microsoft.com/office/powerpoint/2010/main" val="21642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Pravokutnik 9"/>
          <p:cNvSpPr/>
          <p:nvPr/>
        </p:nvSpPr>
        <p:spPr>
          <a:xfrm>
            <a:off x="0" y="6629400"/>
            <a:ext cx="1499616" cy="228600"/>
          </a:xfrm>
          <a:prstGeom prst="rect">
            <a:avLst/>
          </a:prstGeom>
          <a:gradFill>
            <a:gsLst>
              <a:gs pos="0">
                <a:schemeClr val="accent1">
                  <a:lumMod val="15000"/>
                  <a:lumOff val="85000"/>
                </a:schemeClr>
              </a:gs>
              <a:gs pos="100000">
                <a:schemeClr val="accent1">
                  <a:lumMod val="15000"/>
                  <a:lumOff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a:p>
        </p:txBody>
      </p:sp>
      <p:sp>
        <p:nvSpPr>
          <p:cNvPr id="11" name="Pravokutnik 10"/>
          <p:cNvSpPr/>
          <p:nvPr/>
        </p:nvSpPr>
        <p:spPr>
          <a:xfrm>
            <a:off x="1609344" y="6629400"/>
            <a:ext cx="10582656" cy="228600"/>
          </a:xfrm>
          <a:prstGeom prst="rect">
            <a:avLst/>
          </a:prstGeom>
          <a:gradFill>
            <a:gsLst>
              <a:gs pos="0">
                <a:schemeClr val="accent1">
                  <a:lumMod val="35000"/>
                  <a:lumOff val="65000"/>
                </a:schemeClr>
              </a:gs>
              <a:gs pos="100000">
                <a:schemeClr val="accent1">
                  <a:lumMod val="35000"/>
                  <a:lumOff val="6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a:solidFill>
                <a:schemeClr val="accent1">
                  <a:lumMod val="75000"/>
                </a:schemeClr>
              </a:solidFill>
            </a:endParaRPr>
          </a:p>
        </p:txBody>
      </p:sp>
      <p:sp>
        <p:nvSpPr>
          <p:cNvPr id="2" name="Rezervirano mjesto naslova 1"/>
          <p:cNvSpPr>
            <a:spLocks noGrp="1"/>
          </p:cNvSpPr>
          <p:nvPr>
            <p:ph type="title"/>
          </p:nvPr>
        </p:nvSpPr>
        <p:spPr>
          <a:xfrm>
            <a:off x="1410026" y="276087"/>
            <a:ext cx="9371949" cy="1183566"/>
          </a:xfrm>
          <a:prstGeom prst="rect">
            <a:avLst/>
          </a:prstGeom>
        </p:spPr>
        <p:txBody>
          <a:bodyPr vert="horz" lIns="91440" tIns="45720" rIns="91440" bIns="45720" rtlCol="0" anchor="b">
            <a:normAutofit/>
          </a:bodyPr>
          <a:lstStyle/>
          <a:p>
            <a:r>
              <a:rPr lang="hr-HR" dirty="0"/>
              <a:t>Uredite stil naslova matrice</a:t>
            </a:r>
          </a:p>
        </p:txBody>
      </p:sp>
      <p:sp>
        <p:nvSpPr>
          <p:cNvPr id="3" name="Rezervirano mjesto teksta 2"/>
          <p:cNvSpPr>
            <a:spLocks noGrp="1"/>
          </p:cNvSpPr>
          <p:nvPr>
            <p:ph type="body" idx="1"/>
          </p:nvPr>
        </p:nvSpPr>
        <p:spPr>
          <a:xfrm>
            <a:off x="1410027" y="1566001"/>
            <a:ext cx="9371948" cy="4620682"/>
          </a:xfrm>
          <a:prstGeom prst="rect">
            <a:avLst/>
          </a:prstGeom>
        </p:spPr>
        <p:txBody>
          <a:bodyPr vert="horz" lIns="91440" tIns="45720" rIns="91440" bIns="45720" rtlCol="0">
            <a:normAutofit/>
          </a:bodyPr>
          <a:lstStyle/>
          <a:p>
            <a:pPr lvl="0"/>
            <a:r>
              <a:rPr lang="hr-HR" dirty="0"/>
              <a:t>Uredite stilove teksta matrice</a:t>
            </a:r>
          </a:p>
          <a:p>
            <a:pPr lvl="1"/>
            <a:r>
              <a:rPr lang="hr-HR" dirty="0"/>
              <a:t>Druga razina</a:t>
            </a:r>
          </a:p>
          <a:p>
            <a:pPr lvl="2"/>
            <a:r>
              <a:rPr lang="hr-HR" dirty="0"/>
              <a:t>Treća razina</a:t>
            </a:r>
          </a:p>
          <a:p>
            <a:pPr lvl="3"/>
            <a:r>
              <a:rPr lang="hr-HR" dirty="0"/>
              <a:t>Četvrta razina</a:t>
            </a:r>
          </a:p>
          <a:p>
            <a:pPr lvl="4"/>
            <a:r>
              <a:rPr lang="hr-HR" dirty="0"/>
              <a:t>Peta razina</a:t>
            </a:r>
          </a:p>
        </p:txBody>
      </p:sp>
      <p:sp>
        <p:nvSpPr>
          <p:cNvPr id="6" name="Rezervirano mjesto broja slajda 5"/>
          <p:cNvSpPr>
            <a:spLocks noGrp="1"/>
          </p:cNvSpPr>
          <p:nvPr>
            <p:ph type="sldNum" sz="quarter" idx="4"/>
          </p:nvPr>
        </p:nvSpPr>
        <p:spPr>
          <a:xfrm>
            <a:off x="0" y="6629400"/>
            <a:ext cx="410402" cy="228600"/>
          </a:xfrm>
          <a:prstGeom prst="rect">
            <a:avLst/>
          </a:prstGeom>
        </p:spPr>
        <p:txBody>
          <a:bodyPr vert="horz" lIns="91440" tIns="45720" rIns="91440" bIns="45720" rtlCol="0" anchor="ctr"/>
          <a:lstStyle>
            <a:lvl1pPr algn="r">
              <a:defRPr sz="800">
                <a:solidFill>
                  <a:schemeClr val="accent1">
                    <a:lumMod val="75000"/>
                  </a:schemeClr>
                </a:solidFill>
              </a:defRPr>
            </a:lvl1pPr>
          </a:lstStyle>
          <a:p>
            <a:fld id="{9CD8D479-8942-46E8-A226-A4E01F7A105C}" type="slidenum">
              <a:rPr lang="hr-HR" smtClean="0"/>
              <a:pPr/>
              <a:t>‹#›</a:t>
            </a:fld>
            <a:endParaRPr lang="hr-HR" dirty="0"/>
          </a:p>
        </p:txBody>
      </p:sp>
      <p:sp>
        <p:nvSpPr>
          <p:cNvPr id="4" name="Rezervirano mjesto datuma 3"/>
          <p:cNvSpPr>
            <a:spLocks noGrp="1"/>
          </p:cNvSpPr>
          <p:nvPr>
            <p:ph type="dt" sz="half" idx="2"/>
          </p:nvPr>
        </p:nvSpPr>
        <p:spPr>
          <a:xfrm>
            <a:off x="431101" y="6629400"/>
            <a:ext cx="1000662" cy="228600"/>
          </a:xfrm>
          <a:prstGeom prst="rect">
            <a:avLst/>
          </a:prstGeom>
        </p:spPr>
        <p:txBody>
          <a:bodyPr vert="horz" lIns="91440" tIns="45720" rIns="91440" bIns="45720" rtlCol="0" anchor="ctr"/>
          <a:lstStyle>
            <a:lvl1pPr algn="r">
              <a:defRPr sz="800">
                <a:solidFill>
                  <a:schemeClr val="accent1">
                    <a:lumMod val="75000"/>
                  </a:schemeClr>
                </a:solidFill>
              </a:defRPr>
            </a:lvl1pPr>
          </a:lstStyle>
          <a:p>
            <a:r>
              <a:rPr lang="hr-HR" dirty="0"/>
              <a:t>22. srpnja 2012.</a:t>
            </a:r>
          </a:p>
        </p:txBody>
      </p:sp>
      <p:sp>
        <p:nvSpPr>
          <p:cNvPr id="5" name="Rezervirano mjesto podnožja 4"/>
          <p:cNvSpPr>
            <a:spLocks noGrp="1"/>
          </p:cNvSpPr>
          <p:nvPr>
            <p:ph type="ftr" sz="quarter" idx="3"/>
          </p:nvPr>
        </p:nvSpPr>
        <p:spPr>
          <a:xfrm>
            <a:off x="1637716" y="6629400"/>
            <a:ext cx="9144259" cy="228600"/>
          </a:xfrm>
          <a:prstGeom prst="rect">
            <a:avLst/>
          </a:prstGeom>
        </p:spPr>
        <p:txBody>
          <a:bodyPr vert="horz" lIns="91440" tIns="45720" rIns="91440" bIns="45720" rtlCol="0" anchor="ctr"/>
          <a:lstStyle>
            <a:lvl1pPr algn="l">
              <a:defRPr sz="800">
                <a:solidFill>
                  <a:schemeClr val="accent1">
                    <a:lumMod val="75000"/>
                  </a:schemeClr>
                </a:solidFill>
              </a:defRPr>
            </a:lvl1pPr>
          </a:lstStyle>
          <a:p>
            <a:r>
              <a:rPr lang="hr-HR" dirty="0"/>
              <a:t>Mjesto za tekst podnožja</a:t>
            </a:r>
          </a:p>
        </p:txBody>
      </p:sp>
    </p:spTree>
    <p:extLst>
      <p:ext uri="{BB962C8B-B14F-4D97-AF65-F5344CB8AC3E}">
        <p14:creationId xmlns:p14="http://schemas.microsoft.com/office/powerpoint/2010/main" val="28660464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spcBef>
          <a:spcPct val="0"/>
        </a:spcBef>
        <a:buNone/>
        <a:defRPr sz="3400" kern="1200">
          <a:solidFill>
            <a:schemeClr val="accent1"/>
          </a:solidFill>
          <a:latin typeface="+mj-lt"/>
          <a:ea typeface="+mj-ea"/>
          <a:cs typeface="+mj-cs"/>
        </a:defRPr>
      </a:lvl1pPr>
    </p:titleStyle>
    <p:body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image" Target="../media/image39.jpeg"/><Relationship Id="rId3" Type="http://schemas.openxmlformats.org/officeDocument/2006/relationships/image" Target="../media/image29.jpeg"/><Relationship Id="rId7" Type="http://schemas.openxmlformats.org/officeDocument/2006/relationships/image" Target="../media/image33.jpeg"/><Relationship Id="rId12" Type="http://schemas.openxmlformats.org/officeDocument/2006/relationships/image" Target="../media/image38.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2.jpg"/><Relationship Id="rId11" Type="http://schemas.openxmlformats.org/officeDocument/2006/relationships/image" Target="../media/image37.jpeg"/><Relationship Id="rId5" Type="http://schemas.openxmlformats.org/officeDocument/2006/relationships/image" Target="../media/image31.jpg"/><Relationship Id="rId10" Type="http://schemas.openxmlformats.org/officeDocument/2006/relationships/image" Target="../media/image36.jpeg"/><Relationship Id="rId4" Type="http://schemas.openxmlformats.org/officeDocument/2006/relationships/image" Target="../media/image30.jpeg"/><Relationship Id="rId9" Type="http://schemas.openxmlformats.org/officeDocument/2006/relationships/image" Target="../media/image35.png"/><Relationship Id="rId14" Type="http://schemas.openxmlformats.org/officeDocument/2006/relationships/image" Target="../media/image40.jpeg"/></Relationships>
</file>

<file path=ppt/slides/_rels/slide11.xml.rels><?xml version="1.0" encoding="UTF-8" standalone="yes"?>
<Relationships xmlns="http://schemas.openxmlformats.org/package/2006/relationships"><Relationship Id="rId8" Type="http://schemas.openxmlformats.org/officeDocument/2006/relationships/image" Target="../media/image45.jpeg"/><Relationship Id="rId13" Type="http://schemas.openxmlformats.org/officeDocument/2006/relationships/image" Target="../media/image50.jpeg"/><Relationship Id="rId3" Type="http://schemas.openxmlformats.org/officeDocument/2006/relationships/image" Target="../media/image41.jpeg"/><Relationship Id="rId7" Type="http://schemas.openxmlformats.org/officeDocument/2006/relationships/image" Target="../media/image44.jpg"/><Relationship Id="rId12" Type="http://schemas.openxmlformats.org/officeDocument/2006/relationships/image" Target="../media/image49.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3.jpg"/><Relationship Id="rId11" Type="http://schemas.openxmlformats.org/officeDocument/2006/relationships/image" Target="../media/image48.png"/><Relationship Id="rId5" Type="http://schemas.openxmlformats.org/officeDocument/2006/relationships/image" Target="../media/image42.jpg"/><Relationship Id="rId10" Type="http://schemas.openxmlformats.org/officeDocument/2006/relationships/image" Target="../media/image47.png"/><Relationship Id="rId4" Type="http://schemas.openxmlformats.org/officeDocument/2006/relationships/image" Target="../media/image29.jpeg"/><Relationship Id="rId9" Type="http://schemas.openxmlformats.org/officeDocument/2006/relationships/image" Target="../media/image46.png"/><Relationship Id="rId14" Type="http://schemas.openxmlformats.org/officeDocument/2006/relationships/image" Target="../media/image51.jpeg"/></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jp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5.jpg"/></Relationships>
</file>

<file path=ppt/slides/_rels/slide14.xml.rels><?xml version="1.0" encoding="UTF-8" standalone="yes"?>
<Relationships xmlns="http://schemas.openxmlformats.org/package/2006/relationships"><Relationship Id="rId13" Type="http://schemas.openxmlformats.org/officeDocument/2006/relationships/image" Target="../media/image62.png"/><Relationship Id="rId18" Type="http://schemas.openxmlformats.org/officeDocument/2006/relationships/hyperlink" Target="http://www.ecolabelindex.com/ecolabel/british-columbia-certified-organic" TargetMode="External"/><Relationship Id="rId26" Type="http://schemas.openxmlformats.org/officeDocument/2006/relationships/hyperlink" Target="http://www.ecolabelindex.com/ecolabel/danish-o-mark" TargetMode="External"/><Relationship Id="rId3" Type="http://schemas.openxmlformats.org/officeDocument/2006/relationships/hyperlink" Target="http://www.ecolabelindex.com/ecolabel/japanese-agricultural-organic-standard" TargetMode="External"/><Relationship Id="rId21" Type="http://schemas.openxmlformats.org/officeDocument/2006/relationships/image" Target="../media/image66.png"/><Relationship Id="rId34" Type="http://schemas.openxmlformats.org/officeDocument/2006/relationships/hyperlink" Target="http://www.ecolabelindex.com/ecolabel/krav" TargetMode="External"/><Relationship Id="rId7" Type="http://schemas.openxmlformats.org/officeDocument/2006/relationships/hyperlink" Target="http://www.ecolabelindex.com/ecolabel/australian-certified-organic" TargetMode="External"/><Relationship Id="rId12" Type="http://schemas.openxmlformats.org/officeDocument/2006/relationships/image" Target="../media/image61.png"/><Relationship Id="rId17" Type="http://schemas.openxmlformats.org/officeDocument/2006/relationships/image" Target="../media/image64.png"/><Relationship Id="rId25" Type="http://schemas.openxmlformats.org/officeDocument/2006/relationships/image" Target="../media/image68.png"/><Relationship Id="rId33" Type="http://schemas.openxmlformats.org/officeDocument/2006/relationships/image" Target="../media/image72.jpeg"/><Relationship Id="rId2" Type="http://schemas.openxmlformats.org/officeDocument/2006/relationships/image" Target="../media/image56.jpg"/><Relationship Id="rId16" Type="http://schemas.openxmlformats.org/officeDocument/2006/relationships/hyperlink" Target="http://www.ecolabelindex.com/ecolabel/bio-quebec" TargetMode="External"/><Relationship Id="rId20" Type="http://schemas.openxmlformats.org/officeDocument/2006/relationships/hyperlink" Target="http://www.ecolabelindex.com/ecolabel/estonian-organic-farming" TargetMode="External"/><Relationship Id="rId29" Type="http://schemas.openxmlformats.org/officeDocument/2006/relationships/image" Target="../media/image70.gif"/><Relationship Id="rId1" Type="http://schemas.openxmlformats.org/officeDocument/2006/relationships/slideLayout" Target="../slideLayouts/slideLayout4.xml"/><Relationship Id="rId6" Type="http://schemas.openxmlformats.org/officeDocument/2006/relationships/image" Target="../media/image58.png"/><Relationship Id="rId11" Type="http://schemas.openxmlformats.org/officeDocument/2006/relationships/hyperlink" Target="http://www.ecolabelindex.com/ecolabel/biogro-new-zealand" TargetMode="External"/><Relationship Id="rId24" Type="http://schemas.openxmlformats.org/officeDocument/2006/relationships/hyperlink" Target="http://www.ecolabelindex.com/ecolabel/china-organic-food-certification" TargetMode="External"/><Relationship Id="rId32" Type="http://schemas.openxmlformats.org/officeDocument/2006/relationships/hyperlink" Target="http://www.skal.nl/" TargetMode="External"/><Relationship Id="rId5" Type="http://schemas.openxmlformats.org/officeDocument/2006/relationships/hyperlink" Target="http://www.ecolabelindex.com/ecolabel/ama-biozeichen" TargetMode="External"/><Relationship Id="rId15" Type="http://schemas.openxmlformats.org/officeDocument/2006/relationships/image" Target="../media/image63.png"/><Relationship Id="rId23" Type="http://schemas.openxmlformats.org/officeDocument/2006/relationships/image" Target="../media/image67.png"/><Relationship Id="rId28" Type="http://schemas.openxmlformats.org/officeDocument/2006/relationships/hyperlink" Target="http://www.kez.cz/" TargetMode="External"/><Relationship Id="rId10" Type="http://schemas.openxmlformats.org/officeDocument/2006/relationships/image" Target="../media/image60.png"/><Relationship Id="rId19" Type="http://schemas.openxmlformats.org/officeDocument/2006/relationships/image" Target="../media/image65.png"/><Relationship Id="rId31" Type="http://schemas.openxmlformats.org/officeDocument/2006/relationships/image" Target="../media/image71.jpeg"/><Relationship Id="rId4" Type="http://schemas.openxmlformats.org/officeDocument/2006/relationships/image" Target="../media/image57.png"/><Relationship Id="rId9" Type="http://schemas.openxmlformats.org/officeDocument/2006/relationships/hyperlink" Target="http://www.ecolabelindex.com/ecolabel/bio-suisse" TargetMode="External"/><Relationship Id="rId14" Type="http://schemas.openxmlformats.org/officeDocument/2006/relationships/hyperlink" Target="http://www.ecolabelindex.com/ecolabel/asurequality-organic-standard" TargetMode="External"/><Relationship Id="rId22" Type="http://schemas.openxmlformats.org/officeDocument/2006/relationships/hyperlink" Target="http://www.ecolabelindex.com/ecolabel/delinat" TargetMode="External"/><Relationship Id="rId27" Type="http://schemas.openxmlformats.org/officeDocument/2006/relationships/image" Target="../media/image69.png"/><Relationship Id="rId30" Type="http://schemas.openxmlformats.org/officeDocument/2006/relationships/hyperlink" Target="http://www.evira.fi/" TargetMode="External"/><Relationship Id="rId35" Type="http://schemas.openxmlformats.org/officeDocument/2006/relationships/image" Target="../media/image73.png"/><Relationship Id="rId8" Type="http://schemas.openxmlformats.org/officeDocument/2006/relationships/image" Target="../media/image59.png"/></Relationships>
</file>

<file path=ppt/slides/_rels/slide15.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diagramLayout" Target="../diagrams/layout2.xml"/><Relationship Id="rId7" Type="http://schemas.openxmlformats.org/officeDocument/2006/relationships/image" Target="../media/image74.png"/><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76.gif"/></Relationships>
</file>

<file path=ppt/slides/_rels/slide1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4.xml"/><Relationship Id="rId5" Type="http://schemas.openxmlformats.org/officeDocument/2006/relationships/image" Target="../media/image80.jpeg"/><Relationship Id="rId4" Type="http://schemas.openxmlformats.org/officeDocument/2006/relationships/image" Target="../media/image79.jpeg"/></Relationships>
</file>

<file path=ppt/slides/_rels/slide1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Layout" Target="../diagrams/layout1.xml"/><Relationship Id="rId7" Type="http://schemas.openxmlformats.org/officeDocument/2006/relationships/image" Target="../media/image14.pn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1691956" y="1811706"/>
            <a:ext cx="4846320" cy="2060017"/>
          </a:xfrm>
        </p:spPr>
        <p:txBody>
          <a:bodyPr>
            <a:normAutofit/>
          </a:bodyPr>
          <a:lstStyle/>
          <a:p>
            <a:r>
              <a:rPr lang="hr-HR" sz="4400" b="1" i="1" dirty="0" err="1" smtClean="0"/>
              <a:t>Growing</a:t>
            </a:r>
            <a:r>
              <a:rPr lang="hr-HR" sz="4400" b="1" i="1" dirty="0" smtClean="0"/>
              <a:t> </a:t>
            </a:r>
            <a:r>
              <a:rPr lang="hr-HR" sz="4400" b="1" i="1" dirty="0" err="1" smtClean="0"/>
              <a:t>biodynamically</a:t>
            </a:r>
            <a:r>
              <a:rPr lang="hr-HR" sz="4400" b="1" i="1" dirty="0" smtClean="0"/>
              <a:t> for </a:t>
            </a:r>
            <a:r>
              <a:rPr lang="hr-HR" sz="4400" b="1" i="1" dirty="0" err="1" smtClean="0"/>
              <a:t>health</a:t>
            </a:r>
            <a:r>
              <a:rPr lang="hr-HR" sz="4400" b="1" i="1" dirty="0" smtClean="0"/>
              <a:t> </a:t>
            </a:r>
            <a:r>
              <a:rPr lang="hr-HR" sz="4400" b="1" i="1" dirty="0" err="1" smtClean="0"/>
              <a:t>and</a:t>
            </a:r>
            <a:r>
              <a:rPr lang="hr-HR" sz="4400" b="1" i="1" dirty="0" smtClean="0"/>
              <a:t> </a:t>
            </a:r>
            <a:r>
              <a:rPr lang="hr-HR" sz="4400" b="1" i="1" dirty="0" err="1" smtClean="0"/>
              <a:t>vitality</a:t>
            </a:r>
            <a:endParaRPr lang="hr-HR" sz="4400" b="1" i="1" dirty="0"/>
          </a:p>
        </p:txBody>
      </p:sp>
      <p:sp>
        <p:nvSpPr>
          <p:cNvPr id="3" name="Podnaslov 2"/>
          <p:cNvSpPr>
            <a:spLocks noGrp="1"/>
          </p:cNvSpPr>
          <p:nvPr>
            <p:ph type="subTitle" idx="1"/>
          </p:nvPr>
        </p:nvSpPr>
        <p:spPr>
          <a:xfrm>
            <a:off x="1751777" y="5301626"/>
            <a:ext cx="4846320" cy="654639"/>
          </a:xfrm>
        </p:spPr>
        <p:txBody>
          <a:bodyPr>
            <a:normAutofit/>
          </a:bodyPr>
          <a:lstStyle/>
          <a:p>
            <a:pPr algn="r"/>
            <a:r>
              <a:rPr lang="hr-HR" sz="1400" dirty="0"/>
              <a:t>mr. </a:t>
            </a:r>
            <a:r>
              <a:rPr lang="hr-HR" sz="1400" dirty="0" err="1"/>
              <a:t>sc</a:t>
            </a:r>
            <a:r>
              <a:rPr lang="hr-HR" sz="1400" dirty="0"/>
              <a:t>. </a:t>
            </a:r>
            <a:r>
              <a:rPr lang="hr-HR" sz="1700" b="1" dirty="0"/>
              <a:t>Dijana Posavec</a:t>
            </a:r>
            <a:r>
              <a:rPr lang="hr-HR" sz="1400" dirty="0"/>
              <a:t>, dipl. ing.</a:t>
            </a:r>
            <a:br>
              <a:rPr lang="hr-HR" sz="1400" dirty="0"/>
            </a:br>
            <a:r>
              <a:rPr lang="hr-HR" b="1" dirty="0" smtClean="0"/>
              <a:t>Centar </a:t>
            </a:r>
            <a:r>
              <a:rPr lang="hr-HR" b="1" dirty="0"/>
              <a:t>dr. Rudolfa Steinera</a:t>
            </a:r>
          </a:p>
        </p:txBody>
      </p:sp>
      <p:pic>
        <p:nvPicPr>
          <p:cNvPr id="4" name="Slika 3"/>
          <p:cNvPicPr>
            <a:picLocks noChangeAspect="1"/>
          </p:cNvPicPr>
          <p:nvPr/>
        </p:nvPicPr>
        <p:blipFill>
          <a:blip r:embed="rId3"/>
          <a:stretch>
            <a:fillRect/>
          </a:stretch>
        </p:blipFill>
        <p:spPr>
          <a:xfrm>
            <a:off x="6729902" y="2059588"/>
            <a:ext cx="2746747" cy="3888131"/>
          </a:xfrm>
          <a:prstGeom prst="rect">
            <a:avLst/>
          </a:prstGeom>
        </p:spPr>
      </p:pic>
      <p:sp>
        <p:nvSpPr>
          <p:cNvPr id="5" name="Pravokutnik 4">
            <a:extLst>
              <a:ext uri="{FF2B5EF4-FFF2-40B4-BE49-F238E27FC236}">
                <a16:creationId xmlns:a16="http://schemas.microsoft.com/office/drawing/2014/main" xmlns="" id="{1450E655-872E-401C-A730-A91E7B88C72D}"/>
              </a:ext>
            </a:extLst>
          </p:cNvPr>
          <p:cNvSpPr/>
          <p:nvPr/>
        </p:nvSpPr>
        <p:spPr>
          <a:xfrm>
            <a:off x="6999005" y="6132114"/>
            <a:ext cx="5096047" cy="646331"/>
          </a:xfrm>
          <a:prstGeom prst="rect">
            <a:avLst/>
          </a:prstGeom>
        </p:spPr>
        <p:txBody>
          <a:bodyPr wrap="square">
            <a:spAutoFit/>
          </a:bodyPr>
          <a:lstStyle/>
          <a:p>
            <a:pPr algn="r"/>
            <a:r>
              <a:rPr lang="en-US" b="1" dirty="0">
                <a:solidFill>
                  <a:srgbClr val="8BAA00"/>
                </a:solidFill>
              </a:rPr>
              <a:t>1st </a:t>
            </a:r>
            <a:r>
              <a:rPr lang="en-US" b="1" dirty="0" smtClean="0">
                <a:solidFill>
                  <a:srgbClr val="8BAA00"/>
                </a:solidFill>
              </a:rPr>
              <a:t>International Yoga and Ayurveda Conference</a:t>
            </a:r>
            <a:r>
              <a:rPr lang="hr-HR" b="1" dirty="0" smtClean="0">
                <a:solidFill>
                  <a:srgbClr val="8BAA00"/>
                </a:solidFill>
              </a:rPr>
              <a:t> 3.10.2021., Zagreb</a:t>
            </a:r>
            <a:endParaRPr lang="hr-HR" b="1" dirty="0">
              <a:solidFill>
                <a:srgbClr val="8BAA00"/>
              </a:solidFill>
            </a:endParaRPr>
          </a:p>
        </p:txBody>
      </p:sp>
      <p:pic>
        <p:nvPicPr>
          <p:cNvPr id="8" name="Slika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2490" y="563169"/>
            <a:ext cx="4044824" cy="941845"/>
          </a:xfrm>
          <a:prstGeom prst="rect">
            <a:avLst/>
          </a:prstGeom>
        </p:spPr>
      </p:pic>
    </p:spTree>
    <p:extLst>
      <p:ext uri="{BB962C8B-B14F-4D97-AF65-F5344CB8AC3E}">
        <p14:creationId xmlns:p14="http://schemas.microsoft.com/office/powerpoint/2010/main" val="4261546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8236977" y="5038333"/>
            <a:ext cx="3919841" cy="1554438"/>
          </a:xfrm>
        </p:spPr>
        <p:txBody>
          <a:bodyPr>
            <a:noAutofit/>
          </a:bodyPr>
          <a:lstStyle/>
          <a:p>
            <a:pPr algn="r"/>
            <a:r>
              <a:rPr lang="hr-HR" sz="3600" b="1" dirty="0">
                <a:solidFill>
                  <a:srgbClr val="8BAA00"/>
                </a:solidFill>
                <a:effectLst>
                  <a:outerShdw blurRad="38100" dist="38100" dir="2700000" algn="tl">
                    <a:srgbClr val="000000">
                      <a:alpha val="43137"/>
                    </a:srgbClr>
                  </a:outerShdw>
                </a:effectLst>
              </a:rPr>
              <a:t>ECOLOGICAL FOOD GROWING</a:t>
            </a:r>
            <a:endParaRPr lang="hr-HR" sz="3600" b="1" dirty="0">
              <a:solidFill>
                <a:srgbClr val="8BAA00"/>
              </a:solidFill>
              <a:effectLst>
                <a:outerShdw blurRad="38100" dist="38100" dir="2700000" algn="tl">
                  <a:srgbClr val="000000">
                    <a:alpha val="43137"/>
                  </a:srgbClr>
                </a:outerShdw>
              </a:effectLst>
            </a:endParaRPr>
          </a:p>
        </p:txBody>
      </p:sp>
      <p:sp>
        <p:nvSpPr>
          <p:cNvPr id="4" name="Rezervirano mjesto datuma 3"/>
          <p:cNvSpPr>
            <a:spLocks noGrp="1"/>
          </p:cNvSpPr>
          <p:nvPr>
            <p:ph type="dt" sz="half" idx="10"/>
          </p:nvPr>
        </p:nvSpPr>
        <p:spPr/>
        <p:txBody>
          <a:bodyPr/>
          <a:lstStyle/>
          <a:p>
            <a:r>
              <a:rPr lang="hr-HR"/>
              <a:t>22. srpnja 2012.</a:t>
            </a:r>
            <a:endParaRPr lang="hr-HR" dirty="0"/>
          </a:p>
        </p:txBody>
      </p:sp>
      <p:sp>
        <p:nvSpPr>
          <p:cNvPr id="5" name="Rezervirano mjesto podnožja 4"/>
          <p:cNvSpPr>
            <a:spLocks noGrp="1"/>
          </p:cNvSpPr>
          <p:nvPr>
            <p:ph type="ftr" sz="quarter" idx="11"/>
          </p:nvPr>
        </p:nvSpPr>
        <p:spPr/>
        <p:txBody>
          <a:bodyPr/>
          <a:lstStyle/>
          <a:p>
            <a:r>
              <a:rPr lang="hr-HR"/>
              <a:t>Mjesto za tekst podnožja</a:t>
            </a:r>
            <a:endParaRPr lang="hr-HR" dirty="0"/>
          </a:p>
        </p:txBody>
      </p:sp>
      <p:sp>
        <p:nvSpPr>
          <p:cNvPr id="6" name="Rezervirano mjesto broja slajda 5"/>
          <p:cNvSpPr>
            <a:spLocks noGrp="1"/>
          </p:cNvSpPr>
          <p:nvPr>
            <p:ph type="sldNum" sz="quarter" idx="12"/>
          </p:nvPr>
        </p:nvSpPr>
        <p:spPr/>
        <p:txBody>
          <a:bodyPr/>
          <a:lstStyle/>
          <a:p>
            <a:fld id="{9CD8D479-8942-46E8-A226-A4E01F7A105C}" type="slidenum">
              <a:rPr lang="hr-HR" smtClean="0"/>
              <a:t>10</a:t>
            </a:fld>
            <a:endParaRPr lang="hr-HR" dirty="0"/>
          </a:p>
        </p:txBody>
      </p:sp>
      <p:pic>
        <p:nvPicPr>
          <p:cNvPr id="14" name="Slika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5681" y="3421411"/>
            <a:ext cx="20638" cy="15177"/>
          </a:xfrm>
          <a:prstGeom prst="rect">
            <a:avLst/>
          </a:prstGeom>
        </p:spPr>
      </p:pic>
      <p:pic>
        <p:nvPicPr>
          <p:cNvPr id="15" name="Slika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5681" y="3421411"/>
            <a:ext cx="20638" cy="15177"/>
          </a:xfrm>
          <a:prstGeom prst="rect">
            <a:avLst/>
          </a:prstGeom>
        </p:spPr>
      </p:pic>
      <p:pic>
        <p:nvPicPr>
          <p:cNvPr id="2050" name="Picture 2" descr="MN court backtracks on pesticide drift | Pesticide Action Networ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568212" cy="2236560"/>
          </a:xfrm>
          <a:prstGeom prst="rect">
            <a:avLst/>
          </a:prstGeom>
          <a:noFill/>
          <a:extLst>
            <a:ext uri="{909E8E84-426E-40DD-AFC4-6F175D3DCCD1}">
              <a14:hiddenFill xmlns:a14="http://schemas.microsoft.com/office/drawing/2010/main">
                <a:solidFill>
                  <a:srgbClr val="FFFFFF"/>
                </a:solidFill>
              </a14:hiddenFill>
            </a:ext>
          </a:extLst>
        </p:spPr>
      </p:pic>
      <p:pic>
        <p:nvPicPr>
          <p:cNvPr id="9" name="Rezervirano mjesto sadržaja 8"/>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2919480" y="0"/>
            <a:ext cx="2982080" cy="2236560"/>
          </a:xfrm>
        </p:spPr>
      </p:pic>
      <p:pic>
        <p:nvPicPr>
          <p:cNvPr id="25" name="Slika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04181" y="-20825"/>
            <a:ext cx="4027759" cy="2263088"/>
          </a:xfrm>
          <a:prstGeom prst="rect">
            <a:avLst/>
          </a:prstGeom>
        </p:spPr>
      </p:pic>
      <p:pic>
        <p:nvPicPr>
          <p:cNvPr id="2054" name="Picture 6" descr="India launching pilot project on Organic Farming in Nepa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11" y="2222057"/>
            <a:ext cx="2769965" cy="219765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What Is Organic? | Soil Associatio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41739" y="2197556"/>
            <a:ext cx="3296489" cy="2197659"/>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Commission takes action against fraud in organic products | European  Commissio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058550" y="4048475"/>
            <a:ext cx="2013127" cy="1342085"/>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Local And Delicious - 10 Most Popular Ecological Products in Istria - Ecobnb"/>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60039" y="2221438"/>
            <a:ext cx="3901965" cy="219765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Organic Production - SARE"/>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6411"/>
          <a:stretch/>
        </p:blipFill>
        <p:spPr bwMode="auto">
          <a:xfrm>
            <a:off x="9931940" y="0"/>
            <a:ext cx="2260060" cy="3219855"/>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Years in the Making, Organic Animal Welfare Rules Killed by Trump's USDA |  Civil Eats"/>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r="22186"/>
          <a:stretch/>
        </p:blipFill>
        <p:spPr bwMode="auto">
          <a:xfrm>
            <a:off x="0" y="4395215"/>
            <a:ext cx="2607013" cy="2233566"/>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RaotyPaul Official: The Role Of Animals In Organic Farmi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603476" y="4388909"/>
            <a:ext cx="3001814" cy="2251361"/>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Farm Animals | Healthy Pets, Healthy People | CDC"/>
          <p:cNvPicPr>
            <a:picLocks noChangeAspect="1" noChangeArrowheads="1"/>
          </p:cNvPicPr>
          <p:nvPr/>
        </p:nvPicPr>
        <p:blipFill rotWithShape="1">
          <a:blip r:embed="rId14">
            <a:extLst>
              <a:ext uri="{28A0092B-C50C-407E-A947-70E740481C1C}">
                <a14:useLocalDpi xmlns:a14="http://schemas.microsoft.com/office/drawing/2010/main" val="0"/>
              </a:ext>
            </a:extLst>
          </a:blip>
          <a:srcRect l="21452"/>
          <a:stretch/>
        </p:blipFill>
        <p:spPr bwMode="auto">
          <a:xfrm>
            <a:off x="5574883" y="4388910"/>
            <a:ext cx="2662094" cy="2255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1839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Organic vineyard - Biodynamic farming standards for rosé &amp; red wines"/>
          <p:cNvPicPr>
            <a:picLocks noChangeAspect="1" noChangeArrowheads="1"/>
          </p:cNvPicPr>
          <p:nvPr/>
        </p:nvPicPr>
        <p:blipFill rotWithShape="1">
          <a:blip r:embed="rId3">
            <a:extLst>
              <a:ext uri="{28A0092B-C50C-407E-A947-70E740481C1C}">
                <a14:useLocalDpi xmlns:a14="http://schemas.microsoft.com/office/drawing/2010/main" val="0"/>
              </a:ext>
            </a:extLst>
          </a:blip>
          <a:srcRect l="6269" r="18311"/>
          <a:stretch/>
        </p:blipFill>
        <p:spPr bwMode="auto">
          <a:xfrm>
            <a:off x="5067754" y="4203815"/>
            <a:ext cx="3493540" cy="2382272"/>
          </a:xfrm>
          <a:prstGeom prst="rect">
            <a:avLst/>
          </a:prstGeom>
          <a:noFill/>
          <a:extLst>
            <a:ext uri="{909E8E84-426E-40DD-AFC4-6F175D3DCCD1}">
              <a14:hiddenFill xmlns:a14="http://schemas.microsoft.com/office/drawing/2010/main">
                <a:solidFill>
                  <a:srgbClr val="FFFFFF"/>
                </a:solidFill>
              </a14:hiddenFill>
            </a:ext>
          </a:extLst>
        </p:spPr>
      </p:pic>
      <p:sp>
        <p:nvSpPr>
          <p:cNvPr id="2" name="Naslov 1"/>
          <p:cNvSpPr>
            <a:spLocks noGrp="1"/>
          </p:cNvSpPr>
          <p:nvPr>
            <p:ph type="title"/>
          </p:nvPr>
        </p:nvSpPr>
        <p:spPr>
          <a:xfrm>
            <a:off x="8203963" y="5343242"/>
            <a:ext cx="3956301" cy="1376448"/>
          </a:xfrm>
        </p:spPr>
        <p:txBody>
          <a:bodyPr>
            <a:noAutofit/>
          </a:bodyPr>
          <a:lstStyle/>
          <a:p>
            <a:pPr algn="r"/>
            <a:r>
              <a:rPr lang="hr-HR" sz="3600" b="1" dirty="0">
                <a:solidFill>
                  <a:srgbClr val="8BAA00"/>
                </a:solidFill>
                <a:effectLst>
                  <a:outerShdw blurRad="38100" dist="38100" dir="2700000" algn="tl">
                    <a:srgbClr val="000000">
                      <a:alpha val="43137"/>
                    </a:srgbClr>
                  </a:outerShdw>
                </a:effectLst>
              </a:rPr>
              <a:t>BIODYNAMIC FOOD GROWING</a:t>
            </a:r>
            <a:endParaRPr lang="hr-HR" sz="3600" b="1" dirty="0">
              <a:solidFill>
                <a:srgbClr val="8BAA00"/>
              </a:solidFill>
              <a:effectLst>
                <a:outerShdw blurRad="38100" dist="38100" dir="2700000" algn="tl">
                  <a:srgbClr val="000000">
                    <a:alpha val="43137"/>
                  </a:srgbClr>
                </a:outerShdw>
              </a:effectLst>
            </a:endParaRPr>
          </a:p>
        </p:txBody>
      </p:sp>
      <p:sp>
        <p:nvSpPr>
          <p:cNvPr id="4" name="Rezervirano mjesto datuma 3"/>
          <p:cNvSpPr>
            <a:spLocks noGrp="1"/>
          </p:cNvSpPr>
          <p:nvPr>
            <p:ph type="dt" sz="half" idx="10"/>
          </p:nvPr>
        </p:nvSpPr>
        <p:spPr/>
        <p:txBody>
          <a:bodyPr/>
          <a:lstStyle/>
          <a:p>
            <a:r>
              <a:rPr lang="hr-HR"/>
              <a:t>22. srpnja 2012.</a:t>
            </a:r>
            <a:endParaRPr lang="hr-HR" dirty="0"/>
          </a:p>
        </p:txBody>
      </p:sp>
      <p:sp>
        <p:nvSpPr>
          <p:cNvPr id="5" name="Rezervirano mjesto podnožja 4"/>
          <p:cNvSpPr>
            <a:spLocks noGrp="1"/>
          </p:cNvSpPr>
          <p:nvPr>
            <p:ph type="ftr" sz="quarter" idx="11"/>
          </p:nvPr>
        </p:nvSpPr>
        <p:spPr/>
        <p:txBody>
          <a:bodyPr/>
          <a:lstStyle/>
          <a:p>
            <a:r>
              <a:rPr lang="hr-HR"/>
              <a:t>Mjesto za tekst podnožja</a:t>
            </a:r>
            <a:endParaRPr lang="hr-HR" dirty="0"/>
          </a:p>
        </p:txBody>
      </p:sp>
      <p:sp>
        <p:nvSpPr>
          <p:cNvPr id="6" name="Rezervirano mjesto broja slajda 5"/>
          <p:cNvSpPr>
            <a:spLocks noGrp="1"/>
          </p:cNvSpPr>
          <p:nvPr>
            <p:ph type="sldNum" sz="quarter" idx="12"/>
          </p:nvPr>
        </p:nvSpPr>
        <p:spPr/>
        <p:txBody>
          <a:bodyPr/>
          <a:lstStyle/>
          <a:p>
            <a:fld id="{9CD8D479-8942-46E8-A226-A4E01F7A105C}" type="slidenum">
              <a:rPr lang="hr-HR" smtClean="0"/>
              <a:t>11</a:t>
            </a:fld>
            <a:endParaRPr lang="hr-HR" dirty="0"/>
          </a:p>
        </p:txBody>
      </p:sp>
      <p:pic>
        <p:nvPicPr>
          <p:cNvPr id="14" name="Slika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85681" y="3421411"/>
            <a:ext cx="20638" cy="15177"/>
          </a:xfrm>
          <a:prstGeom prst="rect">
            <a:avLst/>
          </a:prstGeom>
        </p:spPr>
      </p:pic>
      <p:pic>
        <p:nvPicPr>
          <p:cNvPr id="15" name="Slika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85681" y="3421411"/>
            <a:ext cx="20638" cy="15177"/>
          </a:xfrm>
          <a:prstGeom prst="rect">
            <a:avLst/>
          </a:prstGeom>
        </p:spPr>
      </p:pic>
      <p:pic>
        <p:nvPicPr>
          <p:cNvPr id="24" name="Slika 23"/>
          <p:cNvPicPr>
            <a:picLocks noChangeAspect="1"/>
          </p:cNvPicPr>
          <p:nvPr/>
        </p:nvPicPr>
        <p:blipFill rotWithShape="1">
          <a:blip r:embed="rId5">
            <a:extLst>
              <a:ext uri="{28A0092B-C50C-407E-A947-70E740481C1C}">
                <a14:useLocalDpi xmlns:a14="http://schemas.microsoft.com/office/drawing/2010/main" val="0"/>
              </a:ext>
            </a:extLst>
          </a:blip>
          <a:srcRect l="24913"/>
          <a:stretch/>
        </p:blipFill>
        <p:spPr>
          <a:xfrm>
            <a:off x="0" y="4214209"/>
            <a:ext cx="2417987" cy="2415190"/>
          </a:xfrm>
          <a:prstGeom prst="rect">
            <a:avLst/>
          </a:prstGeom>
        </p:spPr>
      </p:pic>
      <p:pic>
        <p:nvPicPr>
          <p:cNvPr id="26" name="Slika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70429" y="0"/>
            <a:ext cx="4409212" cy="2747995"/>
          </a:xfrm>
          <a:prstGeom prst="rect">
            <a:avLst/>
          </a:prstGeom>
        </p:spPr>
      </p:pic>
      <p:pic>
        <p:nvPicPr>
          <p:cNvPr id="27" name="Slika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79640" y="-15088"/>
            <a:ext cx="4112360" cy="2763083"/>
          </a:xfrm>
          <a:prstGeom prst="rect">
            <a:avLst/>
          </a:prstGeom>
        </p:spPr>
      </p:pic>
      <p:pic>
        <p:nvPicPr>
          <p:cNvPr id="3074" name="Picture 2" descr="organic farming | Definition, History, Methods, &amp; Benefits | Britannica"/>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25862"/>
          <a:stretch/>
        </p:blipFill>
        <p:spPr bwMode="auto">
          <a:xfrm>
            <a:off x="9344787" y="2747995"/>
            <a:ext cx="2874376" cy="1509018"/>
          </a:xfrm>
          <a:prstGeom prst="rect">
            <a:avLst/>
          </a:prstGeom>
          <a:noFill/>
          <a:extLst>
            <a:ext uri="{909E8E84-426E-40DD-AFC4-6F175D3DCCD1}">
              <a14:hiddenFill xmlns:a14="http://schemas.microsoft.com/office/drawing/2010/main">
                <a:solidFill>
                  <a:srgbClr val="FFFFFF"/>
                </a:solidFill>
              </a14:hiddenFill>
            </a:ext>
          </a:extLst>
        </p:spPr>
      </p:pic>
      <p:pic>
        <p:nvPicPr>
          <p:cNvPr id="12" name="Slika 11"/>
          <p:cNvPicPr>
            <a:picLocks noChangeAspect="1"/>
          </p:cNvPicPr>
          <p:nvPr/>
        </p:nvPicPr>
        <p:blipFill>
          <a:blip r:embed="rId9"/>
          <a:stretch>
            <a:fillRect/>
          </a:stretch>
        </p:blipFill>
        <p:spPr>
          <a:xfrm>
            <a:off x="2214" y="-22784"/>
            <a:ext cx="3668214" cy="2598319"/>
          </a:xfrm>
          <a:prstGeom prst="rect">
            <a:avLst/>
          </a:prstGeom>
        </p:spPr>
      </p:pic>
      <p:pic>
        <p:nvPicPr>
          <p:cNvPr id="13" name="Slika 12"/>
          <p:cNvPicPr>
            <a:picLocks noChangeAspect="1"/>
          </p:cNvPicPr>
          <p:nvPr/>
        </p:nvPicPr>
        <p:blipFill>
          <a:blip r:embed="rId10"/>
          <a:stretch>
            <a:fillRect/>
          </a:stretch>
        </p:blipFill>
        <p:spPr>
          <a:xfrm>
            <a:off x="-2996" y="2374893"/>
            <a:ext cx="3673424" cy="1836713"/>
          </a:xfrm>
          <a:prstGeom prst="rect">
            <a:avLst/>
          </a:prstGeom>
        </p:spPr>
      </p:pic>
      <p:sp>
        <p:nvSpPr>
          <p:cNvPr id="16" name="AutoShape 8" descr="Biodynamic Principles and Practices | Biodynamic Associat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r-HR"/>
          </a:p>
        </p:txBody>
      </p:sp>
      <p:pic>
        <p:nvPicPr>
          <p:cNvPr id="17" name="Slika 16"/>
          <p:cNvPicPr>
            <a:picLocks noChangeAspect="1"/>
          </p:cNvPicPr>
          <p:nvPr/>
        </p:nvPicPr>
        <p:blipFill rotWithShape="1">
          <a:blip r:embed="rId11"/>
          <a:srcRect l="26492"/>
          <a:stretch/>
        </p:blipFill>
        <p:spPr>
          <a:xfrm>
            <a:off x="2416874" y="4203815"/>
            <a:ext cx="2683715" cy="2433376"/>
          </a:xfrm>
          <a:prstGeom prst="rect">
            <a:avLst/>
          </a:prstGeom>
        </p:spPr>
      </p:pic>
      <p:pic>
        <p:nvPicPr>
          <p:cNvPr id="3082" name="Picture 10" descr="Wine bio, nature, biodynamic ... How to find your way ? - Beaux-Vins"/>
          <p:cNvPicPr>
            <a:picLocks noChangeAspect="1" noChangeArrowheads="1"/>
          </p:cNvPicPr>
          <p:nvPr/>
        </p:nvPicPr>
        <p:blipFill rotWithShape="1">
          <a:blip r:embed="rId12">
            <a:extLst>
              <a:ext uri="{28A0092B-C50C-407E-A947-70E740481C1C}">
                <a14:useLocalDpi xmlns:a14="http://schemas.microsoft.com/office/drawing/2010/main" val="0"/>
              </a:ext>
            </a:extLst>
          </a:blip>
          <a:srcRect l="14937" t="18772" r="16637" b="18192"/>
          <a:stretch/>
        </p:blipFill>
        <p:spPr bwMode="auto">
          <a:xfrm>
            <a:off x="9240765" y="4337165"/>
            <a:ext cx="2554757" cy="1229716"/>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Biodynamic farming - BIODYNAMIC Farming - NEEEEEXT : Let's step together  into the Future !"/>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77742" y="2299707"/>
            <a:ext cx="3967044" cy="1923157"/>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Biodynamic Astronomy: Working with Biodynamic Planting Calendars |  Biodynamic Association"/>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3445" b="3150"/>
          <a:stretch/>
        </p:blipFill>
        <p:spPr bwMode="auto">
          <a:xfrm>
            <a:off x="3380983" y="2299707"/>
            <a:ext cx="1996759" cy="1922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657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zervirano mjesto broja slajda 5"/>
          <p:cNvSpPr>
            <a:spLocks noGrp="1"/>
          </p:cNvSpPr>
          <p:nvPr>
            <p:ph type="sldNum" sz="quarter" idx="12"/>
          </p:nvPr>
        </p:nvSpPr>
        <p:spPr/>
        <p:txBody>
          <a:bodyPr/>
          <a:lstStyle/>
          <a:p>
            <a:pPr algn="r" defTabSz="914400">
              <a:buNone/>
            </a:pPr>
            <a:fld id="{9CD8D479-8942-46E8-A226-A4E01F7A105C}" type="slidenum">
              <a:rPr lang="hr-HR" sz="800" b="0" i="0" smtClean="0">
                <a:solidFill>
                  <a:srgbClr val="8BAA00">
                    <a:lumMod val="75000"/>
                  </a:srgbClr>
                </a:solidFill>
                <a:latin typeface="Corbel"/>
              </a:rPr>
              <a:t>12</a:t>
            </a:fld>
            <a:endParaRPr lang="hr-HR" dirty="0"/>
          </a:p>
        </p:txBody>
      </p:sp>
      <p:pic>
        <p:nvPicPr>
          <p:cNvPr id="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921" y="2086455"/>
            <a:ext cx="3644707" cy="41263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3022" y="2086455"/>
            <a:ext cx="3691286" cy="41263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Pravokutnik 6"/>
          <p:cNvSpPr/>
          <p:nvPr/>
        </p:nvSpPr>
        <p:spPr>
          <a:xfrm>
            <a:off x="824778" y="6225877"/>
            <a:ext cx="1813317" cy="369332"/>
          </a:xfrm>
          <a:prstGeom prst="rect">
            <a:avLst/>
          </a:prstGeom>
        </p:spPr>
        <p:txBody>
          <a:bodyPr wrap="none">
            <a:spAutoFit/>
          </a:bodyPr>
          <a:lstStyle/>
          <a:p>
            <a:r>
              <a:rPr lang="hr-HR" b="1" dirty="0">
                <a:solidFill>
                  <a:schemeClr val="tx2"/>
                </a:solidFill>
              </a:rPr>
              <a:t>Biodynamic plot</a:t>
            </a:r>
            <a:endParaRPr lang="hr-HR" b="1" dirty="0">
              <a:solidFill>
                <a:schemeClr val="tx2"/>
              </a:solidFill>
            </a:endParaRPr>
          </a:p>
        </p:txBody>
      </p:sp>
      <p:sp>
        <p:nvSpPr>
          <p:cNvPr id="11" name="Pravokutnik 10"/>
          <p:cNvSpPr/>
          <p:nvPr/>
        </p:nvSpPr>
        <p:spPr>
          <a:xfrm>
            <a:off x="4661531" y="6260068"/>
            <a:ext cx="1963999" cy="369332"/>
          </a:xfrm>
          <a:prstGeom prst="rect">
            <a:avLst/>
          </a:prstGeom>
        </p:spPr>
        <p:txBody>
          <a:bodyPr wrap="none">
            <a:spAutoFit/>
          </a:bodyPr>
          <a:lstStyle/>
          <a:p>
            <a:r>
              <a:rPr lang="hr-HR" b="1" dirty="0" err="1">
                <a:solidFill>
                  <a:schemeClr val="tx2"/>
                </a:solidFill>
              </a:rPr>
              <a:t>Conventional</a:t>
            </a:r>
            <a:r>
              <a:rPr lang="hr-HR" b="1" dirty="0">
                <a:solidFill>
                  <a:schemeClr val="tx2"/>
                </a:solidFill>
              </a:rPr>
              <a:t> plot</a:t>
            </a:r>
            <a:endParaRPr lang="hr-HR" b="1" dirty="0">
              <a:solidFill>
                <a:schemeClr val="tx2"/>
              </a:solidFill>
            </a:endParaRPr>
          </a:p>
        </p:txBody>
      </p:sp>
      <p:sp>
        <p:nvSpPr>
          <p:cNvPr id="12" name="Pravokutnik 11"/>
          <p:cNvSpPr/>
          <p:nvPr/>
        </p:nvSpPr>
        <p:spPr>
          <a:xfrm>
            <a:off x="7874308" y="5059739"/>
            <a:ext cx="4251129" cy="1200329"/>
          </a:xfrm>
          <a:prstGeom prst="rect">
            <a:avLst/>
          </a:prstGeom>
        </p:spPr>
        <p:txBody>
          <a:bodyPr wrap="square">
            <a:spAutoFit/>
          </a:bodyPr>
          <a:lstStyle/>
          <a:p>
            <a:r>
              <a:rPr lang="en-US" b="1" dirty="0">
                <a:solidFill>
                  <a:srgbClr val="8BAA00"/>
                </a:solidFill>
              </a:rPr>
              <a:t>Organic </a:t>
            </a:r>
            <a:r>
              <a:rPr lang="en-US" b="1" dirty="0" smtClean="0">
                <a:solidFill>
                  <a:srgbClr val="8BAA00"/>
                </a:solidFill>
              </a:rPr>
              <a:t>mass</a:t>
            </a:r>
            <a:r>
              <a:rPr lang="hr-HR" b="1" dirty="0" smtClean="0">
                <a:solidFill>
                  <a:srgbClr val="8BAA00"/>
                </a:solidFill>
              </a:rPr>
              <a:t> </a:t>
            </a:r>
            <a:br>
              <a:rPr lang="hr-HR" b="1" dirty="0" smtClean="0">
                <a:solidFill>
                  <a:srgbClr val="8BAA00"/>
                </a:solidFill>
              </a:rPr>
            </a:br>
            <a:r>
              <a:rPr lang="en-US" dirty="0" smtClean="0">
                <a:solidFill>
                  <a:schemeClr val="tx2">
                    <a:lumMod val="85000"/>
                    <a:lumOff val="15000"/>
                  </a:schemeClr>
                </a:solidFill>
              </a:rPr>
              <a:t>holds </a:t>
            </a:r>
            <a:r>
              <a:rPr lang="en-US" dirty="0">
                <a:solidFill>
                  <a:schemeClr val="tx2">
                    <a:lumMod val="85000"/>
                    <a:lumOff val="15000"/>
                  </a:schemeClr>
                </a:solidFill>
              </a:rPr>
              <a:t>soil particles </a:t>
            </a:r>
            <a:r>
              <a:rPr lang="en-US" dirty="0" smtClean="0">
                <a:solidFill>
                  <a:schemeClr val="tx2">
                    <a:lumMod val="85000"/>
                    <a:lumOff val="15000"/>
                  </a:schemeClr>
                </a:solidFill>
              </a:rPr>
              <a:t>together</a:t>
            </a:r>
            <a:endParaRPr lang="hr-HR" dirty="0" smtClean="0">
              <a:solidFill>
                <a:schemeClr val="tx2">
                  <a:lumMod val="85000"/>
                  <a:lumOff val="15000"/>
                </a:schemeClr>
              </a:solidFill>
            </a:endParaRPr>
          </a:p>
          <a:p>
            <a:r>
              <a:rPr lang="en-US" b="1" dirty="0" smtClean="0">
                <a:solidFill>
                  <a:srgbClr val="8BAA00"/>
                </a:solidFill>
              </a:rPr>
              <a:t>Better </a:t>
            </a:r>
            <a:r>
              <a:rPr lang="en-US" b="1" dirty="0">
                <a:solidFill>
                  <a:srgbClr val="8BAA00"/>
                </a:solidFill>
              </a:rPr>
              <a:t>soil structure </a:t>
            </a:r>
            <a:r>
              <a:rPr lang="hr-HR" b="1" dirty="0" smtClean="0">
                <a:solidFill>
                  <a:srgbClr val="8BAA00"/>
                </a:solidFill>
              </a:rPr>
              <a:t/>
            </a:r>
            <a:br>
              <a:rPr lang="hr-HR" b="1" dirty="0" smtClean="0">
                <a:solidFill>
                  <a:srgbClr val="8BAA00"/>
                </a:solidFill>
              </a:rPr>
            </a:br>
            <a:r>
              <a:rPr lang="en-US" dirty="0" smtClean="0">
                <a:solidFill>
                  <a:schemeClr val="tx2">
                    <a:lumMod val="85000"/>
                    <a:lumOff val="15000"/>
                  </a:schemeClr>
                </a:solidFill>
              </a:rPr>
              <a:t>reduced </a:t>
            </a:r>
            <a:r>
              <a:rPr lang="en-US" dirty="0">
                <a:solidFill>
                  <a:schemeClr val="tx2">
                    <a:lumMod val="85000"/>
                    <a:lumOff val="15000"/>
                  </a:schemeClr>
                </a:solidFill>
              </a:rPr>
              <a:t>soil compaction and erosion</a:t>
            </a:r>
            <a:endParaRPr lang="hr-HR" dirty="0">
              <a:solidFill>
                <a:schemeClr val="tx2">
                  <a:lumMod val="85000"/>
                  <a:lumOff val="15000"/>
                </a:schemeClr>
              </a:solidFill>
            </a:endParaRPr>
          </a:p>
        </p:txBody>
      </p:sp>
      <p:sp>
        <p:nvSpPr>
          <p:cNvPr id="3" name="Pravokutnik 2"/>
          <p:cNvSpPr/>
          <p:nvPr/>
        </p:nvSpPr>
        <p:spPr>
          <a:xfrm>
            <a:off x="118795" y="1257538"/>
            <a:ext cx="8079940" cy="615553"/>
          </a:xfrm>
          <a:prstGeom prst="rect">
            <a:avLst/>
          </a:prstGeom>
        </p:spPr>
        <p:txBody>
          <a:bodyPr wrap="square">
            <a:spAutoFit/>
          </a:bodyPr>
          <a:lstStyle/>
          <a:p>
            <a:pPr algn="r"/>
            <a:r>
              <a:rPr lang="hr-HR" sz="1700" b="1" dirty="0">
                <a:solidFill>
                  <a:srgbClr val="8BAA00"/>
                </a:solidFill>
              </a:rPr>
              <a:t>“</a:t>
            </a:r>
            <a:r>
              <a:rPr lang="en-US" sz="1700" b="1" dirty="0">
                <a:solidFill>
                  <a:srgbClr val="8BAA00"/>
                </a:solidFill>
              </a:rPr>
              <a:t>From any side, from any angle, all the interests of human life creep into agriculture</a:t>
            </a:r>
            <a:r>
              <a:rPr lang="hr-HR" sz="1700" b="1" dirty="0">
                <a:solidFill>
                  <a:srgbClr val="8BAA00"/>
                </a:solidFill>
              </a:rPr>
              <a:t>” </a:t>
            </a:r>
            <a:r>
              <a:rPr lang="hr-HR" sz="1700" dirty="0"/>
              <a:t/>
            </a:r>
            <a:br>
              <a:rPr lang="hr-HR" sz="1700" dirty="0"/>
            </a:br>
            <a:r>
              <a:rPr lang="hr-HR" sz="1700" dirty="0"/>
              <a:t>dr. Rudolf Steiner, 1924.</a:t>
            </a:r>
            <a:endParaRPr lang="hr-HR" sz="1700" dirty="0"/>
          </a:p>
        </p:txBody>
      </p:sp>
      <p:grpSp>
        <p:nvGrpSpPr>
          <p:cNvPr id="14" name="Grupa 13"/>
          <p:cNvGrpSpPr/>
          <p:nvPr/>
        </p:nvGrpSpPr>
        <p:grpSpPr>
          <a:xfrm>
            <a:off x="205201" y="102529"/>
            <a:ext cx="8060115" cy="966276"/>
            <a:chOff x="0" y="0"/>
            <a:chExt cx="6748280" cy="1141920"/>
          </a:xfrm>
        </p:grpSpPr>
        <p:sp>
          <p:nvSpPr>
            <p:cNvPr id="15" name="Zaobljeni pravokutnik 14"/>
            <p:cNvSpPr/>
            <p:nvPr/>
          </p:nvSpPr>
          <p:spPr>
            <a:xfrm>
              <a:off x="0" y="0"/>
              <a:ext cx="6748280" cy="1141920"/>
            </a:xfrm>
            <a:prstGeom prst="roundRect">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16" name="Zaobljeni pravokutnik 4"/>
            <p:cNvSpPr/>
            <p:nvPr/>
          </p:nvSpPr>
          <p:spPr>
            <a:xfrm>
              <a:off x="55744" y="55744"/>
              <a:ext cx="6636792" cy="10304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endParaRPr lang="hr-HR" sz="2800" kern="1200" dirty="0"/>
            </a:p>
          </p:txBody>
        </p:sp>
      </p:grpSp>
      <p:sp>
        <p:nvSpPr>
          <p:cNvPr id="2" name="Naslov 1"/>
          <p:cNvSpPr>
            <a:spLocks noGrp="1"/>
          </p:cNvSpPr>
          <p:nvPr>
            <p:ph type="title"/>
          </p:nvPr>
        </p:nvSpPr>
        <p:spPr>
          <a:xfrm>
            <a:off x="205201" y="316194"/>
            <a:ext cx="8229498" cy="541190"/>
          </a:xfrm>
        </p:spPr>
        <p:txBody>
          <a:bodyPr>
            <a:normAutofit/>
          </a:bodyPr>
          <a:lstStyle/>
          <a:p>
            <a:r>
              <a:rPr lang="en-US" sz="2400" b="1" dirty="0">
                <a:solidFill>
                  <a:schemeClr val="bg1"/>
                </a:solidFill>
              </a:rPr>
              <a:t>INFLUENCE OF BIODYNAMIC PREPARATIONS ON THE </a:t>
            </a:r>
            <a:r>
              <a:rPr lang="en-US" sz="2400" b="1" dirty="0" smtClean="0">
                <a:solidFill>
                  <a:schemeClr val="bg1"/>
                </a:solidFill>
              </a:rPr>
              <a:t>SOIL</a:t>
            </a:r>
            <a:endParaRPr lang="hr-HR" sz="2400" dirty="0">
              <a:solidFill>
                <a:schemeClr val="bg1"/>
              </a:solidFill>
            </a:endParaRPr>
          </a:p>
        </p:txBody>
      </p:sp>
      <p:pic>
        <p:nvPicPr>
          <p:cNvPr id="4" name="Slika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27234" y="0"/>
            <a:ext cx="3751562" cy="4817579"/>
          </a:xfrm>
          <a:prstGeom prst="rect">
            <a:avLst/>
          </a:prstGeom>
        </p:spPr>
      </p:pic>
    </p:spTree>
    <p:extLst>
      <p:ext uri="{BB962C8B-B14F-4D97-AF65-F5344CB8AC3E}">
        <p14:creationId xmlns:p14="http://schemas.microsoft.com/office/powerpoint/2010/main" val="772258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zervirano mjesto datuma 3"/>
          <p:cNvSpPr>
            <a:spLocks noGrp="1"/>
          </p:cNvSpPr>
          <p:nvPr>
            <p:ph type="dt" sz="half" idx="10"/>
          </p:nvPr>
        </p:nvSpPr>
        <p:spPr/>
        <p:txBody>
          <a:bodyPr/>
          <a:lstStyle/>
          <a:p>
            <a:r>
              <a:rPr lang="hr-HR"/>
              <a:t>22. srpnja 2012.</a:t>
            </a:r>
            <a:endParaRPr lang="hr-HR" dirty="0"/>
          </a:p>
        </p:txBody>
      </p:sp>
      <p:sp>
        <p:nvSpPr>
          <p:cNvPr id="5" name="Rezervirano mjesto podnožja 4"/>
          <p:cNvSpPr>
            <a:spLocks noGrp="1"/>
          </p:cNvSpPr>
          <p:nvPr>
            <p:ph type="ftr" sz="quarter" idx="11"/>
          </p:nvPr>
        </p:nvSpPr>
        <p:spPr/>
        <p:txBody>
          <a:bodyPr/>
          <a:lstStyle/>
          <a:p>
            <a:r>
              <a:rPr lang="hr-HR"/>
              <a:t>Mjesto za tekst podnožja</a:t>
            </a:r>
            <a:endParaRPr lang="hr-HR" dirty="0"/>
          </a:p>
        </p:txBody>
      </p:sp>
      <p:sp>
        <p:nvSpPr>
          <p:cNvPr id="6" name="Rezervirano mjesto broja slajda 5"/>
          <p:cNvSpPr>
            <a:spLocks noGrp="1"/>
          </p:cNvSpPr>
          <p:nvPr>
            <p:ph type="sldNum" sz="quarter" idx="12"/>
          </p:nvPr>
        </p:nvSpPr>
        <p:spPr/>
        <p:txBody>
          <a:bodyPr/>
          <a:lstStyle/>
          <a:p>
            <a:fld id="{9CD8D479-8942-46E8-A226-A4E01F7A105C}" type="slidenum">
              <a:rPr lang="hr-HR" smtClean="0"/>
              <a:t>13</a:t>
            </a:fld>
            <a:endParaRPr lang="hr-HR" dirty="0"/>
          </a:p>
        </p:txBody>
      </p:sp>
      <p:pic>
        <p:nvPicPr>
          <p:cNvPr id="14" name="Slika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5681" y="3421411"/>
            <a:ext cx="20638" cy="15177"/>
          </a:xfrm>
          <a:prstGeom prst="rect">
            <a:avLst/>
          </a:prstGeom>
        </p:spPr>
      </p:pic>
      <p:pic>
        <p:nvPicPr>
          <p:cNvPr id="15" name="Slika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5681" y="3421411"/>
            <a:ext cx="20638" cy="15177"/>
          </a:xfrm>
          <a:prstGeom prst="rect">
            <a:avLst/>
          </a:prstGeom>
        </p:spPr>
      </p:pic>
      <p:sp>
        <p:nvSpPr>
          <p:cNvPr id="16" name="AutoShape 8" descr="Biodynamic Principles and Practices | Biodynamic Associat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r-HR"/>
          </a:p>
        </p:txBody>
      </p:sp>
      <p:pic>
        <p:nvPicPr>
          <p:cNvPr id="3" name="Slika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375" y="120015"/>
            <a:ext cx="10848975" cy="6509385"/>
          </a:xfrm>
          <a:prstGeom prst="rect">
            <a:avLst/>
          </a:prstGeom>
        </p:spPr>
      </p:pic>
    </p:spTree>
    <p:extLst>
      <p:ext uri="{BB962C8B-B14F-4D97-AF65-F5344CB8AC3E}">
        <p14:creationId xmlns:p14="http://schemas.microsoft.com/office/powerpoint/2010/main" val="2534591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2">
            <a:extLst>
              <a:ext uri="{28A0092B-C50C-407E-A947-70E740481C1C}">
                <a14:useLocalDpi xmlns:a14="http://schemas.microsoft.com/office/drawing/2010/main" val="0"/>
              </a:ext>
            </a:extLst>
          </a:blip>
          <a:srcRect l="908" t="4791" r="1334" b="4548"/>
          <a:stretch/>
        </p:blipFill>
        <p:spPr>
          <a:xfrm>
            <a:off x="0" y="91332"/>
            <a:ext cx="12134696" cy="3782591"/>
          </a:xfrm>
          <a:prstGeom prst="rect">
            <a:avLst/>
          </a:prstGeom>
        </p:spPr>
      </p:pic>
      <p:sp>
        <p:nvSpPr>
          <p:cNvPr id="5" name="Rezervirano mjesto datuma 4"/>
          <p:cNvSpPr>
            <a:spLocks noGrp="1"/>
          </p:cNvSpPr>
          <p:nvPr>
            <p:ph type="dt" sz="half" idx="10"/>
          </p:nvPr>
        </p:nvSpPr>
        <p:spPr/>
        <p:txBody>
          <a:bodyPr/>
          <a:lstStyle/>
          <a:p>
            <a:r>
              <a:rPr lang="hr-HR"/>
              <a:t>22. srpnja 2012.</a:t>
            </a:r>
            <a:endParaRPr lang="hr-HR" dirty="0"/>
          </a:p>
        </p:txBody>
      </p:sp>
      <p:sp>
        <p:nvSpPr>
          <p:cNvPr id="6" name="Rezervirano mjesto podnožja 5"/>
          <p:cNvSpPr>
            <a:spLocks noGrp="1"/>
          </p:cNvSpPr>
          <p:nvPr>
            <p:ph type="ftr" sz="quarter" idx="11"/>
          </p:nvPr>
        </p:nvSpPr>
        <p:spPr/>
        <p:txBody>
          <a:bodyPr/>
          <a:lstStyle/>
          <a:p>
            <a:r>
              <a:rPr lang="hr-HR"/>
              <a:t>Mjesto za tekst podnožja</a:t>
            </a:r>
            <a:endParaRPr lang="hr-HR" dirty="0"/>
          </a:p>
        </p:txBody>
      </p:sp>
      <p:sp>
        <p:nvSpPr>
          <p:cNvPr id="7" name="Rezervirano mjesto broja slajda 6"/>
          <p:cNvSpPr>
            <a:spLocks noGrp="1"/>
          </p:cNvSpPr>
          <p:nvPr>
            <p:ph type="sldNum" sz="quarter" idx="12"/>
          </p:nvPr>
        </p:nvSpPr>
        <p:spPr/>
        <p:txBody>
          <a:bodyPr/>
          <a:lstStyle/>
          <a:p>
            <a:fld id="{9CD8D479-8942-46E8-A226-A4E01F7A105C}" type="slidenum">
              <a:rPr lang="hr-HR" smtClean="0"/>
              <a:t>14</a:t>
            </a:fld>
            <a:endParaRPr lang="hr-HR" dirty="0"/>
          </a:p>
        </p:txBody>
      </p:sp>
      <p:pic>
        <p:nvPicPr>
          <p:cNvPr id="12" name="Slika 11" descr="Japanese Agricultural Organic Standard (JAS) logo">
            <a:hlinkClick r:id="rId3"/>
          </p:cNvPr>
          <p:cNvPicPr/>
          <p:nvPr/>
        </p:nvPicPr>
        <p:blipFill>
          <a:blip r:embed="rId4">
            <a:extLst>
              <a:ext uri="{28A0092B-C50C-407E-A947-70E740481C1C}">
                <a14:useLocalDpi xmlns:a14="http://schemas.microsoft.com/office/drawing/2010/main" val="0"/>
              </a:ext>
            </a:extLst>
          </a:blip>
          <a:srcRect/>
          <a:stretch>
            <a:fillRect/>
          </a:stretch>
        </p:blipFill>
        <p:spPr bwMode="auto">
          <a:xfrm>
            <a:off x="8921055" y="4239815"/>
            <a:ext cx="1501038" cy="1260871"/>
          </a:xfrm>
          <a:prstGeom prst="rect">
            <a:avLst/>
          </a:prstGeom>
          <a:noFill/>
          <a:ln>
            <a:noFill/>
          </a:ln>
        </p:spPr>
      </p:pic>
      <p:pic>
        <p:nvPicPr>
          <p:cNvPr id="13" name="Slika 12" descr="AMA Biozeichen logo">
            <a:hlinkClick r:id="rId5"/>
          </p:cNvPr>
          <p:cNvPicPr/>
          <p:nvPr/>
        </p:nvPicPr>
        <p:blipFill>
          <a:blip r:embed="rId6">
            <a:extLst>
              <a:ext uri="{28A0092B-C50C-407E-A947-70E740481C1C}">
                <a14:useLocalDpi xmlns:a14="http://schemas.microsoft.com/office/drawing/2010/main" val="0"/>
              </a:ext>
            </a:extLst>
          </a:blip>
          <a:srcRect/>
          <a:stretch>
            <a:fillRect/>
          </a:stretch>
        </p:blipFill>
        <p:spPr bwMode="auto">
          <a:xfrm>
            <a:off x="1458242" y="5526881"/>
            <a:ext cx="952500" cy="952500"/>
          </a:xfrm>
          <a:prstGeom prst="rect">
            <a:avLst/>
          </a:prstGeom>
          <a:noFill/>
          <a:ln>
            <a:noFill/>
          </a:ln>
        </p:spPr>
      </p:pic>
      <p:pic>
        <p:nvPicPr>
          <p:cNvPr id="14" name="Slika 13" descr="Australian Certified Organic logo">
            <a:hlinkClick r:id="rId7"/>
          </p:cNvPr>
          <p:cNvPicPr/>
          <p:nvPr/>
        </p:nvPicPr>
        <p:blipFill>
          <a:blip r:embed="rId8">
            <a:extLst>
              <a:ext uri="{28A0092B-C50C-407E-A947-70E740481C1C}">
                <a14:useLocalDpi xmlns:a14="http://schemas.microsoft.com/office/drawing/2010/main" val="0"/>
              </a:ext>
            </a:extLst>
          </a:blip>
          <a:srcRect/>
          <a:stretch>
            <a:fillRect/>
          </a:stretch>
        </p:blipFill>
        <p:spPr bwMode="auto">
          <a:xfrm>
            <a:off x="7068826" y="4437608"/>
            <a:ext cx="1763070" cy="964110"/>
          </a:xfrm>
          <a:prstGeom prst="rect">
            <a:avLst/>
          </a:prstGeom>
          <a:noFill/>
          <a:ln>
            <a:noFill/>
          </a:ln>
        </p:spPr>
      </p:pic>
      <p:pic>
        <p:nvPicPr>
          <p:cNvPr id="15" name="Slika 14" descr="Bio Suisse logo">
            <a:hlinkClick r:id="rId9"/>
          </p:cNvPr>
          <p:cNvPicPr/>
          <p:nvPr/>
        </p:nvPicPr>
        <p:blipFill>
          <a:blip r:embed="rId10">
            <a:extLst>
              <a:ext uri="{28A0092B-C50C-407E-A947-70E740481C1C}">
                <a14:useLocalDpi xmlns:a14="http://schemas.microsoft.com/office/drawing/2010/main" val="0"/>
              </a:ext>
            </a:extLst>
          </a:blip>
          <a:srcRect/>
          <a:stretch>
            <a:fillRect/>
          </a:stretch>
        </p:blipFill>
        <p:spPr bwMode="auto">
          <a:xfrm>
            <a:off x="3903354" y="4327921"/>
            <a:ext cx="1184759" cy="862013"/>
          </a:xfrm>
          <a:prstGeom prst="rect">
            <a:avLst/>
          </a:prstGeom>
          <a:noFill/>
          <a:ln>
            <a:noFill/>
          </a:ln>
        </p:spPr>
      </p:pic>
      <p:pic>
        <p:nvPicPr>
          <p:cNvPr id="16" name="Slika 15" descr="BioGro New Zealand logo">
            <a:hlinkClick r:id="rId11"/>
          </p:cNvPr>
          <p:cNvPicPr/>
          <p:nvPr/>
        </p:nvPicPr>
        <p:blipFill>
          <a:blip r:embed="rId12">
            <a:extLst>
              <a:ext uri="{28A0092B-C50C-407E-A947-70E740481C1C}">
                <a14:useLocalDpi xmlns:a14="http://schemas.microsoft.com/office/drawing/2010/main" val="0"/>
              </a:ext>
            </a:extLst>
          </a:blip>
          <a:srcRect/>
          <a:stretch>
            <a:fillRect/>
          </a:stretch>
        </p:blipFill>
        <p:spPr bwMode="auto">
          <a:xfrm>
            <a:off x="4000526" y="5501879"/>
            <a:ext cx="952500" cy="952500"/>
          </a:xfrm>
          <a:prstGeom prst="rect">
            <a:avLst/>
          </a:prstGeom>
          <a:noFill/>
          <a:ln>
            <a:noFill/>
          </a:ln>
        </p:spPr>
      </p:pic>
      <p:pic>
        <p:nvPicPr>
          <p:cNvPr id="17" name="Slika 16" descr="Accueil - Biogarantie"/>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049000" y="5526881"/>
            <a:ext cx="992632" cy="956152"/>
          </a:xfrm>
          <a:prstGeom prst="rect">
            <a:avLst/>
          </a:prstGeom>
          <a:noFill/>
          <a:ln>
            <a:noFill/>
          </a:ln>
        </p:spPr>
      </p:pic>
      <p:pic>
        <p:nvPicPr>
          <p:cNvPr id="18" name="Slika 17" descr="AsureQuality Organic Standard logo">
            <a:hlinkClick r:id="rId14"/>
          </p:cNvPr>
          <p:cNvPicPr/>
          <p:nvPr/>
        </p:nvPicPr>
        <p:blipFill>
          <a:blip r:embed="rId15">
            <a:extLst>
              <a:ext uri="{28A0092B-C50C-407E-A947-70E740481C1C}">
                <a14:useLocalDpi xmlns:a14="http://schemas.microsoft.com/office/drawing/2010/main" val="0"/>
              </a:ext>
            </a:extLst>
          </a:blip>
          <a:srcRect/>
          <a:stretch>
            <a:fillRect/>
          </a:stretch>
        </p:blipFill>
        <p:spPr bwMode="auto">
          <a:xfrm>
            <a:off x="2618300" y="5572123"/>
            <a:ext cx="952500" cy="952500"/>
          </a:xfrm>
          <a:prstGeom prst="rect">
            <a:avLst/>
          </a:prstGeom>
          <a:noFill/>
          <a:ln>
            <a:noFill/>
          </a:ln>
        </p:spPr>
      </p:pic>
      <p:pic>
        <p:nvPicPr>
          <p:cNvPr id="19" name="Slika 18" descr="Bio Quebec logo">
            <a:hlinkClick r:id="rId16"/>
          </p:cNvPr>
          <p:cNvPicPr/>
          <p:nvPr/>
        </p:nvPicPr>
        <p:blipFill>
          <a:blip r:embed="rId17">
            <a:extLst>
              <a:ext uri="{28A0092B-C50C-407E-A947-70E740481C1C}">
                <a14:useLocalDpi xmlns:a14="http://schemas.microsoft.com/office/drawing/2010/main" val="0"/>
              </a:ext>
            </a:extLst>
          </a:blip>
          <a:srcRect/>
          <a:stretch>
            <a:fillRect/>
          </a:stretch>
        </p:blipFill>
        <p:spPr bwMode="auto">
          <a:xfrm>
            <a:off x="2480078" y="4631532"/>
            <a:ext cx="1084894" cy="652464"/>
          </a:xfrm>
          <a:prstGeom prst="rect">
            <a:avLst/>
          </a:prstGeom>
          <a:noFill/>
          <a:ln>
            <a:noFill/>
          </a:ln>
        </p:spPr>
      </p:pic>
      <p:pic>
        <p:nvPicPr>
          <p:cNvPr id="20" name="Slika 19" descr="British Columbia Certified Organic logo">
            <a:hlinkClick r:id="rId18"/>
          </p:cNvPr>
          <p:cNvPicPr/>
          <p:nvPr/>
        </p:nvPicPr>
        <p:blipFill>
          <a:blip r:embed="rId19">
            <a:extLst>
              <a:ext uri="{28A0092B-C50C-407E-A947-70E740481C1C}">
                <a14:useLocalDpi xmlns:a14="http://schemas.microsoft.com/office/drawing/2010/main" val="0"/>
              </a:ext>
            </a:extLst>
          </a:blip>
          <a:srcRect/>
          <a:stretch>
            <a:fillRect/>
          </a:stretch>
        </p:blipFill>
        <p:spPr bwMode="auto">
          <a:xfrm>
            <a:off x="9888942" y="5526881"/>
            <a:ext cx="952500" cy="952500"/>
          </a:xfrm>
          <a:prstGeom prst="rect">
            <a:avLst/>
          </a:prstGeom>
          <a:noFill/>
          <a:ln>
            <a:noFill/>
          </a:ln>
        </p:spPr>
      </p:pic>
      <p:pic>
        <p:nvPicPr>
          <p:cNvPr id="21" name="Slika 20" descr="Estonian Organic Farming logo">
            <a:hlinkClick r:id="rId20"/>
          </p:cNvPr>
          <p:cNvPicPr/>
          <p:nvPr/>
        </p:nvPicPr>
        <p:blipFill>
          <a:blip r:embed="rId21">
            <a:extLst>
              <a:ext uri="{28A0092B-C50C-407E-A947-70E740481C1C}">
                <a14:useLocalDpi xmlns:a14="http://schemas.microsoft.com/office/drawing/2010/main" val="0"/>
              </a:ext>
            </a:extLst>
          </a:blip>
          <a:srcRect/>
          <a:stretch>
            <a:fillRect/>
          </a:stretch>
        </p:blipFill>
        <p:spPr bwMode="auto">
          <a:xfrm>
            <a:off x="460467" y="4852392"/>
            <a:ext cx="952500" cy="1600200"/>
          </a:xfrm>
          <a:prstGeom prst="rect">
            <a:avLst/>
          </a:prstGeom>
          <a:noFill/>
          <a:ln>
            <a:noFill/>
          </a:ln>
        </p:spPr>
      </p:pic>
      <p:pic>
        <p:nvPicPr>
          <p:cNvPr id="22" name="Slika 21" descr="Delinat Bio Garantie logo">
            <a:hlinkClick r:id="rId22"/>
          </p:cNvPr>
          <p:cNvPicPr/>
          <p:nvPr/>
        </p:nvPicPr>
        <p:blipFill>
          <a:blip r:embed="rId23">
            <a:extLst>
              <a:ext uri="{28A0092B-C50C-407E-A947-70E740481C1C}">
                <a14:useLocalDpi xmlns:a14="http://schemas.microsoft.com/office/drawing/2010/main" val="0"/>
              </a:ext>
            </a:extLst>
          </a:blip>
          <a:srcRect/>
          <a:stretch>
            <a:fillRect/>
          </a:stretch>
        </p:blipFill>
        <p:spPr bwMode="auto">
          <a:xfrm>
            <a:off x="8763000" y="5526882"/>
            <a:ext cx="1054736" cy="935832"/>
          </a:xfrm>
          <a:prstGeom prst="rect">
            <a:avLst/>
          </a:prstGeom>
          <a:noFill/>
          <a:ln>
            <a:noFill/>
          </a:ln>
        </p:spPr>
      </p:pic>
      <p:pic>
        <p:nvPicPr>
          <p:cNvPr id="23" name="Slika 22" descr="China Organic Food Certification logo">
            <a:hlinkClick r:id="rId24"/>
          </p:cNvPr>
          <p:cNvPicPr/>
          <p:nvPr/>
        </p:nvPicPr>
        <p:blipFill>
          <a:blip r:embed="rId25">
            <a:extLst>
              <a:ext uri="{28A0092B-C50C-407E-A947-70E740481C1C}">
                <a14:useLocalDpi xmlns:a14="http://schemas.microsoft.com/office/drawing/2010/main" val="0"/>
              </a:ext>
            </a:extLst>
          </a:blip>
          <a:srcRect/>
          <a:stretch>
            <a:fillRect/>
          </a:stretch>
        </p:blipFill>
        <p:spPr bwMode="auto">
          <a:xfrm>
            <a:off x="5276133" y="5511404"/>
            <a:ext cx="952500" cy="942975"/>
          </a:xfrm>
          <a:prstGeom prst="rect">
            <a:avLst/>
          </a:prstGeom>
          <a:noFill/>
          <a:ln>
            <a:noFill/>
          </a:ln>
        </p:spPr>
      </p:pic>
      <p:pic>
        <p:nvPicPr>
          <p:cNvPr id="24" name="Slika 23" descr="Danish Ø-mark logo">
            <a:hlinkClick r:id="rId26"/>
          </p:cNvPr>
          <p:cNvPicPr/>
          <p:nvPr/>
        </p:nvPicPr>
        <p:blipFill>
          <a:blip r:embed="rId27">
            <a:extLst>
              <a:ext uri="{28A0092B-C50C-407E-A947-70E740481C1C}">
                <a14:useLocalDpi xmlns:a14="http://schemas.microsoft.com/office/drawing/2010/main" val="0"/>
              </a:ext>
            </a:extLst>
          </a:blip>
          <a:srcRect/>
          <a:stretch>
            <a:fillRect/>
          </a:stretch>
        </p:blipFill>
        <p:spPr bwMode="auto">
          <a:xfrm>
            <a:off x="5387040" y="4534880"/>
            <a:ext cx="1553302" cy="635023"/>
          </a:xfrm>
          <a:prstGeom prst="rect">
            <a:avLst/>
          </a:prstGeom>
          <a:noFill/>
          <a:ln>
            <a:noFill/>
          </a:ln>
        </p:spPr>
      </p:pic>
      <p:pic>
        <p:nvPicPr>
          <p:cNvPr id="25" name="Slika 24" descr="https://www.organic-bio.com/ob-logos/lb37_193.gif">
            <a:hlinkClick r:id="rId28" tgtFrame="&quot;_blank&quot;"/>
          </p:cNvPr>
          <p:cNvPicPr/>
          <p:nvPr/>
        </p:nvPicPr>
        <p:blipFill>
          <a:blip r:embed="rId29">
            <a:extLst>
              <a:ext uri="{28A0092B-C50C-407E-A947-70E740481C1C}">
                <a14:useLocalDpi xmlns:a14="http://schemas.microsoft.com/office/drawing/2010/main" val="0"/>
              </a:ext>
            </a:extLst>
          </a:blip>
          <a:srcRect/>
          <a:stretch>
            <a:fillRect/>
          </a:stretch>
        </p:blipFill>
        <p:spPr bwMode="auto">
          <a:xfrm>
            <a:off x="10683643" y="4481094"/>
            <a:ext cx="1293498" cy="689254"/>
          </a:xfrm>
          <a:prstGeom prst="rect">
            <a:avLst/>
          </a:prstGeom>
          <a:noFill/>
          <a:ln>
            <a:noFill/>
          </a:ln>
        </p:spPr>
      </p:pic>
      <p:pic>
        <p:nvPicPr>
          <p:cNvPr id="26" name="Slika 25" descr="https://www.organic-bio.com/ob-logos/lb40_198.jpg">
            <a:hlinkClick r:id="rId30" tgtFrame="&quot;_blank&quot;"/>
          </p:cNvPr>
          <p:cNvPicPr/>
          <p:nvPr/>
        </p:nvPicPr>
        <p:blipFill>
          <a:blip r:embed="rId31">
            <a:extLst>
              <a:ext uri="{28A0092B-C50C-407E-A947-70E740481C1C}">
                <a14:useLocalDpi xmlns:a14="http://schemas.microsoft.com/office/drawing/2010/main" val="0"/>
              </a:ext>
            </a:extLst>
          </a:blip>
          <a:srcRect/>
          <a:stretch>
            <a:fillRect/>
          </a:stretch>
        </p:blipFill>
        <p:spPr bwMode="auto">
          <a:xfrm>
            <a:off x="7621047" y="5526884"/>
            <a:ext cx="1002379" cy="927495"/>
          </a:xfrm>
          <a:prstGeom prst="rect">
            <a:avLst/>
          </a:prstGeom>
          <a:noFill/>
          <a:ln>
            <a:noFill/>
          </a:ln>
        </p:spPr>
      </p:pic>
      <p:pic>
        <p:nvPicPr>
          <p:cNvPr id="27" name="Slika 26" descr="https://www.organic-bio.com/ob-logos/lb10_164.jpg">
            <a:hlinkClick r:id="rId32" tgtFrame="&quot;_blank&quot;"/>
          </p:cNvPr>
          <p:cNvPicPr/>
          <p:nvPr/>
        </p:nvPicPr>
        <p:blipFill>
          <a:blip r:embed="rId33">
            <a:extLst>
              <a:ext uri="{28A0092B-C50C-407E-A947-70E740481C1C}">
                <a14:useLocalDpi xmlns:a14="http://schemas.microsoft.com/office/drawing/2010/main" val="0"/>
              </a:ext>
            </a:extLst>
          </a:blip>
          <a:srcRect/>
          <a:stretch>
            <a:fillRect/>
          </a:stretch>
        </p:blipFill>
        <p:spPr bwMode="auto">
          <a:xfrm>
            <a:off x="6481478" y="5526881"/>
            <a:ext cx="989295" cy="949415"/>
          </a:xfrm>
          <a:prstGeom prst="rect">
            <a:avLst/>
          </a:prstGeom>
          <a:noFill/>
          <a:ln>
            <a:noFill/>
          </a:ln>
        </p:spPr>
      </p:pic>
      <p:pic>
        <p:nvPicPr>
          <p:cNvPr id="11" name="Slika 10" descr="Krav logo">
            <a:hlinkClick r:id="rId34"/>
          </p:cNvPr>
          <p:cNvPicPr/>
          <p:nvPr/>
        </p:nvPicPr>
        <p:blipFill>
          <a:blip r:embed="rId35">
            <a:extLst>
              <a:ext uri="{28A0092B-C50C-407E-A947-70E740481C1C}">
                <a14:useLocalDpi xmlns:a14="http://schemas.microsoft.com/office/drawing/2010/main" val="0"/>
              </a:ext>
            </a:extLst>
          </a:blip>
          <a:srcRect/>
          <a:stretch>
            <a:fillRect/>
          </a:stretch>
        </p:blipFill>
        <p:spPr bwMode="auto">
          <a:xfrm>
            <a:off x="1154928" y="4551281"/>
            <a:ext cx="1143000" cy="681037"/>
          </a:xfrm>
          <a:prstGeom prst="rect">
            <a:avLst/>
          </a:prstGeom>
          <a:noFill/>
          <a:ln>
            <a:noFill/>
          </a:ln>
        </p:spPr>
      </p:pic>
      <p:sp>
        <p:nvSpPr>
          <p:cNvPr id="10" name="Pravokutnik 9"/>
          <p:cNvSpPr/>
          <p:nvPr/>
        </p:nvSpPr>
        <p:spPr>
          <a:xfrm>
            <a:off x="4256682" y="3645234"/>
            <a:ext cx="5033686" cy="523220"/>
          </a:xfrm>
          <a:prstGeom prst="rect">
            <a:avLst/>
          </a:prstGeom>
        </p:spPr>
        <p:txBody>
          <a:bodyPr wrap="none">
            <a:spAutoFit/>
          </a:bodyPr>
          <a:lstStyle/>
          <a:p>
            <a:r>
              <a:rPr lang="hr-HR" sz="2800" b="1" dirty="0" smtClean="0">
                <a:solidFill>
                  <a:srgbClr val="8BAA00"/>
                </a:solidFill>
                <a:effectLst>
                  <a:outerShdw blurRad="38100" dist="38100" dir="2700000" algn="tl">
                    <a:srgbClr val="000000">
                      <a:alpha val="43137"/>
                    </a:srgbClr>
                  </a:outerShdw>
                </a:effectLst>
              </a:rPr>
              <a:t>ORGANIC LABEL WORLDWIDE</a:t>
            </a:r>
            <a:endParaRPr lang="hr-HR" sz="2800" dirty="0">
              <a:solidFill>
                <a:srgbClr val="8BAA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4173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81511" y="288408"/>
            <a:ext cx="9371949" cy="652829"/>
          </a:xfrm>
        </p:spPr>
        <p:txBody>
          <a:bodyPr>
            <a:normAutofit/>
          </a:bodyPr>
          <a:lstStyle/>
          <a:p>
            <a:r>
              <a:rPr lang="en-US" sz="3600" b="1" dirty="0">
                <a:solidFill>
                  <a:srgbClr val="8BAA00"/>
                </a:solidFill>
                <a:effectLst>
                  <a:outerShdw blurRad="38100" dist="38100" dir="2700000" algn="tl">
                    <a:srgbClr val="000000">
                      <a:alpha val="43137"/>
                    </a:srgbClr>
                  </a:outerShdw>
                </a:effectLst>
              </a:rPr>
              <a:t>Food quality produced in a biodynamic way</a:t>
            </a:r>
            <a:endParaRPr lang="hr-HR" dirty="0">
              <a:solidFill>
                <a:srgbClr val="8BAA00"/>
              </a:solidFill>
              <a:effectLst>
                <a:outerShdw blurRad="38100" dist="38100" dir="2700000" algn="tl">
                  <a:srgbClr val="000000">
                    <a:alpha val="43137"/>
                  </a:srgbClr>
                </a:outerShdw>
              </a:effectLst>
            </a:endParaRPr>
          </a:p>
        </p:txBody>
      </p:sp>
      <p:sp>
        <p:nvSpPr>
          <p:cNvPr id="7" name="Rezervirano mjesto broja slajda 6"/>
          <p:cNvSpPr>
            <a:spLocks noGrp="1"/>
          </p:cNvSpPr>
          <p:nvPr>
            <p:ph type="sldNum" sz="quarter" idx="12"/>
          </p:nvPr>
        </p:nvSpPr>
        <p:spPr/>
        <p:txBody>
          <a:bodyPr/>
          <a:lstStyle/>
          <a:p>
            <a:pPr algn="r" defTabSz="914400">
              <a:buNone/>
            </a:pPr>
            <a:fld id="{9CD8D479-8942-46E8-A226-A4E01F7A105C}" type="slidenum">
              <a:rPr lang="hr-HR" sz="800" b="0" i="0" smtClean="0">
                <a:solidFill>
                  <a:srgbClr val="8BAA00">
                    <a:lumMod val="75000"/>
                  </a:srgbClr>
                </a:solidFill>
                <a:latin typeface="Corbel"/>
              </a:rPr>
              <a:t>15</a:t>
            </a:fld>
            <a:endParaRPr lang="hr-HR" dirty="0"/>
          </a:p>
        </p:txBody>
      </p:sp>
      <p:graphicFrame>
        <p:nvGraphicFramePr>
          <p:cNvPr id="10" name="Dijagram 9"/>
          <p:cNvGraphicFramePr/>
          <p:nvPr>
            <p:extLst>
              <p:ext uri="{D42A27DB-BD31-4B8C-83A1-F6EECF244321}">
                <p14:modId xmlns:p14="http://schemas.microsoft.com/office/powerpoint/2010/main" val="480619905"/>
              </p:ext>
            </p:extLst>
          </p:nvPr>
        </p:nvGraphicFramePr>
        <p:xfrm>
          <a:off x="536780" y="1103768"/>
          <a:ext cx="6973955" cy="8944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Rezervirano mjesto teksta 3"/>
          <p:cNvSpPr txBox="1">
            <a:spLocks/>
          </p:cNvSpPr>
          <p:nvPr/>
        </p:nvSpPr>
        <p:spPr>
          <a:xfrm>
            <a:off x="276753" y="2227354"/>
            <a:ext cx="9076831" cy="4085897"/>
          </a:xfrm>
          <a:prstGeom prst="rect">
            <a:avLst/>
          </a:prstGeom>
        </p:spPr>
        <p:txBody>
          <a:bodyPr>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n-US" sz="1800" dirty="0">
                <a:latin typeface="Calibri" panose="020F0502020204030204" pitchFamily="34" charset="0"/>
                <a:cs typeface="Calibri" panose="020F0502020204030204" pitchFamily="34" charset="0"/>
              </a:rPr>
              <a:t>The Demeter certificate (1928), with a 93-year tradition, guarantees that the product is obtained according to high principles of biodynamic production and processing, as well as according to strict regulations for ecological (organic) production</a:t>
            </a:r>
            <a:r>
              <a:rPr lang="en-US" sz="1800" dirty="0" smtClean="0">
                <a:latin typeface="Calibri" panose="020F0502020204030204" pitchFamily="34" charset="0"/>
                <a:cs typeface="Calibri" panose="020F0502020204030204" pitchFamily="34" charset="0"/>
              </a:rPr>
              <a:t>.</a:t>
            </a:r>
            <a:endParaRPr lang="hr-HR" sz="1800" dirty="0" smtClean="0">
              <a:latin typeface="Calibri" panose="020F0502020204030204" pitchFamily="34" charset="0"/>
              <a:cs typeface="Calibri" panose="020F0502020204030204" pitchFamily="34" charset="0"/>
            </a:endParaRPr>
          </a:p>
          <a:p>
            <a:pPr marL="0" indent="0" algn="just">
              <a:buNone/>
            </a:pPr>
            <a:endParaRPr lang="hr-HR" sz="1800" dirty="0" smtClean="0">
              <a:latin typeface="Calibri" panose="020F0502020204030204" pitchFamily="34" charset="0"/>
              <a:cs typeface="Calibri" panose="020F0502020204030204" pitchFamily="34" charset="0"/>
            </a:endParaRPr>
          </a:p>
          <a:p>
            <a:pPr algn="just"/>
            <a:r>
              <a:rPr lang="en-US" sz="1800" dirty="0"/>
              <a:t>Today, almost 100 years after Steiner’s Agricultural Course, about </a:t>
            </a:r>
            <a:r>
              <a:rPr lang="en-US" sz="1800" b="1" dirty="0"/>
              <a:t>5,300 farms in more than 60 countries</a:t>
            </a:r>
            <a:r>
              <a:rPr lang="en-US" sz="1800" dirty="0"/>
              <a:t> around the world produce food according to </a:t>
            </a:r>
            <a:r>
              <a:rPr lang="en-US" sz="1800" b="1" dirty="0"/>
              <a:t>Demeter biodynamic principles</a:t>
            </a:r>
            <a:r>
              <a:rPr lang="en-US" sz="1800" dirty="0" smtClean="0"/>
              <a:t>.</a:t>
            </a:r>
            <a:endParaRPr lang="hr-HR" sz="1800" dirty="0" smtClean="0"/>
          </a:p>
          <a:p>
            <a:pPr marL="0" indent="0" algn="just">
              <a:buNone/>
            </a:pPr>
            <a:endParaRPr lang="hr-HR" sz="1800" dirty="0" smtClean="0"/>
          </a:p>
          <a:p>
            <a:pPr algn="just"/>
            <a:r>
              <a:rPr lang="en-US" sz="1800" b="1" dirty="0"/>
              <a:t>Demeter </a:t>
            </a:r>
            <a:r>
              <a:rPr lang="en-US" sz="1800" dirty="0"/>
              <a:t>is a brand that characterizes food of the highest quality. Indicates crops and products produced in accordance with the principles of </a:t>
            </a:r>
            <a:r>
              <a:rPr lang="en-US" sz="1800" dirty="0" err="1"/>
              <a:t>biodynamics</a:t>
            </a:r>
            <a:r>
              <a:rPr lang="en-US" sz="1800" dirty="0"/>
              <a:t> and strict production and processing guidelines for the acquisition and use of the Demeter brand</a:t>
            </a:r>
            <a:r>
              <a:rPr lang="en-US" sz="1800" dirty="0" smtClean="0"/>
              <a:t>.</a:t>
            </a:r>
            <a:endParaRPr lang="hr-HR" sz="1800" dirty="0" smtClean="0"/>
          </a:p>
          <a:p>
            <a:pPr marL="0" indent="0" algn="just">
              <a:buNone/>
            </a:pPr>
            <a:endParaRPr lang="hr-HR" sz="1800" dirty="0">
              <a:latin typeface="Calibri" panose="020F0502020204030204" pitchFamily="34" charset="0"/>
              <a:cs typeface="Calibri" panose="020F0502020204030204" pitchFamily="34" charset="0"/>
            </a:endParaRPr>
          </a:p>
          <a:p>
            <a:r>
              <a:rPr lang="en-US" sz="1800" dirty="0">
                <a:latin typeface="Calibri" panose="020F0502020204030204" pitchFamily="34" charset="0"/>
                <a:cs typeface="Calibri" panose="020F0502020204030204" pitchFamily="34" charset="0"/>
              </a:rPr>
              <a:t>Only 13 additives are allowed for food marked Demeter</a:t>
            </a:r>
            <a:r>
              <a:rPr lang="en-US" sz="1800" dirty="0" smtClean="0">
                <a:latin typeface="Calibri" panose="020F0502020204030204" pitchFamily="34" charset="0"/>
                <a:cs typeface="Calibri" panose="020F0502020204030204" pitchFamily="34" charset="0"/>
              </a:rPr>
              <a:t>.</a:t>
            </a:r>
            <a:endParaRPr lang="hr-HR" sz="1800" dirty="0" smtClean="0">
              <a:latin typeface="Calibri" panose="020F0502020204030204" pitchFamily="34" charset="0"/>
              <a:cs typeface="Calibri" panose="020F0502020204030204" pitchFamily="34" charset="0"/>
            </a:endParaRPr>
          </a:p>
          <a:p>
            <a:r>
              <a:rPr lang="en-US" sz="1800" dirty="0" smtClean="0">
                <a:latin typeface="Calibri" panose="020F0502020204030204" pitchFamily="34" charset="0"/>
                <a:cs typeface="Calibri" panose="020F0502020204030204" pitchFamily="34" charset="0"/>
              </a:rPr>
              <a:t>Comparison</a:t>
            </a:r>
            <a:r>
              <a:rPr lang="en-US" sz="1800" dirty="0">
                <a:latin typeface="Calibri" panose="020F0502020204030204" pitchFamily="34" charset="0"/>
                <a:cs typeface="Calibri" panose="020F0502020204030204" pitchFamily="34" charset="0"/>
              </a:rPr>
              <a:t>: * Conventional - 1350 supplements * EU environmental - 47 supplements</a:t>
            </a:r>
            <a:endParaRPr lang="hr-HR" sz="1700" dirty="0">
              <a:latin typeface="Calibri" panose="020F0502020204030204" pitchFamily="34" charset="0"/>
              <a:cs typeface="Calibri" panose="020F0502020204030204" pitchFamily="34" charset="0"/>
            </a:endParaRPr>
          </a:p>
          <a:p>
            <a:pPr marL="0" indent="0">
              <a:buNone/>
            </a:pPr>
            <a:endParaRPr lang="hr-HR" sz="1700" dirty="0" smtClean="0">
              <a:latin typeface="Calibri" panose="020F0502020204030204" pitchFamily="34" charset="0"/>
              <a:cs typeface="Calibri" panose="020F0502020204030204" pitchFamily="34" charset="0"/>
            </a:endParaRPr>
          </a:p>
          <a:p>
            <a:pPr marL="0" indent="0">
              <a:buNone/>
            </a:pPr>
            <a:r>
              <a:rPr lang="hr-HR" sz="1700" dirty="0" smtClean="0">
                <a:latin typeface="Calibri" panose="020F0502020204030204" pitchFamily="34" charset="0"/>
                <a:cs typeface="Calibri" panose="020F0502020204030204" pitchFamily="34" charset="0"/>
              </a:rPr>
              <a:t>Info: </a:t>
            </a:r>
            <a:r>
              <a:rPr lang="en-GB" sz="1700" dirty="0" smtClean="0">
                <a:latin typeface="Calibri" panose="020F0502020204030204" pitchFamily="34" charset="0"/>
                <a:cs typeface="Calibri" panose="020F0502020204030204" pitchFamily="34" charset="0"/>
              </a:rPr>
              <a:t>http</a:t>
            </a:r>
            <a:r>
              <a:rPr lang="en-GB" sz="1700" dirty="0">
                <a:latin typeface="Calibri" panose="020F0502020204030204" pitchFamily="34" charset="0"/>
                <a:cs typeface="Calibri" panose="020F0502020204030204" pitchFamily="34" charset="0"/>
              </a:rPr>
              <a:t>://www.demeter.net/ </a:t>
            </a:r>
          </a:p>
          <a:p>
            <a:endParaRPr lang="hr-HR" sz="2000" dirty="0"/>
          </a:p>
        </p:txBody>
      </p:sp>
      <p:pic>
        <p:nvPicPr>
          <p:cNvPr id="12" name="Slika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53584" y="5018883"/>
            <a:ext cx="2499308" cy="1465976"/>
          </a:xfrm>
          <a:prstGeom prst="rect">
            <a:avLst/>
          </a:prstGeom>
        </p:spPr>
      </p:pic>
      <p:pic>
        <p:nvPicPr>
          <p:cNvPr id="14"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53460" y="288408"/>
            <a:ext cx="1999432" cy="1230420"/>
          </a:xfrm>
          <a:prstGeom prst="rect">
            <a:avLst/>
          </a:prstGeom>
        </p:spPr>
      </p:pic>
      <p:sp>
        <p:nvSpPr>
          <p:cNvPr id="15" name="Rezervirano mjesto datuma 7"/>
          <p:cNvSpPr>
            <a:spLocks noGrp="1"/>
          </p:cNvSpPr>
          <p:nvPr>
            <p:ph type="dt" sz="half" idx="10"/>
          </p:nvPr>
        </p:nvSpPr>
        <p:spPr>
          <a:xfrm>
            <a:off x="431101" y="6629400"/>
            <a:ext cx="1000662" cy="228600"/>
          </a:xfrm>
        </p:spPr>
        <p:txBody>
          <a:bodyPr/>
          <a:lstStyle/>
          <a:p>
            <a:endParaRPr lang="hr-HR" dirty="0"/>
          </a:p>
        </p:txBody>
      </p:sp>
      <p:sp>
        <p:nvSpPr>
          <p:cNvPr id="16" name="Rezervirano mjesto podnožja 9"/>
          <p:cNvSpPr>
            <a:spLocks noGrp="1"/>
          </p:cNvSpPr>
          <p:nvPr>
            <p:ph type="ftr" sz="quarter" idx="11"/>
          </p:nvPr>
        </p:nvSpPr>
        <p:spPr>
          <a:xfrm>
            <a:off x="1637717" y="6629400"/>
            <a:ext cx="1524228" cy="228600"/>
          </a:xfrm>
        </p:spPr>
        <p:txBody>
          <a:bodyPr/>
          <a:lstStyle/>
          <a:p>
            <a:endParaRPr lang="hr-HR" dirty="0"/>
          </a:p>
        </p:txBody>
      </p:sp>
      <p:pic>
        <p:nvPicPr>
          <p:cNvPr id="6146" name="Picture 2" descr="Demeter Certification | Seasonally Fresh"/>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112105" y="2083142"/>
            <a:ext cx="1482142" cy="2371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4081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zervirano mjesto broja slajda 6"/>
          <p:cNvSpPr>
            <a:spLocks noGrp="1"/>
          </p:cNvSpPr>
          <p:nvPr>
            <p:ph type="sldNum" sz="quarter" idx="12"/>
          </p:nvPr>
        </p:nvSpPr>
        <p:spPr/>
        <p:txBody>
          <a:bodyPr/>
          <a:lstStyle/>
          <a:p>
            <a:pPr algn="r" defTabSz="914400">
              <a:buNone/>
            </a:pPr>
            <a:fld id="{9CD8D479-8942-46E8-A226-A4E01F7A105C}" type="slidenum">
              <a:rPr lang="hr-HR" sz="800" b="0" i="0" smtClean="0">
                <a:solidFill>
                  <a:srgbClr val="8BAA00">
                    <a:lumMod val="75000"/>
                  </a:srgbClr>
                </a:solidFill>
                <a:latin typeface="Corbel"/>
              </a:rPr>
              <a:t>16</a:t>
            </a:fld>
            <a:endParaRPr lang="hr-HR" dirty="0"/>
          </a:p>
        </p:txBody>
      </p:sp>
      <p:sp>
        <p:nvSpPr>
          <p:cNvPr id="13" name="Pravokutnik 12"/>
          <p:cNvSpPr/>
          <p:nvPr/>
        </p:nvSpPr>
        <p:spPr>
          <a:xfrm>
            <a:off x="518984" y="2468360"/>
            <a:ext cx="7916562" cy="3539430"/>
          </a:xfrm>
          <a:prstGeom prst="rect">
            <a:avLst/>
          </a:prstGeom>
        </p:spPr>
        <p:txBody>
          <a:bodyPr wrap="square">
            <a:spAutoFit/>
          </a:bodyPr>
          <a:lstStyle/>
          <a:p>
            <a:r>
              <a:rPr lang="en-US" sz="1600" dirty="0"/>
              <a:t>The </a:t>
            </a:r>
            <a:r>
              <a:rPr lang="hr-HR" sz="1600" b="1" dirty="0"/>
              <a:t>C</a:t>
            </a:r>
            <a:r>
              <a:rPr lang="en-US" sz="1600" b="1" dirty="0"/>
              <a:t>enter of Dr. Rudolf Steiner </a:t>
            </a:r>
            <a:r>
              <a:rPr lang="en-US" sz="1600" dirty="0"/>
              <a:t>was founded in 2007 as a public institution</a:t>
            </a:r>
            <a:r>
              <a:rPr lang="hr-HR" sz="1600" dirty="0"/>
              <a:t>.</a:t>
            </a:r>
            <a:r>
              <a:rPr lang="en-US" sz="1600" dirty="0"/>
              <a:t> </a:t>
            </a:r>
            <a:r>
              <a:rPr lang="hr-HR" sz="1600" dirty="0"/>
              <a:t/>
            </a:r>
            <a:br>
              <a:rPr lang="hr-HR" sz="1600" dirty="0"/>
            </a:br>
            <a:r>
              <a:rPr lang="hr-HR" sz="1600" dirty="0"/>
              <a:t>F</a:t>
            </a:r>
            <a:r>
              <a:rPr lang="en-US" sz="1600" dirty="0" err="1"/>
              <a:t>ounder</a:t>
            </a:r>
            <a:r>
              <a:rPr lang="hr-HR" sz="1600" dirty="0"/>
              <a:t>s</a:t>
            </a:r>
            <a:r>
              <a:rPr lang="en-US" sz="1600" dirty="0"/>
              <a:t> </a:t>
            </a:r>
            <a:r>
              <a:rPr lang="hr-HR" sz="1600" dirty="0"/>
              <a:t>are </a:t>
            </a:r>
            <a:r>
              <a:rPr lang="en-US" sz="1600" dirty="0"/>
              <a:t>Me</a:t>
            </a:r>
            <a:r>
              <a:rPr lang="hr-HR" sz="1600" dirty="0" err="1"/>
              <a:t>dj</a:t>
            </a:r>
            <a:r>
              <a:rPr lang="en-US" sz="1600" dirty="0" err="1"/>
              <a:t>imurje</a:t>
            </a:r>
            <a:r>
              <a:rPr lang="en-US" sz="1600" dirty="0"/>
              <a:t> County and Municipality</a:t>
            </a:r>
            <a:r>
              <a:rPr lang="hr-HR" sz="1600" dirty="0"/>
              <a:t> of </a:t>
            </a:r>
            <a:r>
              <a:rPr lang="en-US" sz="1600" dirty="0" err="1"/>
              <a:t>Donji</a:t>
            </a:r>
            <a:r>
              <a:rPr lang="en-US" sz="1600" dirty="0"/>
              <a:t> Kraljevec.</a:t>
            </a:r>
            <a:endParaRPr lang="hr-HR" sz="1600" dirty="0"/>
          </a:p>
          <a:p>
            <a:pPr algn="just"/>
            <a:endParaRPr lang="hr-HR" sz="1600" dirty="0">
              <a:latin typeface="Calibri" panose="020F0502020204030204" pitchFamily="34" charset="0"/>
              <a:cs typeface="Calibri" panose="020F0502020204030204" pitchFamily="34" charset="0"/>
            </a:endParaRPr>
          </a:p>
          <a:p>
            <a:pPr algn="just"/>
            <a:r>
              <a:rPr lang="en-US" sz="1600" b="1" dirty="0">
                <a:latin typeface="Calibri" panose="020F0502020204030204" pitchFamily="34" charset="0"/>
                <a:cs typeface="Calibri" panose="020F0502020204030204" pitchFamily="34" charset="0"/>
              </a:rPr>
              <a:t>TODAY: </a:t>
            </a:r>
            <a:r>
              <a:rPr lang="en-US" sz="1600" dirty="0">
                <a:latin typeface="Calibri" panose="020F0502020204030204" pitchFamily="34" charset="0"/>
                <a:cs typeface="Calibri" panose="020F0502020204030204" pitchFamily="34" charset="0"/>
              </a:rPr>
              <a:t>The National Center for Biodynamic Agriculture of the Republic of Croatia, which cooperates with the Ministry of Agriculture, the Ministry of Tourism, schools and scientific institutions, counties, cities and municipalities, implements national and international projects</a:t>
            </a:r>
            <a:r>
              <a:rPr lang="en-US" sz="1600" dirty="0" smtClean="0">
                <a:latin typeface="Calibri" panose="020F0502020204030204" pitchFamily="34" charset="0"/>
                <a:cs typeface="Calibri" panose="020F0502020204030204" pitchFamily="34" charset="0"/>
              </a:rPr>
              <a:t>…</a:t>
            </a:r>
            <a:endParaRPr lang="hr-HR" sz="1600" dirty="0" smtClean="0">
              <a:latin typeface="Calibri" panose="020F0502020204030204" pitchFamily="34" charset="0"/>
              <a:cs typeface="Calibri" panose="020F0502020204030204" pitchFamily="34" charset="0"/>
            </a:endParaRPr>
          </a:p>
          <a:p>
            <a:pPr algn="just"/>
            <a:r>
              <a:rPr lang="en-US" sz="1600" b="1" dirty="0">
                <a:latin typeface="Calibri" panose="020F0502020204030204" pitchFamily="34" charset="0"/>
                <a:cs typeface="Calibri" panose="020F0502020204030204" pitchFamily="34" charset="0"/>
              </a:rPr>
              <a:t>OBJECTIVE: </a:t>
            </a:r>
            <a:r>
              <a:rPr lang="en-US" sz="1600" dirty="0">
                <a:latin typeface="Calibri" panose="020F0502020204030204" pitchFamily="34" charset="0"/>
                <a:cs typeface="Calibri" panose="020F0502020204030204" pitchFamily="34" charset="0"/>
              </a:rPr>
              <a:t>The strategic goal of the Center is to become the leading educational and certification center of practical biodynamic agriculture in cooperation with IBDA (International Biodynamic Association</a:t>
            </a:r>
            <a:r>
              <a:rPr lang="en-US" sz="1600" dirty="0" smtClean="0">
                <a:latin typeface="Calibri" panose="020F0502020204030204" pitchFamily="34" charset="0"/>
                <a:cs typeface="Calibri" panose="020F0502020204030204" pitchFamily="34" charset="0"/>
              </a:rPr>
              <a:t>)</a:t>
            </a:r>
            <a:r>
              <a:rPr lang="hr-HR" sz="1600" dirty="0" smtClean="0">
                <a:latin typeface="Calibri" panose="020F0502020204030204" pitchFamily="34" charset="0"/>
                <a:cs typeface="Calibri" panose="020F0502020204030204" pitchFamily="34" charset="0"/>
              </a:rPr>
              <a:t>.</a:t>
            </a:r>
          </a:p>
          <a:p>
            <a:pPr algn="just"/>
            <a:endParaRPr lang="hr-HR" sz="1600" dirty="0" smtClean="0">
              <a:latin typeface="Calibri" panose="020F0502020204030204" pitchFamily="34" charset="0"/>
              <a:cs typeface="Calibri" panose="020F0502020204030204" pitchFamily="34" charset="0"/>
            </a:endParaRPr>
          </a:p>
          <a:p>
            <a:pPr algn="just"/>
            <a:r>
              <a:rPr lang="en-US" sz="1600" b="1" dirty="0">
                <a:latin typeface="Calibri" panose="020F0502020204030204" pitchFamily="34" charset="0"/>
                <a:cs typeface="Calibri" panose="020F0502020204030204" pitchFamily="34" charset="0"/>
              </a:rPr>
              <a:t>MISSION: </a:t>
            </a:r>
            <a:r>
              <a:rPr lang="en-US" sz="1600" dirty="0">
                <a:latin typeface="Calibri" panose="020F0502020204030204" pitchFamily="34" charset="0"/>
                <a:cs typeface="Calibri" panose="020F0502020204030204" pitchFamily="34" charset="0"/>
              </a:rPr>
              <a:t>spreading knowledge, experience and practice about biodynamic agriculture as the agriculture of the future, and sensitizing and educating consumers about the value and quality of biodynamic food!</a:t>
            </a:r>
            <a:endParaRPr lang="hr-HR" sz="1600" dirty="0">
              <a:latin typeface="Calibri" panose="020F0502020204030204" pitchFamily="34" charset="0"/>
              <a:cs typeface="Calibri" panose="020F0502020204030204" pitchFamily="34" charset="0"/>
            </a:endParaRPr>
          </a:p>
        </p:txBody>
      </p:sp>
      <p:pic>
        <p:nvPicPr>
          <p:cNvPr id="14" name="Slika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984" y="577537"/>
            <a:ext cx="4933233" cy="1148713"/>
          </a:xfrm>
          <a:prstGeom prst="rect">
            <a:avLst/>
          </a:prstGeom>
        </p:spPr>
      </p:pic>
      <p:pic>
        <p:nvPicPr>
          <p:cNvPr id="15"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54890" y="0"/>
            <a:ext cx="3237110" cy="2154090"/>
          </a:xfrm>
          <a:prstGeom prst="rect">
            <a:avLst/>
          </a:prstGeom>
        </p:spPr>
      </p:pic>
      <p:sp>
        <p:nvSpPr>
          <p:cNvPr id="10" name="Rezervirano mjesto datuma 7"/>
          <p:cNvSpPr>
            <a:spLocks noGrp="1"/>
          </p:cNvSpPr>
          <p:nvPr>
            <p:ph type="dt" sz="half" idx="10"/>
          </p:nvPr>
        </p:nvSpPr>
        <p:spPr>
          <a:xfrm>
            <a:off x="431101" y="6629400"/>
            <a:ext cx="1000662" cy="228600"/>
          </a:xfrm>
        </p:spPr>
        <p:txBody>
          <a:bodyPr/>
          <a:lstStyle/>
          <a:p>
            <a:endParaRPr lang="hr-HR" dirty="0"/>
          </a:p>
        </p:txBody>
      </p:sp>
      <p:sp>
        <p:nvSpPr>
          <p:cNvPr id="11" name="Rezervirano mjesto podnožja 9"/>
          <p:cNvSpPr>
            <a:spLocks noGrp="1"/>
          </p:cNvSpPr>
          <p:nvPr>
            <p:ph type="ftr" sz="quarter" idx="11"/>
          </p:nvPr>
        </p:nvSpPr>
        <p:spPr>
          <a:xfrm>
            <a:off x="1637717" y="6629400"/>
            <a:ext cx="1524228" cy="228600"/>
          </a:xfrm>
        </p:spPr>
        <p:txBody>
          <a:bodyPr/>
          <a:lstStyle/>
          <a:p>
            <a:endParaRPr lang="hr-HR" dirty="0"/>
          </a:p>
        </p:txBody>
      </p:sp>
      <p:pic>
        <p:nvPicPr>
          <p:cNvPr id="2" name="Slika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46345" y="4465888"/>
            <a:ext cx="3237110" cy="2158073"/>
          </a:xfrm>
          <a:prstGeom prst="rect">
            <a:avLst/>
          </a:prstGeom>
        </p:spPr>
      </p:pic>
      <p:pic>
        <p:nvPicPr>
          <p:cNvPr id="3" name="Slika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47023" y="2237766"/>
            <a:ext cx="3244977" cy="2163318"/>
          </a:xfrm>
          <a:prstGeom prst="rect">
            <a:avLst/>
          </a:prstGeom>
        </p:spPr>
      </p:pic>
    </p:spTree>
    <p:extLst>
      <p:ext uri="{BB962C8B-B14F-4D97-AF65-F5344CB8AC3E}">
        <p14:creationId xmlns:p14="http://schemas.microsoft.com/office/powerpoint/2010/main" val="2873223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407093" y="1012465"/>
            <a:ext cx="9605503" cy="1183566"/>
          </a:xfrm>
        </p:spPr>
        <p:txBody>
          <a:bodyPr>
            <a:normAutofit fontScale="90000"/>
          </a:bodyPr>
          <a:lstStyle/>
          <a:p>
            <a:pPr algn="ctr"/>
            <a:r>
              <a:rPr lang="hr-HR" sz="2700" dirty="0" smtClean="0"/>
              <a:t>BIOFACH INDIA 2019</a:t>
            </a:r>
            <a:br>
              <a:rPr lang="hr-HR" sz="2700" dirty="0" smtClean="0"/>
            </a:br>
            <a:r>
              <a:rPr lang="hr-HR" sz="2700" dirty="0" smtClean="0"/>
              <a:t/>
            </a:r>
            <a:br>
              <a:rPr lang="hr-HR" sz="2700" dirty="0" smtClean="0"/>
            </a:br>
            <a:r>
              <a:rPr lang="en-US" sz="2300" b="1" dirty="0"/>
              <a:t>Sikkim IFFCO Organics inks pact with US, Croatian firms to promote organic </a:t>
            </a:r>
            <a:r>
              <a:rPr lang="en-US" sz="2300" b="1" dirty="0" smtClean="0"/>
              <a:t>items</a:t>
            </a:r>
            <a:r>
              <a:rPr lang="hr-HR" sz="2700" b="1" dirty="0" smtClean="0"/>
              <a:t/>
            </a:r>
            <a:br>
              <a:rPr lang="hr-HR" sz="2700" b="1" dirty="0" smtClean="0"/>
            </a:br>
            <a:r>
              <a:rPr lang="hr-HR" sz="2000" dirty="0" err="1" smtClean="0"/>
              <a:t>The</a:t>
            </a:r>
            <a:r>
              <a:rPr lang="hr-HR" sz="2000" dirty="0" smtClean="0"/>
              <a:t> Times of India, </a:t>
            </a:r>
            <a:r>
              <a:rPr lang="hr-HR" sz="2000" dirty="0" err="1" smtClean="0"/>
              <a:t>November</a:t>
            </a:r>
            <a:r>
              <a:rPr lang="hr-HR" sz="2000" dirty="0" smtClean="0"/>
              <a:t> 8 2019</a:t>
            </a:r>
            <a:r>
              <a:rPr lang="en-US" sz="2000" dirty="0"/>
              <a:t/>
            </a:r>
            <a:br>
              <a:rPr lang="en-US" sz="2000" dirty="0"/>
            </a:br>
            <a:endParaRPr lang="hr-HR" sz="2000" dirty="0"/>
          </a:p>
        </p:txBody>
      </p:sp>
      <p:sp>
        <p:nvSpPr>
          <p:cNvPr id="5" name="Rezervirano mjesto datuma 4"/>
          <p:cNvSpPr>
            <a:spLocks noGrp="1"/>
          </p:cNvSpPr>
          <p:nvPr>
            <p:ph type="dt" sz="half" idx="10"/>
          </p:nvPr>
        </p:nvSpPr>
        <p:spPr/>
        <p:txBody>
          <a:bodyPr/>
          <a:lstStyle/>
          <a:p>
            <a:r>
              <a:rPr lang="hr-HR" smtClean="0"/>
              <a:t>22. srpnja 2012.</a:t>
            </a:r>
            <a:endParaRPr lang="hr-HR" dirty="0"/>
          </a:p>
        </p:txBody>
      </p:sp>
      <p:sp>
        <p:nvSpPr>
          <p:cNvPr id="6" name="Rezervirano mjesto podnožja 5"/>
          <p:cNvSpPr>
            <a:spLocks noGrp="1"/>
          </p:cNvSpPr>
          <p:nvPr>
            <p:ph type="ftr" sz="quarter" idx="11"/>
          </p:nvPr>
        </p:nvSpPr>
        <p:spPr/>
        <p:txBody>
          <a:bodyPr/>
          <a:lstStyle/>
          <a:p>
            <a:r>
              <a:rPr lang="hr-HR" smtClean="0"/>
              <a:t>Mjesto za tekst podnožja</a:t>
            </a:r>
            <a:endParaRPr lang="hr-HR" dirty="0"/>
          </a:p>
        </p:txBody>
      </p:sp>
      <p:sp>
        <p:nvSpPr>
          <p:cNvPr id="7" name="Rezervirano mjesto broja slajda 6"/>
          <p:cNvSpPr>
            <a:spLocks noGrp="1"/>
          </p:cNvSpPr>
          <p:nvPr>
            <p:ph type="sldNum" sz="quarter" idx="12"/>
          </p:nvPr>
        </p:nvSpPr>
        <p:spPr/>
        <p:txBody>
          <a:bodyPr/>
          <a:lstStyle/>
          <a:p>
            <a:fld id="{9CD8D479-8942-46E8-A226-A4E01F7A105C}" type="slidenum">
              <a:rPr lang="hr-HR" smtClean="0"/>
              <a:t>17</a:t>
            </a:fld>
            <a:endParaRPr lang="hr-HR" dirty="0"/>
          </a:p>
        </p:txBody>
      </p:sp>
      <p:pic>
        <p:nvPicPr>
          <p:cNvPr id="6146" name="Picture 2" descr="indija"/>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6272257" y="2137568"/>
            <a:ext cx="4610100" cy="3457575"/>
          </a:xfrm>
          <a:prstGeom prst="rect">
            <a:avLst/>
          </a:prstGeom>
          <a:noFill/>
          <a:extLst>
            <a:ext uri="{909E8E84-426E-40DD-AFC4-6F175D3DCCD1}">
              <a14:hiddenFill xmlns:a14="http://schemas.microsoft.com/office/drawing/2010/main">
                <a:solidFill>
                  <a:srgbClr val="FFFFFF"/>
                </a:solidFill>
              </a14:hiddenFill>
            </a:ext>
          </a:extLst>
        </p:spPr>
      </p:pic>
      <p:pic>
        <p:nvPicPr>
          <p:cNvPr id="10" name="Rezervirano mjesto sadržaja 9"/>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1410026" y="2137567"/>
            <a:ext cx="4610100" cy="3457575"/>
          </a:xfrm>
        </p:spPr>
      </p:pic>
    </p:spTree>
    <p:extLst>
      <p:ext uri="{BB962C8B-B14F-4D97-AF65-F5344CB8AC3E}">
        <p14:creationId xmlns:p14="http://schemas.microsoft.com/office/powerpoint/2010/main" val="31419204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zervirano mjesto broja slajda 6"/>
          <p:cNvSpPr>
            <a:spLocks noGrp="1"/>
          </p:cNvSpPr>
          <p:nvPr>
            <p:ph type="sldNum" sz="quarter" idx="12"/>
          </p:nvPr>
        </p:nvSpPr>
        <p:spPr/>
        <p:txBody>
          <a:bodyPr/>
          <a:lstStyle/>
          <a:p>
            <a:pPr algn="r" defTabSz="914400">
              <a:buNone/>
            </a:pPr>
            <a:fld id="{9CD8D479-8942-46E8-A226-A4E01F7A105C}" type="slidenum">
              <a:rPr lang="hr-HR" sz="800" b="0" i="0" smtClean="0">
                <a:solidFill>
                  <a:srgbClr val="8BAA00">
                    <a:lumMod val="75000"/>
                  </a:srgbClr>
                </a:solidFill>
                <a:latin typeface="Corbel"/>
              </a:rPr>
              <a:t>18</a:t>
            </a:fld>
            <a:endParaRPr lang="hr-HR" dirty="0"/>
          </a:p>
        </p:txBody>
      </p:sp>
      <p:sp>
        <p:nvSpPr>
          <p:cNvPr id="10" name="Pravokutnik 9"/>
          <p:cNvSpPr/>
          <p:nvPr/>
        </p:nvSpPr>
        <p:spPr>
          <a:xfrm>
            <a:off x="6810365" y="5467171"/>
            <a:ext cx="5111187" cy="1138773"/>
          </a:xfrm>
          <a:prstGeom prst="rect">
            <a:avLst/>
          </a:prstGeom>
        </p:spPr>
        <p:txBody>
          <a:bodyPr wrap="square">
            <a:spAutoFit/>
          </a:bodyPr>
          <a:lstStyle/>
          <a:p>
            <a:pPr algn="r"/>
            <a:r>
              <a:rPr lang="hr-HR" sz="2000" i="1" dirty="0" err="1" smtClean="0">
                <a:solidFill>
                  <a:schemeClr val="tx2"/>
                </a:solidFill>
              </a:rPr>
              <a:t>Than</a:t>
            </a:r>
            <a:r>
              <a:rPr lang="hr-HR" sz="2000" i="1" dirty="0" err="1" smtClean="0">
                <a:solidFill>
                  <a:schemeClr val="tx2"/>
                </a:solidFill>
              </a:rPr>
              <a:t>k</a:t>
            </a:r>
            <a:r>
              <a:rPr lang="hr-HR" sz="2000" i="1" dirty="0" smtClean="0">
                <a:solidFill>
                  <a:schemeClr val="tx2"/>
                </a:solidFill>
              </a:rPr>
              <a:t> </a:t>
            </a:r>
            <a:r>
              <a:rPr lang="hr-HR" sz="2000" i="1" dirty="0" err="1" smtClean="0">
                <a:solidFill>
                  <a:schemeClr val="tx2"/>
                </a:solidFill>
              </a:rPr>
              <a:t>you</a:t>
            </a:r>
            <a:r>
              <a:rPr lang="hr-HR" sz="2000" i="1" dirty="0" smtClean="0">
                <a:solidFill>
                  <a:schemeClr val="tx2"/>
                </a:solidFill>
              </a:rPr>
              <a:t>!</a:t>
            </a:r>
            <a:endParaRPr lang="hr-HR" sz="2000" i="1" dirty="0">
              <a:solidFill>
                <a:schemeClr val="tx2"/>
              </a:solidFill>
            </a:endParaRPr>
          </a:p>
          <a:p>
            <a:pPr algn="r"/>
            <a:r>
              <a:rPr lang="hr-HR" sz="2400" b="1" dirty="0">
                <a:solidFill>
                  <a:srgbClr val="8BAA00"/>
                </a:solidFill>
                <a:effectLst>
                  <a:outerShdw blurRad="38100" dist="38100" dir="2700000" algn="tl">
                    <a:srgbClr val="000000">
                      <a:alpha val="43137"/>
                    </a:srgbClr>
                  </a:outerShdw>
                </a:effectLst>
              </a:rPr>
              <a:t>Centar dr. Rudolfa Steinera</a:t>
            </a:r>
          </a:p>
          <a:p>
            <a:pPr algn="r"/>
            <a:r>
              <a:rPr lang="hr-HR" sz="2000" b="1" dirty="0">
                <a:solidFill>
                  <a:srgbClr val="8BAA00"/>
                </a:solidFill>
              </a:rPr>
              <a:t>mr. sc. Dijana Posavec, dipl.ing</a:t>
            </a:r>
            <a:r>
              <a:rPr lang="hr-HR" sz="2400" b="1" dirty="0">
                <a:solidFill>
                  <a:srgbClr val="8BAA00"/>
                </a:solidFill>
              </a:rPr>
              <a:t>.</a:t>
            </a:r>
            <a:endParaRPr lang="hr-HR" sz="2800" dirty="0">
              <a:solidFill>
                <a:srgbClr val="8BAA00"/>
              </a:solidFill>
            </a:endParaRPr>
          </a:p>
        </p:txBody>
      </p:sp>
      <p:sp>
        <p:nvSpPr>
          <p:cNvPr id="4" name="Pravokutnik 3"/>
          <p:cNvSpPr/>
          <p:nvPr/>
        </p:nvSpPr>
        <p:spPr>
          <a:xfrm>
            <a:off x="282114" y="3951695"/>
            <a:ext cx="6096000" cy="1877437"/>
          </a:xfrm>
          <a:prstGeom prst="rect">
            <a:avLst/>
          </a:prstGeom>
        </p:spPr>
        <p:txBody>
          <a:bodyPr>
            <a:spAutoFit/>
          </a:bodyPr>
          <a:lstStyle/>
          <a:p>
            <a:pPr algn="ctr"/>
            <a:r>
              <a:rPr lang="en-US" sz="2000" b="1" i="1" dirty="0">
                <a:solidFill>
                  <a:srgbClr val="222222"/>
                </a:solidFill>
                <a:latin typeface="Open Sans"/>
              </a:rPr>
              <a:t>"I am sure that one day agricultural practices that destroy the soil, eliminate biodiversity and jeopardize the sustainability of the food </a:t>
            </a:r>
            <a:r>
              <a:rPr lang="en-US" sz="2000" b="1" i="1" dirty="0" smtClean="0">
                <a:solidFill>
                  <a:srgbClr val="222222"/>
                </a:solidFill>
                <a:latin typeface="Open Sans"/>
              </a:rPr>
              <a:t>system</a:t>
            </a:r>
            <a:r>
              <a:rPr lang="hr-HR" sz="2000" b="1" i="1" dirty="0" smtClean="0">
                <a:solidFill>
                  <a:srgbClr val="222222"/>
                </a:solidFill>
                <a:latin typeface="Open Sans"/>
              </a:rPr>
              <a:t> </a:t>
            </a:r>
            <a:r>
              <a:rPr lang="en-US" sz="2000" b="1" i="1" dirty="0" smtClean="0">
                <a:solidFill>
                  <a:srgbClr val="222222"/>
                </a:solidFill>
                <a:latin typeface="Open Sans"/>
              </a:rPr>
              <a:t>considered </a:t>
            </a:r>
            <a:r>
              <a:rPr lang="en-US" sz="2000" b="1" i="1" dirty="0">
                <a:solidFill>
                  <a:srgbClr val="222222"/>
                </a:solidFill>
                <a:latin typeface="Open Sans"/>
              </a:rPr>
              <a:t>a barbaric act in the future </a:t>
            </a:r>
            <a:r>
              <a:rPr lang="en-US" sz="2000" b="1" i="1" dirty="0" smtClean="0">
                <a:solidFill>
                  <a:srgbClr val="222222"/>
                </a:solidFill>
                <a:latin typeface="Open Sans"/>
              </a:rPr>
              <a:t>”</a:t>
            </a:r>
            <a:endParaRPr lang="hr-HR" sz="2000" b="1" i="1" dirty="0" smtClean="0">
              <a:solidFill>
                <a:srgbClr val="222222"/>
              </a:solidFill>
              <a:latin typeface="Open Sans"/>
            </a:endParaRPr>
          </a:p>
          <a:p>
            <a:pPr algn="ctr"/>
            <a:r>
              <a:rPr lang="hr-HR" sz="2000" b="1" i="1" dirty="0" smtClean="0">
                <a:solidFill>
                  <a:srgbClr val="222222"/>
                </a:solidFill>
                <a:latin typeface="Open Sans"/>
              </a:rPr>
              <a:t> </a:t>
            </a:r>
            <a:endParaRPr lang="hr-HR" sz="2000" b="1" i="1" dirty="0">
              <a:solidFill>
                <a:srgbClr val="222222"/>
              </a:solidFill>
              <a:latin typeface="Open Sans"/>
            </a:endParaRPr>
          </a:p>
          <a:p>
            <a:pPr algn="ctr"/>
            <a:r>
              <a:rPr lang="hr-HR" sz="1600" i="1" dirty="0">
                <a:solidFill>
                  <a:srgbClr val="222222"/>
                </a:solidFill>
                <a:latin typeface="Open Sans"/>
              </a:rPr>
              <a:t>Jadranka Boban </a:t>
            </a:r>
            <a:r>
              <a:rPr lang="hr-HR" sz="1600" i="1" dirty="0" err="1" smtClean="0">
                <a:solidFill>
                  <a:srgbClr val="222222"/>
                </a:solidFill>
                <a:latin typeface="Open Sans"/>
              </a:rPr>
              <a:t>Peić</a:t>
            </a:r>
            <a:r>
              <a:rPr lang="hr-HR" sz="1600" i="1" dirty="0" smtClean="0">
                <a:solidFill>
                  <a:srgbClr val="222222"/>
                </a:solidFill>
                <a:latin typeface="Open Sans"/>
              </a:rPr>
              <a:t>, </a:t>
            </a:r>
            <a:r>
              <a:rPr lang="hr-HR" sz="1600" i="1" dirty="0" err="1" smtClean="0">
                <a:solidFill>
                  <a:srgbClr val="222222"/>
                </a:solidFill>
                <a:latin typeface="Open Sans"/>
              </a:rPr>
              <a:t>BioVega</a:t>
            </a:r>
            <a:endParaRPr lang="hr-HR" sz="1600" i="1" dirty="0"/>
          </a:p>
        </p:txBody>
      </p:sp>
      <p:pic>
        <p:nvPicPr>
          <p:cNvPr id="12" name="Slika 11"/>
          <p:cNvPicPr>
            <a:picLocks noChangeAspect="1"/>
          </p:cNvPicPr>
          <p:nvPr/>
        </p:nvPicPr>
        <p:blipFill>
          <a:blip r:embed="rId2"/>
          <a:stretch>
            <a:fillRect/>
          </a:stretch>
        </p:blipFill>
        <p:spPr>
          <a:xfrm>
            <a:off x="7129894" y="726367"/>
            <a:ext cx="4791658" cy="4053978"/>
          </a:xfrm>
          <a:prstGeom prst="rect">
            <a:avLst/>
          </a:prstGeom>
          <a:ln>
            <a:noFill/>
          </a:ln>
          <a:effectLst>
            <a:outerShdw blurRad="292100" dist="139700" dir="2700000" algn="tl" rotWithShape="0">
              <a:srgbClr val="333333">
                <a:alpha val="65000"/>
              </a:srgbClr>
            </a:outerShdw>
          </a:effectLst>
        </p:spPr>
      </p:pic>
      <p:sp>
        <p:nvSpPr>
          <p:cNvPr id="9" name="Rezervirano mjesto datuma 7"/>
          <p:cNvSpPr>
            <a:spLocks noGrp="1"/>
          </p:cNvSpPr>
          <p:nvPr>
            <p:ph type="dt" sz="half" idx="10"/>
          </p:nvPr>
        </p:nvSpPr>
        <p:spPr>
          <a:xfrm>
            <a:off x="431101" y="6629400"/>
            <a:ext cx="1000662" cy="228600"/>
          </a:xfrm>
        </p:spPr>
        <p:txBody>
          <a:bodyPr/>
          <a:lstStyle/>
          <a:p>
            <a:endParaRPr lang="hr-HR" dirty="0"/>
          </a:p>
        </p:txBody>
      </p:sp>
      <p:sp>
        <p:nvSpPr>
          <p:cNvPr id="11" name="Rezervirano mjesto podnožja 9"/>
          <p:cNvSpPr>
            <a:spLocks noGrp="1"/>
          </p:cNvSpPr>
          <p:nvPr>
            <p:ph type="ftr" sz="quarter" idx="11"/>
          </p:nvPr>
        </p:nvSpPr>
        <p:spPr>
          <a:xfrm>
            <a:off x="1637717" y="6629400"/>
            <a:ext cx="1524228" cy="228600"/>
          </a:xfrm>
        </p:spPr>
        <p:txBody>
          <a:bodyPr/>
          <a:lstStyle/>
          <a:p>
            <a:endParaRPr lang="hr-HR" dirty="0"/>
          </a:p>
        </p:txBody>
      </p:sp>
      <p:pic>
        <p:nvPicPr>
          <p:cNvPr id="11266" name="Picture 2" descr="Biodynamic Agriculture HD Stock Images | Shutterstock"/>
          <p:cNvPicPr>
            <a:picLocks noChangeAspect="1" noChangeArrowheads="1"/>
          </p:cNvPicPr>
          <p:nvPr/>
        </p:nvPicPr>
        <p:blipFill rotWithShape="1">
          <a:blip r:embed="rId3">
            <a:extLst>
              <a:ext uri="{28A0092B-C50C-407E-A947-70E740481C1C}">
                <a14:useLocalDpi xmlns:a14="http://schemas.microsoft.com/office/drawing/2010/main" val="0"/>
              </a:ext>
            </a:extLst>
          </a:blip>
          <a:srcRect l="5971" t="8573" r="6075" b="11427"/>
          <a:stretch/>
        </p:blipFill>
        <p:spPr bwMode="auto">
          <a:xfrm>
            <a:off x="431101" y="1015341"/>
            <a:ext cx="6096000" cy="2561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1487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599021" y="641787"/>
            <a:ext cx="7086215" cy="1183566"/>
          </a:xfrm>
        </p:spPr>
        <p:txBody>
          <a:bodyPr>
            <a:noAutofit/>
          </a:bodyPr>
          <a:lstStyle/>
          <a:p>
            <a:r>
              <a:rPr lang="hr-HR" sz="3600" dirty="0" smtClean="0">
                <a:effectLst>
                  <a:outerShdw blurRad="38100" dist="38100" dir="2700000" algn="tl">
                    <a:srgbClr val="000000">
                      <a:alpha val="43137"/>
                    </a:srgbClr>
                  </a:outerShdw>
                </a:effectLst>
              </a:rPr>
              <a:t>LAND WHERE </a:t>
            </a:r>
            <a:r>
              <a:rPr lang="hr-HR" sz="3600" b="1" dirty="0" smtClean="0">
                <a:effectLst>
                  <a:outerShdw blurRad="38100" dist="38100" dir="2700000" algn="tl">
                    <a:srgbClr val="000000">
                      <a:alpha val="43137"/>
                    </a:srgbClr>
                  </a:outerShdw>
                </a:effectLst>
                <a:cs typeface="Arial" panose="020B0604020202020204" pitchFamily="34" charset="0"/>
              </a:rPr>
              <a:t>RUDOLF STEINER </a:t>
            </a:r>
            <a:r>
              <a:rPr lang="hr-HR" sz="3600" dirty="0" smtClean="0">
                <a:effectLst>
                  <a:outerShdw blurRad="38100" dist="38100" dir="2700000" algn="tl">
                    <a:srgbClr val="000000">
                      <a:alpha val="43137"/>
                    </a:srgbClr>
                  </a:outerShdw>
                </a:effectLst>
                <a:cs typeface="Arial" panose="020B0604020202020204" pitchFamily="34" charset="0"/>
              </a:rPr>
              <a:t>WAS BORN</a:t>
            </a:r>
            <a:endParaRPr lang="hr-HR" sz="3600" dirty="0">
              <a:effectLst>
                <a:outerShdw blurRad="38100" dist="38100" dir="2700000" algn="tl">
                  <a:srgbClr val="000000">
                    <a:alpha val="43137"/>
                  </a:srgbClr>
                </a:outerShdw>
              </a:effectLst>
              <a:cs typeface="Arial" panose="020B0604020202020204" pitchFamily="34" charset="0"/>
            </a:endParaRPr>
          </a:p>
        </p:txBody>
      </p:sp>
      <p:sp>
        <p:nvSpPr>
          <p:cNvPr id="7" name="Rezervirano mjesto broja slajda 6"/>
          <p:cNvSpPr>
            <a:spLocks noGrp="1"/>
          </p:cNvSpPr>
          <p:nvPr>
            <p:ph type="sldNum" sz="quarter" idx="12"/>
          </p:nvPr>
        </p:nvSpPr>
        <p:spPr/>
        <p:txBody>
          <a:bodyPr/>
          <a:lstStyle/>
          <a:p>
            <a:fld id="{9CD8D479-8942-46E8-A226-A4E01F7A105C}" type="slidenum">
              <a:rPr lang="hr-HR" smtClean="0"/>
              <a:t>2</a:t>
            </a:fld>
            <a:endParaRPr lang="hr-HR" dirty="0"/>
          </a:p>
        </p:txBody>
      </p:sp>
      <p:sp>
        <p:nvSpPr>
          <p:cNvPr id="9" name="Rezervirano mjesto sadržaja 2"/>
          <p:cNvSpPr>
            <a:spLocks noGrp="1"/>
          </p:cNvSpPr>
          <p:nvPr>
            <p:ph sz="half" idx="2"/>
          </p:nvPr>
        </p:nvSpPr>
        <p:spPr>
          <a:xfrm>
            <a:off x="596454" y="2152736"/>
            <a:ext cx="6940937" cy="3650982"/>
          </a:xfrm>
        </p:spPr>
        <p:txBody>
          <a:bodyPr>
            <a:normAutofit fontScale="92500"/>
          </a:bodyPr>
          <a:lstStyle/>
          <a:p>
            <a:pPr marL="0" indent="0" algn="just">
              <a:lnSpc>
                <a:spcPct val="160000"/>
              </a:lnSpc>
              <a:buNone/>
            </a:pPr>
            <a:r>
              <a:rPr lang="en-US" b="1" dirty="0"/>
              <a:t>Rudolf Steiner </a:t>
            </a:r>
            <a:r>
              <a:rPr lang="en-US" b="1" dirty="0" smtClean="0"/>
              <a:t>says </a:t>
            </a:r>
            <a:r>
              <a:rPr lang="en-US" b="1" dirty="0"/>
              <a:t>about the place of his birth in his speech to the </a:t>
            </a:r>
            <a:r>
              <a:rPr lang="en-US" b="1" dirty="0" smtClean="0"/>
              <a:t>Russians</a:t>
            </a:r>
            <a:r>
              <a:rPr lang="hr-HR" b="1" dirty="0" smtClean="0"/>
              <a:t>: </a:t>
            </a:r>
            <a:r>
              <a:rPr lang="hr-HR" i="1" dirty="0" smtClean="0">
                <a:solidFill>
                  <a:schemeClr val="tx1">
                    <a:lumMod val="75000"/>
                  </a:schemeClr>
                </a:solidFill>
                <a:latin typeface="Calibri" panose="020F0502020204030204" pitchFamily="34" charset="0"/>
                <a:cs typeface="Calibri" panose="020F0502020204030204" pitchFamily="34" charset="0"/>
              </a:rPr>
              <a:t>„</a:t>
            </a:r>
            <a:r>
              <a:rPr lang="hr-HR" i="1" dirty="0">
                <a:solidFill>
                  <a:schemeClr val="tx1">
                    <a:lumMod val="75000"/>
                  </a:schemeClr>
                </a:solidFill>
                <a:latin typeface="Calibri" panose="020F0502020204030204" pitchFamily="34" charset="0"/>
                <a:cs typeface="Calibri" panose="020F0502020204030204" pitchFamily="34" charset="0"/>
              </a:rPr>
              <a:t>I </a:t>
            </a:r>
            <a:r>
              <a:rPr lang="hr-HR" i="1" dirty="0" err="1">
                <a:solidFill>
                  <a:schemeClr val="tx1">
                    <a:lumMod val="75000"/>
                  </a:schemeClr>
                </a:solidFill>
                <a:latin typeface="Calibri" panose="020F0502020204030204" pitchFamily="34" charset="0"/>
                <a:cs typeface="Calibri" panose="020F0502020204030204" pitchFamily="34" charset="0"/>
              </a:rPr>
              <a:t>myself</a:t>
            </a:r>
            <a:r>
              <a:rPr lang="hr-HR" i="1" dirty="0">
                <a:solidFill>
                  <a:schemeClr val="tx1">
                    <a:lumMod val="75000"/>
                  </a:schemeClr>
                </a:solidFill>
                <a:latin typeface="Calibri" panose="020F0502020204030204" pitchFamily="34" charset="0"/>
                <a:cs typeface="Calibri" panose="020F0502020204030204" pitchFamily="34" charset="0"/>
              </a:rPr>
              <a:t> </a:t>
            </a:r>
            <a:r>
              <a:rPr lang="hr-HR" i="1" dirty="0" err="1">
                <a:solidFill>
                  <a:schemeClr val="tx1">
                    <a:lumMod val="75000"/>
                  </a:schemeClr>
                </a:solidFill>
                <a:latin typeface="Calibri" panose="020F0502020204030204" pitchFamily="34" charset="0"/>
                <a:cs typeface="Calibri" panose="020F0502020204030204" pitchFamily="34" charset="0"/>
              </a:rPr>
              <a:t>was</a:t>
            </a:r>
            <a:r>
              <a:rPr lang="hr-HR" i="1" dirty="0">
                <a:solidFill>
                  <a:schemeClr val="tx1">
                    <a:lumMod val="75000"/>
                  </a:schemeClr>
                </a:solidFill>
                <a:latin typeface="Calibri" panose="020F0502020204030204" pitchFamily="34" charset="0"/>
                <a:cs typeface="Calibri" panose="020F0502020204030204" pitchFamily="34" charset="0"/>
              </a:rPr>
              <a:t> </a:t>
            </a:r>
            <a:r>
              <a:rPr lang="hr-HR" i="1" dirty="0" err="1">
                <a:solidFill>
                  <a:schemeClr val="tx1">
                    <a:lumMod val="75000"/>
                  </a:schemeClr>
                </a:solidFill>
                <a:latin typeface="Calibri" panose="020F0502020204030204" pitchFamily="34" charset="0"/>
                <a:cs typeface="Calibri" panose="020F0502020204030204" pitchFamily="34" charset="0"/>
              </a:rPr>
              <a:t>born</a:t>
            </a:r>
            <a:r>
              <a:rPr lang="hr-HR" i="1" dirty="0">
                <a:solidFill>
                  <a:schemeClr val="tx1">
                    <a:lumMod val="75000"/>
                  </a:schemeClr>
                </a:solidFill>
                <a:latin typeface="Calibri" panose="020F0502020204030204" pitchFamily="34" charset="0"/>
                <a:cs typeface="Calibri" panose="020F0502020204030204" pitchFamily="34" charset="0"/>
              </a:rPr>
              <a:t> </a:t>
            </a:r>
            <a:r>
              <a:rPr lang="hr-HR" i="1" dirty="0" err="1">
                <a:solidFill>
                  <a:schemeClr val="tx1">
                    <a:lumMod val="75000"/>
                  </a:schemeClr>
                </a:solidFill>
                <a:latin typeface="Calibri" panose="020F0502020204030204" pitchFamily="34" charset="0"/>
                <a:cs typeface="Calibri" panose="020F0502020204030204" pitchFamily="34" charset="0"/>
              </a:rPr>
              <a:t>in</a:t>
            </a:r>
            <a:r>
              <a:rPr lang="hr-HR" i="1" dirty="0">
                <a:solidFill>
                  <a:schemeClr val="tx1">
                    <a:lumMod val="75000"/>
                  </a:schemeClr>
                </a:solidFill>
                <a:latin typeface="Calibri" panose="020F0502020204030204" pitchFamily="34" charset="0"/>
                <a:cs typeface="Calibri" panose="020F0502020204030204" pitchFamily="34" charset="0"/>
              </a:rPr>
              <a:t> a </a:t>
            </a:r>
            <a:r>
              <a:rPr lang="hr-HR" i="1" dirty="0" err="1">
                <a:solidFill>
                  <a:schemeClr val="tx1">
                    <a:lumMod val="75000"/>
                  </a:schemeClr>
                </a:solidFill>
                <a:latin typeface="Calibri" panose="020F0502020204030204" pitchFamily="34" charset="0"/>
                <a:cs typeface="Calibri" panose="020F0502020204030204" pitchFamily="34" charset="0"/>
              </a:rPr>
              <a:t>Slavic</a:t>
            </a:r>
            <a:r>
              <a:rPr lang="hr-HR" i="1" dirty="0">
                <a:solidFill>
                  <a:schemeClr val="tx1">
                    <a:lumMod val="75000"/>
                  </a:schemeClr>
                </a:solidFill>
                <a:latin typeface="Calibri" panose="020F0502020204030204" pitchFamily="34" charset="0"/>
                <a:cs typeface="Calibri" panose="020F0502020204030204" pitchFamily="34" charset="0"/>
              </a:rPr>
              <a:t> </a:t>
            </a:r>
            <a:r>
              <a:rPr lang="hr-HR" i="1" dirty="0" err="1">
                <a:solidFill>
                  <a:schemeClr val="tx1">
                    <a:lumMod val="75000"/>
                  </a:schemeClr>
                </a:solidFill>
                <a:latin typeface="Calibri" panose="020F0502020204030204" pitchFamily="34" charset="0"/>
                <a:cs typeface="Calibri" panose="020F0502020204030204" pitchFamily="34" charset="0"/>
              </a:rPr>
              <a:t>region</a:t>
            </a:r>
            <a:r>
              <a:rPr lang="hr-HR" i="1" dirty="0">
                <a:solidFill>
                  <a:schemeClr val="tx1">
                    <a:lumMod val="75000"/>
                  </a:schemeClr>
                </a:solidFill>
                <a:latin typeface="Calibri" panose="020F0502020204030204" pitchFamily="34" charset="0"/>
                <a:cs typeface="Calibri" panose="020F0502020204030204" pitchFamily="34" charset="0"/>
              </a:rPr>
              <a:t>, </a:t>
            </a:r>
            <a:r>
              <a:rPr lang="hr-HR" i="1" dirty="0" err="1">
                <a:solidFill>
                  <a:schemeClr val="tx1">
                    <a:lumMod val="75000"/>
                  </a:schemeClr>
                </a:solidFill>
                <a:latin typeface="Calibri" panose="020F0502020204030204" pitchFamily="34" charset="0"/>
                <a:cs typeface="Calibri" panose="020F0502020204030204" pitchFamily="34" charset="0"/>
              </a:rPr>
              <a:t>in</a:t>
            </a:r>
            <a:r>
              <a:rPr lang="hr-HR" i="1" dirty="0">
                <a:solidFill>
                  <a:schemeClr val="tx1">
                    <a:lumMod val="75000"/>
                  </a:schemeClr>
                </a:solidFill>
                <a:latin typeface="Calibri" panose="020F0502020204030204" pitchFamily="34" charset="0"/>
                <a:cs typeface="Calibri" panose="020F0502020204030204" pitchFamily="34" charset="0"/>
              </a:rPr>
              <a:t> </a:t>
            </a:r>
            <a:r>
              <a:rPr lang="hr-HR" i="1" dirty="0" err="1">
                <a:solidFill>
                  <a:schemeClr val="tx1">
                    <a:lumMod val="75000"/>
                  </a:schemeClr>
                </a:solidFill>
                <a:latin typeface="Calibri" panose="020F0502020204030204" pitchFamily="34" charset="0"/>
                <a:cs typeface="Calibri" panose="020F0502020204030204" pitchFamily="34" charset="0"/>
              </a:rPr>
              <a:t>an</a:t>
            </a:r>
            <a:r>
              <a:rPr lang="hr-HR" i="1" dirty="0">
                <a:solidFill>
                  <a:schemeClr val="tx1">
                    <a:lumMod val="75000"/>
                  </a:schemeClr>
                </a:solidFill>
                <a:latin typeface="Calibri" panose="020F0502020204030204" pitchFamily="34" charset="0"/>
                <a:cs typeface="Calibri" panose="020F0502020204030204" pitchFamily="34" charset="0"/>
              </a:rPr>
              <a:t> </a:t>
            </a:r>
            <a:r>
              <a:rPr lang="hr-HR" i="1" dirty="0" err="1">
                <a:solidFill>
                  <a:schemeClr val="tx1">
                    <a:lumMod val="75000"/>
                  </a:schemeClr>
                </a:solidFill>
                <a:latin typeface="Calibri" panose="020F0502020204030204" pitchFamily="34" charset="0"/>
                <a:cs typeface="Calibri" panose="020F0502020204030204" pitchFamily="34" charset="0"/>
              </a:rPr>
              <a:t>area</a:t>
            </a:r>
            <a:r>
              <a:rPr lang="hr-HR" i="1" dirty="0">
                <a:solidFill>
                  <a:schemeClr val="tx1">
                    <a:lumMod val="75000"/>
                  </a:schemeClr>
                </a:solidFill>
                <a:latin typeface="Calibri" panose="020F0502020204030204" pitchFamily="34" charset="0"/>
                <a:cs typeface="Calibri" panose="020F0502020204030204" pitchFamily="34" charset="0"/>
              </a:rPr>
              <a:t> </a:t>
            </a:r>
            <a:r>
              <a:rPr lang="hr-HR" i="1" dirty="0" err="1">
                <a:solidFill>
                  <a:schemeClr val="tx1">
                    <a:lumMod val="75000"/>
                  </a:schemeClr>
                </a:solidFill>
                <a:latin typeface="Calibri" panose="020F0502020204030204" pitchFamily="34" charset="0"/>
                <a:cs typeface="Calibri" panose="020F0502020204030204" pitchFamily="34" charset="0"/>
              </a:rPr>
              <a:t>completaly</a:t>
            </a:r>
            <a:r>
              <a:rPr lang="hr-HR" i="1" dirty="0">
                <a:solidFill>
                  <a:schemeClr val="tx1">
                    <a:lumMod val="75000"/>
                  </a:schemeClr>
                </a:solidFill>
                <a:latin typeface="Calibri" panose="020F0502020204030204" pitchFamily="34" charset="0"/>
                <a:cs typeface="Calibri" panose="020F0502020204030204" pitchFamily="34" charset="0"/>
              </a:rPr>
              <a:t> </a:t>
            </a:r>
            <a:r>
              <a:rPr lang="hr-HR" i="1" dirty="0" err="1">
                <a:solidFill>
                  <a:schemeClr val="tx1">
                    <a:lumMod val="75000"/>
                  </a:schemeClr>
                </a:solidFill>
                <a:latin typeface="Calibri" panose="020F0502020204030204" pitchFamily="34" charset="0"/>
                <a:cs typeface="Calibri" panose="020F0502020204030204" pitchFamily="34" charset="0"/>
              </a:rPr>
              <a:t>foreign</a:t>
            </a:r>
            <a:r>
              <a:rPr lang="hr-HR" i="1" dirty="0">
                <a:solidFill>
                  <a:schemeClr val="tx1">
                    <a:lumMod val="75000"/>
                  </a:schemeClr>
                </a:solidFill>
                <a:latin typeface="Calibri" panose="020F0502020204030204" pitchFamily="34" charset="0"/>
                <a:cs typeface="Calibri" panose="020F0502020204030204" pitchFamily="34" charset="0"/>
              </a:rPr>
              <a:t> to </a:t>
            </a:r>
            <a:r>
              <a:rPr lang="hr-HR" i="1" dirty="0" err="1">
                <a:solidFill>
                  <a:schemeClr val="tx1">
                    <a:lumMod val="75000"/>
                  </a:schemeClr>
                </a:solidFill>
                <a:latin typeface="Calibri" panose="020F0502020204030204" pitchFamily="34" charset="0"/>
                <a:cs typeface="Calibri" panose="020F0502020204030204" pitchFamily="34" charset="0"/>
              </a:rPr>
              <a:t>the</a:t>
            </a:r>
            <a:r>
              <a:rPr lang="hr-HR" i="1" dirty="0">
                <a:solidFill>
                  <a:schemeClr val="tx1">
                    <a:lumMod val="75000"/>
                  </a:schemeClr>
                </a:solidFill>
                <a:latin typeface="Calibri" panose="020F0502020204030204" pitchFamily="34" charset="0"/>
                <a:cs typeface="Calibri" panose="020F0502020204030204" pitchFamily="34" charset="0"/>
              </a:rPr>
              <a:t> </a:t>
            </a:r>
            <a:r>
              <a:rPr lang="hr-HR" i="1" dirty="0" err="1">
                <a:solidFill>
                  <a:schemeClr val="tx1">
                    <a:lumMod val="75000"/>
                  </a:schemeClr>
                </a:solidFill>
                <a:latin typeface="Calibri" panose="020F0502020204030204" pitchFamily="34" charset="0"/>
                <a:cs typeface="Calibri" panose="020F0502020204030204" pitchFamily="34" charset="0"/>
              </a:rPr>
              <a:t>whole</a:t>
            </a:r>
            <a:r>
              <a:rPr lang="hr-HR" i="1" dirty="0">
                <a:solidFill>
                  <a:schemeClr val="tx1">
                    <a:lumMod val="75000"/>
                  </a:schemeClr>
                </a:solidFill>
                <a:latin typeface="Calibri" panose="020F0502020204030204" pitchFamily="34" charset="0"/>
                <a:cs typeface="Calibri" panose="020F0502020204030204" pitchFamily="34" charset="0"/>
              </a:rPr>
              <a:t> </a:t>
            </a:r>
            <a:r>
              <a:rPr lang="hr-HR" i="1" dirty="0" err="1">
                <a:solidFill>
                  <a:schemeClr val="tx1">
                    <a:lumMod val="75000"/>
                  </a:schemeClr>
                </a:solidFill>
                <a:latin typeface="Calibri" panose="020F0502020204030204" pitchFamily="34" charset="0"/>
                <a:cs typeface="Calibri" panose="020F0502020204030204" pitchFamily="34" charset="0"/>
              </a:rPr>
              <a:t>milieu</a:t>
            </a:r>
            <a:r>
              <a:rPr lang="hr-HR" i="1" dirty="0">
                <a:solidFill>
                  <a:schemeClr val="tx1">
                    <a:lumMod val="75000"/>
                  </a:schemeClr>
                </a:solidFill>
                <a:latin typeface="Calibri" panose="020F0502020204030204" pitchFamily="34" charset="0"/>
                <a:cs typeface="Calibri" panose="020F0502020204030204" pitchFamily="34" charset="0"/>
              </a:rPr>
              <a:t> </a:t>
            </a:r>
            <a:r>
              <a:rPr lang="hr-HR" i="1" dirty="0" err="1">
                <a:solidFill>
                  <a:schemeClr val="tx1">
                    <a:lumMod val="75000"/>
                  </a:schemeClr>
                </a:solidFill>
                <a:latin typeface="Calibri" panose="020F0502020204030204" pitchFamily="34" charset="0"/>
                <a:cs typeface="Calibri" panose="020F0502020204030204" pitchFamily="34" charset="0"/>
              </a:rPr>
              <a:t>and</a:t>
            </a:r>
            <a:r>
              <a:rPr lang="hr-HR" i="1" dirty="0">
                <a:solidFill>
                  <a:schemeClr val="tx1">
                    <a:lumMod val="75000"/>
                  </a:schemeClr>
                </a:solidFill>
                <a:latin typeface="Calibri" panose="020F0502020204030204" pitchFamily="34" charset="0"/>
                <a:cs typeface="Calibri" panose="020F0502020204030204" pitchFamily="34" charset="0"/>
              </a:rPr>
              <a:t> </a:t>
            </a:r>
            <a:r>
              <a:rPr lang="hr-HR" i="1" dirty="0" err="1">
                <a:solidFill>
                  <a:schemeClr val="tx1">
                    <a:lumMod val="75000"/>
                  </a:schemeClr>
                </a:solidFill>
                <a:latin typeface="Calibri" panose="020F0502020204030204" pitchFamily="34" charset="0"/>
                <a:cs typeface="Calibri" panose="020F0502020204030204" pitchFamily="34" charset="0"/>
              </a:rPr>
              <a:t>character</a:t>
            </a:r>
            <a:r>
              <a:rPr lang="hr-HR" i="1" dirty="0">
                <a:solidFill>
                  <a:schemeClr val="tx1">
                    <a:lumMod val="75000"/>
                  </a:schemeClr>
                </a:solidFill>
                <a:latin typeface="Calibri" panose="020F0502020204030204" pitchFamily="34" charset="0"/>
                <a:cs typeface="Calibri" panose="020F0502020204030204" pitchFamily="34" charset="0"/>
              </a:rPr>
              <a:t> of </a:t>
            </a:r>
            <a:r>
              <a:rPr lang="hr-HR" i="1" dirty="0" err="1">
                <a:solidFill>
                  <a:schemeClr val="tx1">
                    <a:lumMod val="75000"/>
                  </a:schemeClr>
                </a:solidFill>
                <a:latin typeface="Calibri" panose="020F0502020204030204" pitchFamily="34" charset="0"/>
                <a:cs typeface="Calibri" panose="020F0502020204030204" pitchFamily="34" charset="0"/>
              </a:rPr>
              <a:t>the</a:t>
            </a:r>
            <a:r>
              <a:rPr lang="hr-HR" i="1" dirty="0">
                <a:solidFill>
                  <a:schemeClr val="tx1">
                    <a:lumMod val="75000"/>
                  </a:schemeClr>
                </a:solidFill>
                <a:latin typeface="Calibri" panose="020F0502020204030204" pitchFamily="34" charset="0"/>
                <a:cs typeface="Calibri" panose="020F0502020204030204" pitchFamily="34" charset="0"/>
              </a:rPr>
              <a:t> place </a:t>
            </a:r>
            <a:r>
              <a:rPr lang="hr-HR" i="1" dirty="0" err="1">
                <a:solidFill>
                  <a:schemeClr val="tx1">
                    <a:lumMod val="75000"/>
                  </a:schemeClr>
                </a:solidFill>
                <a:latin typeface="Calibri" panose="020F0502020204030204" pitchFamily="34" charset="0"/>
                <a:cs typeface="Calibri" panose="020F0502020204030204" pitchFamily="34" charset="0"/>
              </a:rPr>
              <a:t>where</a:t>
            </a:r>
            <a:r>
              <a:rPr lang="hr-HR" i="1" dirty="0">
                <a:solidFill>
                  <a:schemeClr val="tx1">
                    <a:lumMod val="75000"/>
                  </a:schemeClr>
                </a:solidFill>
                <a:latin typeface="Calibri" panose="020F0502020204030204" pitchFamily="34" charset="0"/>
                <a:cs typeface="Calibri" panose="020F0502020204030204" pitchFamily="34" charset="0"/>
              </a:rPr>
              <a:t> </a:t>
            </a:r>
            <a:r>
              <a:rPr lang="hr-HR" i="1" dirty="0" err="1">
                <a:solidFill>
                  <a:schemeClr val="tx1">
                    <a:lumMod val="75000"/>
                  </a:schemeClr>
                </a:solidFill>
                <a:latin typeface="Calibri" panose="020F0502020204030204" pitchFamily="34" charset="0"/>
                <a:cs typeface="Calibri" panose="020F0502020204030204" pitchFamily="34" charset="0"/>
              </a:rPr>
              <a:t>my</a:t>
            </a:r>
            <a:r>
              <a:rPr lang="hr-HR" i="1" dirty="0">
                <a:solidFill>
                  <a:schemeClr val="tx1">
                    <a:lumMod val="75000"/>
                  </a:schemeClr>
                </a:solidFill>
                <a:latin typeface="Calibri" panose="020F0502020204030204" pitchFamily="34" charset="0"/>
                <a:cs typeface="Calibri" panose="020F0502020204030204" pitchFamily="34" charset="0"/>
              </a:rPr>
              <a:t> </a:t>
            </a:r>
            <a:r>
              <a:rPr lang="hr-HR" i="1" dirty="0" err="1">
                <a:solidFill>
                  <a:schemeClr val="tx1">
                    <a:lumMod val="75000"/>
                  </a:schemeClr>
                </a:solidFill>
                <a:latin typeface="Calibri" panose="020F0502020204030204" pitchFamily="34" charset="0"/>
                <a:cs typeface="Calibri" panose="020F0502020204030204" pitchFamily="34" charset="0"/>
              </a:rPr>
              <a:t>ancestors</a:t>
            </a:r>
            <a:r>
              <a:rPr lang="hr-HR" i="1" dirty="0">
                <a:solidFill>
                  <a:schemeClr val="tx1">
                    <a:lumMod val="75000"/>
                  </a:schemeClr>
                </a:solidFill>
                <a:latin typeface="Calibri" panose="020F0502020204030204" pitchFamily="34" charset="0"/>
                <a:cs typeface="Calibri" panose="020F0502020204030204" pitchFamily="34" charset="0"/>
              </a:rPr>
              <a:t> </a:t>
            </a:r>
            <a:r>
              <a:rPr lang="hr-HR" i="1" dirty="0" err="1">
                <a:solidFill>
                  <a:schemeClr val="tx1">
                    <a:lumMod val="75000"/>
                  </a:schemeClr>
                </a:solidFill>
                <a:latin typeface="Calibri" panose="020F0502020204030204" pitchFamily="34" charset="0"/>
                <a:cs typeface="Calibri" panose="020F0502020204030204" pitchFamily="34" charset="0"/>
              </a:rPr>
              <a:t>came</a:t>
            </a:r>
            <a:r>
              <a:rPr lang="hr-HR" i="1" dirty="0">
                <a:solidFill>
                  <a:schemeClr val="tx1">
                    <a:lumMod val="75000"/>
                  </a:schemeClr>
                </a:solidFill>
                <a:latin typeface="Calibri" panose="020F0502020204030204" pitchFamily="34" charset="0"/>
                <a:cs typeface="Calibri" panose="020F0502020204030204" pitchFamily="34" charset="0"/>
              </a:rPr>
              <a:t> </a:t>
            </a:r>
            <a:r>
              <a:rPr lang="hr-HR" i="1" dirty="0" err="1">
                <a:solidFill>
                  <a:schemeClr val="tx1">
                    <a:lumMod val="75000"/>
                  </a:schemeClr>
                </a:solidFill>
                <a:latin typeface="Calibri" panose="020F0502020204030204" pitchFamily="34" charset="0"/>
                <a:cs typeface="Calibri" panose="020F0502020204030204" pitchFamily="34" charset="0"/>
              </a:rPr>
              <a:t>from</a:t>
            </a:r>
            <a:r>
              <a:rPr lang="hr-HR" i="1" dirty="0">
                <a:solidFill>
                  <a:schemeClr val="tx1">
                    <a:lumMod val="75000"/>
                  </a:schemeClr>
                </a:solidFill>
                <a:latin typeface="Calibri" panose="020F0502020204030204" pitchFamily="34" charset="0"/>
                <a:cs typeface="Calibri" panose="020F0502020204030204" pitchFamily="34" charset="0"/>
              </a:rPr>
              <a:t>. </a:t>
            </a:r>
            <a:r>
              <a:rPr lang="hr-HR" i="1" dirty="0" smtClean="0">
                <a:solidFill>
                  <a:schemeClr val="tx1">
                    <a:lumMod val="75000"/>
                  </a:schemeClr>
                </a:solidFill>
                <a:latin typeface="Calibri" panose="020F0502020204030204" pitchFamily="34" charset="0"/>
                <a:cs typeface="Calibri" panose="020F0502020204030204" pitchFamily="34" charset="0"/>
              </a:rPr>
              <a:t>In </a:t>
            </a:r>
            <a:r>
              <a:rPr lang="hr-HR" i="1" dirty="0" err="1">
                <a:solidFill>
                  <a:schemeClr val="tx1">
                    <a:lumMod val="75000"/>
                  </a:schemeClr>
                </a:solidFill>
                <a:latin typeface="Calibri" panose="020F0502020204030204" pitchFamily="34" charset="0"/>
                <a:cs typeface="Calibri" panose="020F0502020204030204" pitchFamily="34" charset="0"/>
              </a:rPr>
              <a:t>addition</a:t>
            </a:r>
            <a:r>
              <a:rPr lang="hr-HR" i="1" dirty="0">
                <a:solidFill>
                  <a:schemeClr val="tx1">
                    <a:lumMod val="75000"/>
                  </a:schemeClr>
                </a:solidFill>
                <a:latin typeface="Calibri" panose="020F0502020204030204" pitchFamily="34" charset="0"/>
                <a:cs typeface="Calibri" panose="020F0502020204030204" pitchFamily="34" charset="0"/>
              </a:rPr>
              <a:t> to </a:t>
            </a:r>
            <a:r>
              <a:rPr lang="hr-HR" i="1" dirty="0" err="1">
                <a:solidFill>
                  <a:schemeClr val="tx1">
                    <a:lumMod val="75000"/>
                  </a:schemeClr>
                </a:solidFill>
                <a:latin typeface="Calibri" panose="020F0502020204030204" pitchFamily="34" charset="0"/>
                <a:cs typeface="Calibri" panose="020F0502020204030204" pitchFamily="34" charset="0"/>
              </a:rPr>
              <a:t>the</a:t>
            </a:r>
            <a:r>
              <a:rPr lang="hr-HR" i="1" dirty="0">
                <a:solidFill>
                  <a:schemeClr val="tx1">
                    <a:lumMod val="75000"/>
                  </a:schemeClr>
                </a:solidFill>
                <a:latin typeface="Calibri" panose="020F0502020204030204" pitchFamily="34" charset="0"/>
                <a:cs typeface="Calibri" panose="020F0502020204030204" pitchFamily="34" charset="0"/>
              </a:rPr>
              <a:t> </a:t>
            </a:r>
            <a:r>
              <a:rPr lang="hr-HR" i="1" dirty="0" err="1">
                <a:solidFill>
                  <a:schemeClr val="tx1">
                    <a:lumMod val="75000"/>
                  </a:schemeClr>
                </a:solidFill>
                <a:latin typeface="Calibri" panose="020F0502020204030204" pitchFamily="34" charset="0"/>
                <a:cs typeface="Calibri" panose="020F0502020204030204" pitchFamily="34" charset="0"/>
              </a:rPr>
              <a:t>Germanic</a:t>
            </a:r>
            <a:r>
              <a:rPr lang="hr-HR" i="1" dirty="0">
                <a:solidFill>
                  <a:schemeClr val="tx1">
                    <a:lumMod val="75000"/>
                  </a:schemeClr>
                </a:solidFill>
                <a:latin typeface="Calibri" panose="020F0502020204030204" pitchFamily="34" charset="0"/>
                <a:cs typeface="Calibri" panose="020F0502020204030204" pitchFamily="34" charset="0"/>
              </a:rPr>
              <a:t> </a:t>
            </a:r>
            <a:r>
              <a:rPr lang="hr-HR" i="1" dirty="0" err="1">
                <a:solidFill>
                  <a:schemeClr val="tx1">
                    <a:lumMod val="75000"/>
                  </a:schemeClr>
                </a:solidFill>
                <a:latin typeface="Calibri" panose="020F0502020204030204" pitchFamily="34" charset="0"/>
                <a:cs typeface="Calibri" panose="020F0502020204030204" pitchFamily="34" charset="0"/>
              </a:rPr>
              <a:t>and</a:t>
            </a:r>
            <a:r>
              <a:rPr lang="hr-HR" i="1" dirty="0">
                <a:solidFill>
                  <a:schemeClr val="tx1">
                    <a:lumMod val="75000"/>
                  </a:schemeClr>
                </a:solidFill>
                <a:latin typeface="Calibri" panose="020F0502020204030204" pitchFamily="34" charset="0"/>
                <a:cs typeface="Calibri" panose="020F0502020204030204" pitchFamily="34" charset="0"/>
              </a:rPr>
              <a:t> </a:t>
            </a:r>
            <a:r>
              <a:rPr lang="hr-HR" i="1" dirty="0" err="1">
                <a:solidFill>
                  <a:schemeClr val="tx1">
                    <a:lumMod val="75000"/>
                  </a:schemeClr>
                </a:solidFill>
                <a:latin typeface="Calibri" panose="020F0502020204030204" pitchFamily="34" charset="0"/>
                <a:cs typeface="Calibri" panose="020F0502020204030204" pitchFamily="34" charset="0"/>
              </a:rPr>
              <a:t>Slavic</a:t>
            </a:r>
            <a:r>
              <a:rPr lang="hr-HR" i="1" dirty="0">
                <a:solidFill>
                  <a:schemeClr val="tx1">
                    <a:lumMod val="75000"/>
                  </a:schemeClr>
                </a:solidFill>
                <a:latin typeface="Calibri" panose="020F0502020204030204" pitchFamily="34" charset="0"/>
                <a:cs typeface="Calibri" panose="020F0502020204030204" pitchFamily="34" charset="0"/>
              </a:rPr>
              <a:t> </a:t>
            </a:r>
            <a:r>
              <a:rPr lang="hr-HR" i="1" dirty="0" err="1">
                <a:solidFill>
                  <a:schemeClr val="tx1">
                    <a:lumMod val="75000"/>
                  </a:schemeClr>
                </a:solidFill>
                <a:latin typeface="Calibri" panose="020F0502020204030204" pitchFamily="34" charset="0"/>
                <a:cs typeface="Calibri" panose="020F0502020204030204" pitchFamily="34" charset="0"/>
              </a:rPr>
              <a:t>elements</a:t>
            </a:r>
            <a:r>
              <a:rPr lang="hr-HR" i="1" dirty="0">
                <a:solidFill>
                  <a:schemeClr val="tx1">
                    <a:lumMod val="75000"/>
                  </a:schemeClr>
                </a:solidFill>
                <a:latin typeface="Calibri" panose="020F0502020204030204" pitchFamily="34" charset="0"/>
                <a:cs typeface="Calibri" panose="020F0502020204030204" pitchFamily="34" charset="0"/>
              </a:rPr>
              <a:t>, </a:t>
            </a:r>
            <a:r>
              <a:rPr lang="hr-HR" i="1" dirty="0" err="1">
                <a:solidFill>
                  <a:schemeClr val="tx1">
                    <a:lumMod val="75000"/>
                  </a:schemeClr>
                </a:solidFill>
                <a:latin typeface="Calibri" panose="020F0502020204030204" pitchFamily="34" charset="0"/>
                <a:cs typeface="Calibri" panose="020F0502020204030204" pitchFamily="34" charset="0"/>
              </a:rPr>
              <a:t>there</a:t>
            </a:r>
            <a:r>
              <a:rPr lang="hr-HR" i="1" dirty="0">
                <a:solidFill>
                  <a:schemeClr val="tx1">
                    <a:lumMod val="75000"/>
                  </a:schemeClr>
                </a:solidFill>
                <a:latin typeface="Calibri" panose="020F0502020204030204" pitchFamily="34" charset="0"/>
                <a:cs typeface="Calibri" panose="020F0502020204030204" pitchFamily="34" charset="0"/>
              </a:rPr>
              <a:t> </a:t>
            </a:r>
            <a:r>
              <a:rPr lang="hr-HR" i="1" dirty="0" err="1">
                <a:solidFill>
                  <a:schemeClr val="tx1">
                    <a:lumMod val="75000"/>
                  </a:schemeClr>
                </a:solidFill>
                <a:latin typeface="Calibri" panose="020F0502020204030204" pitchFamily="34" charset="0"/>
                <a:cs typeface="Calibri" panose="020F0502020204030204" pitchFamily="34" charset="0"/>
              </a:rPr>
              <a:t>is</a:t>
            </a:r>
            <a:r>
              <a:rPr lang="hr-HR" i="1" dirty="0">
                <a:solidFill>
                  <a:schemeClr val="tx1">
                    <a:lumMod val="75000"/>
                  </a:schemeClr>
                </a:solidFill>
                <a:latin typeface="Calibri" panose="020F0502020204030204" pitchFamily="34" charset="0"/>
                <a:cs typeface="Calibri" panose="020F0502020204030204" pitchFamily="34" charset="0"/>
              </a:rPr>
              <a:t> a </a:t>
            </a:r>
            <a:r>
              <a:rPr lang="hr-HR" i="1" dirty="0" err="1">
                <a:solidFill>
                  <a:schemeClr val="tx1">
                    <a:lumMod val="75000"/>
                  </a:schemeClr>
                </a:solidFill>
                <a:latin typeface="Calibri" panose="020F0502020204030204" pitchFamily="34" charset="0"/>
                <a:cs typeface="Calibri" panose="020F0502020204030204" pitchFamily="34" charset="0"/>
              </a:rPr>
              <a:t>third</a:t>
            </a:r>
            <a:r>
              <a:rPr lang="hr-HR" i="1" dirty="0">
                <a:solidFill>
                  <a:schemeClr val="tx1">
                    <a:lumMod val="75000"/>
                  </a:schemeClr>
                </a:solidFill>
                <a:latin typeface="Calibri" panose="020F0502020204030204" pitchFamily="34" charset="0"/>
                <a:cs typeface="Calibri" panose="020F0502020204030204" pitchFamily="34" charset="0"/>
              </a:rPr>
              <a:t>, </a:t>
            </a:r>
            <a:r>
              <a:rPr lang="hr-HR" i="1" dirty="0" err="1">
                <a:solidFill>
                  <a:schemeClr val="tx1">
                    <a:lumMod val="75000"/>
                  </a:schemeClr>
                </a:solidFill>
                <a:latin typeface="Calibri" panose="020F0502020204030204" pitchFamily="34" charset="0"/>
                <a:cs typeface="Calibri" panose="020F0502020204030204" pitchFamily="34" charset="0"/>
              </a:rPr>
              <a:t>Celtic</a:t>
            </a:r>
            <a:r>
              <a:rPr lang="hr-HR" i="1" dirty="0" smtClean="0">
                <a:solidFill>
                  <a:schemeClr val="tx1">
                    <a:lumMod val="75000"/>
                  </a:schemeClr>
                </a:solidFill>
                <a:latin typeface="Calibri" panose="020F0502020204030204" pitchFamily="34" charset="0"/>
                <a:cs typeface="Calibri" panose="020F0502020204030204" pitchFamily="34" charset="0"/>
              </a:rPr>
              <a:t>.”</a:t>
            </a:r>
          </a:p>
          <a:p>
            <a:pPr marL="0" indent="0" algn="r">
              <a:lnSpc>
                <a:spcPct val="150000"/>
              </a:lnSpc>
              <a:buNone/>
            </a:pPr>
            <a:r>
              <a:rPr lang="hr-HR" sz="2000" dirty="0" smtClean="0"/>
              <a:t>(</a:t>
            </a:r>
            <a:r>
              <a:rPr lang="en-US" sz="2000" dirty="0" smtClean="0"/>
              <a:t>April 11, 1912</a:t>
            </a:r>
            <a:r>
              <a:rPr lang="hr-HR" sz="2000" dirty="0" smtClean="0"/>
              <a:t> </a:t>
            </a:r>
            <a:r>
              <a:rPr lang="en-US" sz="2000" dirty="0" smtClean="0"/>
              <a:t>Helsinki</a:t>
            </a:r>
            <a:r>
              <a:rPr lang="hr-HR" sz="2000" dirty="0" smtClean="0"/>
              <a:t>)</a:t>
            </a:r>
            <a:endParaRPr lang="hr-HR" sz="2000" dirty="0">
              <a:solidFill>
                <a:srgbClr val="37911F"/>
              </a:solidFill>
              <a:latin typeface="Calibri" panose="020F0502020204030204" pitchFamily="34" charset="0"/>
              <a:cs typeface="Calibri" panose="020F0502020204030204" pitchFamily="34" charset="0"/>
            </a:endParaRPr>
          </a:p>
        </p:txBody>
      </p:sp>
      <p:pic>
        <p:nvPicPr>
          <p:cNvPr id="10" name="Slika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9561" y="5803718"/>
            <a:ext cx="3545675" cy="704906"/>
          </a:xfrm>
          <a:prstGeom prst="rect">
            <a:avLst/>
          </a:prstGeom>
        </p:spPr>
      </p:pic>
      <p:pic>
        <p:nvPicPr>
          <p:cNvPr id="11" name="Slika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5812" y="1"/>
            <a:ext cx="4016188" cy="2008094"/>
          </a:xfrm>
          <a:prstGeom prst="rect">
            <a:avLst/>
          </a:prstGeom>
        </p:spPr>
      </p:pic>
      <p:pic>
        <p:nvPicPr>
          <p:cNvPr id="12" name="Slika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75812" y="2136619"/>
            <a:ext cx="4016188" cy="2008094"/>
          </a:xfrm>
          <a:prstGeom prst="rect">
            <a:avLst/>
          </a:prstGeom>
        </p:spPr>
      </p:pic>
      <p:pic>
        <p:nvPicPr>
          <p:cNvPr id="13" name="Slika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75812" y="4273237"/>
            <a:ext cx="4016188" cy="2356163"/>
          </a:xfrm>
          <a:prstGeom prst="rect">
            <a:avLst/>
          </a:prstGeom>
        </p:spPr>
      </p:pic>
      <p:sp>
        <p:nvSpPr>
          <p:cNvPr id="14" name="Rezervirano mjesto datuma 7"/>
          <p:cNvSpPr>
            <a:spLocks noGrp="1"/>
          </p:cNvSpPr>
          <p:nvPr>
            <p:ph type="dt" sz="half" idx="10"/>
          </p:nvPr>
        </p:nvSpPr>
        <p:spPr>
          <a:xfrm>
            <a:off x="431101" y="6629400"/>
            <a:ext cx="1000662" cy="228600"/>
          </a:xfrm>
        </p:spPr>
        <p:txBody>
          <a:bodyPr/>
          <a:lstStyle/>
          <a:p>
            <a:endParaRPr lang="hr-HR" dirty="0"/>
          </a:p>
        </p:txBody>
      </p:sp>
      <p:sp>
        <p:nvSpPr>
          <p:cNvPr id="15" name="Rezervirano mjesto podnožja 9"/>
          <p:cNvSpPr>
            <a:spLocks noGrp="1"/>
          </p:cNvSpPr>
          <p:nvPr>
            <p:ph type="ftr" sz="quarter" idx="11"/>
          </p:nvPr>
        </p:nvSpPr>
        <p:spPr>
          <a:xfrm>
            <a:off x="1637717" y="6629400"/>
            <a:ext cx="1524228" cy="228600"/>
          </a:xfrm>
        </p:spPr>
        <p:txBody>
          <a:bodyPr/>
          <a:lstStyle/>
          <a:p>
            <a:endParaRPr lang="hr-HR" dirty="0"/>
          </a:p>
        </p:txBody>
      </p:sp>
    </p:spTree>
    <p:extLst>
      <p:ext uri="{BB962C8B-B14F-4D97-AF65-F5344CB8AC3E}">
        <p14:creationId xmlns:p14="http://schemas.microsoft.com/office/powerpoint/2010/main" val="1093394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571522" y="336282"/>
            <a:ext cx="8131785" cy="1403506"/>
          </a:xfrm>
        </p:spPr>
        <p:txBody>
          <a:bodyPr>
            <a:normAutofit fontScale="90000"/>
          </a:bodyPr>
          <a:lstStyle/>
          <a:p>
            <a:pPr algn="r"/>
            <a:r>
              <a:rPr lang="hr-HR" sz="3600" b="1" dirty="0">
                <a:solidFill>
                  <a:srgbClr val="8BAA00"/>
                </a:solidFill>
                <a:effectLst>
                  <a:outerShdw blurRad="38100" dist="38100" dir="2700000" algn="tl">
                    <a:srgbClr val="000000">
                      <a:alpha val="43137"/>
                    </a:srgbClr>
                  </a:outerShdw>
                </a:effectLst>
              </a:rPr>
              <a:t>dr. Rudolf </a:t>
            </a:r>
            <a:r>
              <a:rPr lang="hr-HR" sz="3600" b="1" dirty="0" smtClean="0">
                <a:solidFill>
                  <a:srgbClr val="8BAA00"/>
                </a:solidFill>
                <a:effectLst>
                  <a:outerShdw blurRad="38100" dist="38100" dir="2700000" algn="tl">
                    <a:srgbClr val="000000">
                      <a:alpha val="43137"/>
                    </a:srgbClr>
                  </a:outerShdw>
                </a:effectLst>
              </a:rPr>
              <a:t>Steiner</a:t>
            </a:r>
            <a:r>
              <a:rPr lang="hr-HR" sz="3600" b="1" dirty="0">
                <a:solidFill>
                  <a:srgbClr val="8BAA00"/>
                </a:solidFill>
                <a:latin typeface="Antropos" panose="00000700000000000000" pitchFamily="2" charset="0"/>
              </a:rPr>
              <a:t/>
            </a:r>
            <a:br>
              <a:rPr lang="hr-HR" sz="3600" b="1" dirty="0">
                <a:solidFill>
                  <a:srgbClr val="8BAA00"/>
                </a:solidFill>
                <a:latin typeface="Antropos" panose="00000700000000000000" pitchFamily="2" charset="0"/>
              </a:rPr>
            </a:br>
            <a:r>
              <a:rPr lang="en-US" sz="2800" b="1" i="1" dirty="0">
                <a:solidFill>
                  <a:srgbClr val="8BAA00"/>
                </a:solidFill>
                <a:effectLst>
                  <a:outerShdw blurRad="38100" dist="38100" dir="2700000" algn="tl">
                    <a:srgbClr val="000000">
                      <a:alpha val="43137"/>
                    </a:srgbClr>
                  </a:outerShdw>
                </a:effectLst>
              </a:rPr>
              <a:t>The story of a man who changes the world. </a:t>
            </a:r>
            <a:r>
              <a:rPr lang="hr-HR" sz="2800" b="1" i="1" dirty="0" smtClean="0">
                <a:solidFill>
                  <a:srgbClr val="8BAA00"/>
                </a:solidFill>
                <a:effectLst>
                  <a:outerShdw blurRad="38100" dist="38100" dir="2700000" algn="tl">
                    <a:srgbClr val="000000">
                      <a:alpha val="43137"/>
                    </a:srgbClr>
                  </a:outerShdw>
                </a:effectLst>
              </a:rPr>
              <a:t/>
            </a:r>
            <a:br>
              <a:rPr lang="hr-HR" sz="2800" b="1" i="1" dirty="0" smtClean="0">
                <a:solidFill>
                  <a:srgbClr val="8BAA00"/>
                </a:solidFill>
                <a:effectLst>
                  <a:outerShdw blurRad="38100" dist="38100" dir="2700000" algn="tl">
                    <a:srgbClr val="000000">
                      <a:alpha val="43137"/>
                    </a:srgbClr>
                  </a:outerShdw>
                </a:effectLst>
              </a:rPr>
            </a:br>
            <a:r>
              <a:rPr lang="en-US" sz="2800" b="1" i="1" dirty="0" smtClean="0">
                <a:solidFill>
                  <a:srgbClr val="8BAA00"/>
                </a:solidFill>
                <a:effectLst>
                  <a:outerShdw blurRad="38100" dist="38100" dir="2700000" algn="tl">
                    <a:srgbClr val="000000">
                      <a:alpha val="43137"/>
                    </a:srgbClr>
                  </a:outerShdw>
                </a:effectLst>
              </a:rPr>
              <a:t>For </a:t>
            </a:r>
            <a:r>
              <a:rPr lang="en-US" sz="2800" b="1" i="1" dirty="0">
                <a:solidFill>
                  <a:srgbClr val="8BAA00"/>
                </a:solidFill>
                <a:effectLst>
                  <a:outerShdw blurRad="38100" dist="38100" dir="2700000" algn="tl">
                    <a:srgbClr val="000000">
                      <a:alpha val="43137"/>
                    </a:srgbClr>
                  </a:outerShdw>
                </a:effectLst>
              </a:rPr>
              <a:t>the better.</a:t>
            </a:r>
            <a:endParaRPr lang="hr-HR" sz="2800" i="1" dirty="0">
              <a:solidFill>
                <a:srgbClr val="8BAA00"/>
              </a:solidFill>
              <a:effectLst>
                <a:outerShdw blurRad="38100" dist="38100" dir="2700000" algn="tl">
                  <a:srgbClr val="000000">
                    <a:alpha val="43137"/>
                  </a:srgbClr>
                </a:outerShdw>
              </a:effectLst>
            </a:endParaRPr>
          </a:p>
        </p:txBody>
      </p:sp>
      <p:sp>
        <p:nvSpPr>
          <p:cNvPr id="3" name="Rezervirano mjesto sadržaja 2"/>
          <p:cNvSpPr>
            <a:spLocks noGrp="1"/>
          </p:cNvSpPr>
          <p:nvPr>
            <p:ph idx="1"/>
          </p:nvPr>
        </p:nvSpPr>
        <p:spPr>
          <a:xfrm>
            <a:off x="230953" y="2153390"/>
            <a:ext cx="8812924" cy="2862079"/>
          </a:xfrm>
        </p:spPr>
        <p:txBody>
          <a:bodyPr>
            <a:normAutofit/>
          </a:bodyPr>
          <a:lstStyle/>
          <a:p>
            <a:r>
              <a:rPr lang="en-US" sz="2400" dirty="0"/>
              <a:t>Born on February 27, </a:t>
            </a:r>
            <a:r>
              <a:rPr lang="en-US" sz="2400" b="1" dirty="0"/>
              <a:t>1861 in </a:t>
            </a:r>
            <a:r>
              <a:rPr lang="en-US" sz="2400" b="1" dirty="0" err="1"/>
              <a:t>Donji</a:t>
            </a:r>
            <a:r>
              <a:rPr lang="en-US" sz="2400" b="1" dirty="0"/>
              <a:t> Kraljevec </a:t>
            </a:r>
            <a:r>
              <a:rPr lang="en-US" sz="2400" dirty="0"/>
              <a:t>(</a:t>
            </a:r>
            <a:r>
              <a:rPr lang="en-US" sz="2400" dirty="0" err="1"/>
              <a:t>Međimurje</a:t>
            </a:r>
            <a:r>
              <a:rPr lang="en-US" sz="2400" dirty="0"/>
              <a:t> County</a:t>
            </a:r>
            <a:r>
              <a:rPr lang="en-US" sz="2400" dirty="0" smtClean="0"/>
              <a:t>).</a:t>
            </a:r>
            <a:endParaRPr lang="hr-HR" sz="2400" dirty="0" smtClean="0"/>
          </a:p>
          <a:p>
            <a:r>
              <a:rPr lang="en-US" dirty="0">
                <a:solidFill>
                  <a:srgbClr val="4D3E2F"/>
                </a:solidFill>
              </a:rPr>
              <a:t>He completed his studies in mathematics and natural sciences at the Vienna University of Technology, where he also studied philosophy, literature, psychology and medicine</a:t>
            </a:r>
            <a:r>
              <a:rPr lang="en-US" dirty="0" smtClean="0">
                <a:solidFill>
                  <a:srgbClr val="4D3E2F"/>
                </a:solidFill>
              </a:rPr>
              <a:t>.</a:t>
            </a:r>
            <a:endParaRPr lang="hr-HR" dirty="0" smtClean="0">
              <a:solidFill>
                <a:srgbClr val="4D3E2F"/>
              </a:solidFill>
            </a:endParaRPr>
          </a:p>
          <a:p>
            <a:r>
              <a:rPr lang="en-US" sz="2400" dirty="0"/>
              <a:t>In a magnificent opus of </a:t>
            </a:r>
            <a:r>
              <a:rPr lang="en-US" sz="2400" b="1" dirty="0"/>
              <a:t>365 books</a:t>
            </a:r>
            <a:r>
              <a:rPr lang="en-US" sz="2400" dirty="0"/>
              <a:t>, articles, and </a:t>
            </a:r>
            <a:r>
              <a:rPr lang="en-US" sz="2400" b="1" dirty="0"/>
              <a:t>over 7,500 lectures</a:t>
            </a:r>
            <a:r>
              <a:rPr lang="en-US" sz="2400" dirty="0"/>
              <a:t>, Dr. Rudolf Steiner presented his </a:t>
            </a:r>
            <a:r>
              <a:rPr lang="en-US" sz="2400" dirty="0" smtClean="0"/>
              <a:t>teachings.</a:t>
            </a:r>
            <a:endParaRPr lang="hr-HR" sz="2400" dirty="0"/>
          </a:p>
        </p:txBody>
      </p:sp>
      <p:sp>
        <p:nvSpPr>
          <p:cNvPr id="8" name="Rezervirano mjesto datuma 7"/>
          <p:cNvSpPr>
            <a:spLocks noGrp="1"/>
          </p:cNvSpPr>
          <p:nvPr>
            <p:ph type="dt" sz="half" idx="10"/>
          </p:nvPr>
        </p:nvSpPr>
        <p:spPr/>
        <p:txBody>
          <a:bodyPr/>
          <a:lstStyle/>
          <a:p>
            <a:endParaRPr lang="hr-HR" dirty="0"/>
          </a:p>
        </p:txBody>
      </p:sp>
      <p:sp>
        <p:nvSpPr>
          <p:cNvPr id="10" name="Rezervirano mjesto podnožja 9"/>
          <p:cNvSpPr>
            <a:spLocks noGrp="1"/>
          </p:cNvSpPr>
          <p:nvPr>
            <p:ph type="ftr" sz="quarter" idx="11"/>
          </p:nvPr>
        </p:nvSpPr>
        <p:spPr>
          <a:xfrm>
            <a:off x="1637717" y="6629400"/>
            <a:ext cx="1524228" cy="228600"/>
          </a:xfrm>
        </p:spPr>
        <p:txBody>
          <a:bodyPr/>
          <a:lstStyle/>
          <a:p>
            <a:endParaRPr lang="hr-HR" dirty="0"/>
          </a:p>
        </p:txBody>
      </p:sp>
      <p:sp>
        <p:nvSpPr>
          <p:cNvPr id="9" name="Rezervirano mjesto broja slajda 8"/>
          <p:cNvSpPr>
            <a:spLocks noGrp="1"/>
          </p:cNvSpPr>
          <p:nvPr>
            <p:ph type="sldNum" sz="quarter" idx="12"/>
          </p:nvPr>
        </p:nvSpPr>
        <p:spPr/>
        <p:txBody>
          <a:bodyPr/>
          <a:lstStyle/>
          <a:p>
            <a:pPr algn="r" defTabSz="914400">
              <a:buNone/>
            </a:pPr>
            <a:fld id="{9CD8D479-8942-46E8-A226-A4E01F7A105C}" type="slidenum">
              <a:rPr lang="hr-HR" sz="800" b="0" i="0" smtClean="0">
                <a:solidFill>
                  <a:srgbClr val="8BAA00">
                    <a:lumMod val="75000"/>
                  </a:srgbClr>
                </a:solidFill>
                <a:latin typeface="Corbel"/>
              </a:rPr>
              <a:t>3</a:t>
            </a:fld>
            <a:endParaRPr lang="hr-HR" dirty="0"/>
          </a:p>
        </p:txBody>
      </p:sp>
      <p:pic>
        <p:nvPicPr>
          <p:cNvPr id="4" name="Slika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9627" y="0"/>
            <a:ext cx="2462373" cy="4062914"/>
          </a:xfrm>
          <a:prstGeom prst="rect">
            <a:avLst/>
          </a:prstGeom>
        </p:spPr>
      </p:pic>
      <p:pic>
        <p:nvPicPr>
          <p:cNvPr id="5" name="Slika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21330" y="4068566"/>
            <a:ext cx="3770670" cy="2513779"/>
          </a:xfrm>
          <a:prstGeom prst="rect">
            <a:avLst/>
          </a:prstGeom>
        </p:spPr>
      </p:pic>
      <p:sp>
        <p:nvSpPr>
          <p:cNvPr id="6" name="Pravokutnik 5"/>
          <p:cNvSpPr/>
          <p:nvPr/>
        </p:nvSpPr>
        <p:spPr>
          <a:xfrm>
            <a:off x="431101" y="5429071"/>
            <a:ext cx="7208839" cy="1200329"/>
          </a:xfrm>
          <a:prstGeom prst="rect">
            <a:avLst/>
          </a:prstGeom>
        </p:spPr>
        <p:txBody>
          <a:bodyPr wrap="square">
            <a:spAutoFit/>
          </a:bodyPr>
          <a:lstStyle/>
          <a:p>
            <a:r>
              <a:rPr lang="en-US" sz="3600" b="1" i="1" dirty="0">
                <a:solidFill>
                  <a:srgbClr val="8BAA00"/>
                </a:solidFill>
              </a:rPr>
              <a:t>A genius of his </a:t>
            </a:r>
            <a:r>
              <a:rPr lang="en-US" sz="3600" b="1" i="1" dirty="0" smtClean="0">
                <a:solidFill>
                  <a:srgbClr val="8BAA00"/>
                </a:solidFill>
              </a:rPr>
              <a:t>time</a:t>
            </a:r>
            <a:r>
              <a:rPr lang="hr-HR" sz="3600" b="1" i="1" dirty="0" smtClean="0">
                <a:solidFill>
                  <a:srgbClr val="8BAA00"/>
                </a:solidFill>
              </a:rPr>
              <a:t> </a:t>
            </a:r>
            <a:r>
              <a:rPr lang="hr-HR" sz="3600" dirty="0" smtClean="0">
                <a:solidFill>
                  <a:srgbClr val="8BAA00"/>
                </a:solidFill>
              </a:rPr>
              <a:t>(1861</a:t>
            </a:r>
            <a:r>
              <a:rPr lang="hr-HR" sz="3600" dirty="0">
                <a:solidFill>
                  <a:srgbClr val="8BAA00"/>
                </a:solidFill>
              </a:rPr>
              <a:t>.-1925.) </a:t>
            </a:r>
            <a:br>
              <a:rPr lang="hr-HR" sz="3600" dirty="0">
                <a:solidFill>
                  <a:srgbClr val="8BAA00"/>
                </a:solidFill>
              </a:rPr>
            </a:br>
            <a:endParaRPr lang="hr-HR" sz="3600" dirty="0">
              <a:solidFill>
                <a:srgbClr val="8BAA00"/>
              </a:solidFill>
            </a:endParaRPr>
          </a:p>
        </p:txBody>
      </p:sp>
    </p:spTree>
    <p:extLst>
      <p:ext uri="{BB962C8B-B14F-4D97-AF65-F5344CB8AC3E}">
        <p14:creationId xmlns:p14="http://schemas.microsoft.com/office/powerpoint/2010/main" val="1141168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17869" y="540480"/>
            <a:ext cx="7728273" cy="686148"/>
          </a:xfrm>
        </p:spPr>
        <p:txBody>
          <a:bodyPr>
            <a:noAutofit/>
          </a:bodyPr>
          <a:lstStyle/>
          <a:p>
            <a:r>
              <a:rPr lang="hr-HR" sz="3600" b="1" dirty="0">
                <a:solidFill>
                  <a:srgbClr val="8BAA00"/>
                </a:solidFill>
                <a:effectLst>
                  <a:outerShdw blurRad="38100" dist="38100" dir="2700000" algn="tl">
                    <a:srgbClr val="000000">
                      <a:alpha val="43137"/>
                    </a:srgbClr>
                  </a:outerShdw>
                </a:effectLst>
              </a:rPr>
              <a:t>DR. RUDOLF STEINER - </a:t>
            </a:r>
            <a:r>
              <a:rPr lang="hr-HR" sz="3600" b="1" dirty="0" err="1">
                <a:solidFill>
                  <a:srgbClr val="8BAA00"/>
                </a:solidFill>
                <a:effectLst>
                  <a:outerShdw blurRad="38100" dist="38100" dir="2700000" algn="tl">
                    <a:srgbClr val="000000">
                      <a:alpha val="43137"/>
                    </a:srgbClr>
                  </a:outerShdw>
                </a:effectLst>
              </a:rPr>
              <a:t>inheritance</a:t>
            </a:r>
            <a:endParaRPr lang="hr-HR" sz="3600" dirty="0"/>
          </a:p>
        </p:txBody>
      </p:sp>
      <p:sp>
        <p:nvSpPr>
          <p:cNvPr id="3" name="Rezervirano mjesto sadržaja 2"/>
          <p:cNvSpPr>
            <a:spLocks noGrp="1"/>
          </p:cNvSpPr>
          <p:nvPr>
            <p:ph sz="half" idx="1"/>
          </p:nvPr>
        </p:nvSpPr>
        <p:spPr>
          <a:xfrm>
            <a:off x="205201" y="1477420"/>
            <a:ext cx="7093010" cy="2554974"/>
          </a:xfrm>
        </p:spPr>
        <p:txBody>
          <a:bodyPr>
            <a:normAutofit fontScale="92500"/>
          </a:bodyPr>
          <a:lstStyle/>
          <a:p>
            <a:pPr algn="just">
              <a:lnSpc>
                <a:spcPct val="150000"/>
              </a:lnSpc>
              <a:buFont typeface="Wingdings" panose="05000000000000000000" pitchFamily="2" charset="2"/>
              <a:buChar char="ü"/>
            </a:pPr>
            <a:r>
              <a:rPr lang="en-US" dirty="0"/>
              <a:t>He founded anthroposophy, </a:t>
            </a:r>
            <a:r>
              <a:rPr lang="en-US" dirty="0" err="1"/>
              <a:t>eurythmy</a:t>
            </a:r>
            <a:r>
              <a:rPr lang="en-US" dirty="0"/>
              <a:t>, Waldorf pedagogy, organic architecture, </a:t>
            </a:r>
            <a:r>
              <a:rPr lang="en-US" dirty="0" err="1"/>
              <a:t>anthroposophical</a:t>
            </a:r>
            <a:r>
              <a:rPr lang="en-US" dirty="0"/>
              <a:t> medicine, biodynamic agriculture, influenced the performing and fine arts… </a:t>
            </a:r>
            <a:r>
              <a:rPr lang="en-US" sz="2400" b="1" dirty="0">
                <a:solidFill>
                  <a:srgbClr val="8BAA00"/>
                </a:solidFill>
              </a:rPr>
              <a:t>on the assumption that there is a spiritual background behind any physical form and he proved it scientifically!</a:t>
            </a:r>
            <a:endParaRPr lang="hr-HR" sz="2400" b="1" dirty="0">
              <a:solidFill>
                <a:srgbClr val="8BAA00"/>
              </a:solidFill>
            </a:endParaRPr>
          </a:p>
        </p:txBody>
      </p:sp>
      <p:graphicFrame>
        <p:nvGraphicFramePr>
          <p:cNvPr id="10" name="Rezervirano mjesto sadržaja 9" descr="Osnovni ciklus" title="SmartArt"/>
          <p:cNvGraphicFramePr>
            <a:graphicFrameLocks noGrp="1"/>
          </p:cNvGraphicFramePr>
          <p:nvPr>
            <p:ph sz="half" idx="2"/>
            <p:extLst>
              <p:ext uri="{D42A27DB-BD31-4B8C-83A1-F6EECF244321}">
                <p14:modId xmlns:p14="http://schemas.microsoft.com/office/powerpoint/2010/main" val="572261759"/>
              </p:ext>
            </p:extLst>
          </p:nvPr>
        </p:nvGraphicFramePr>
        <p:xfrm>
          <a:off x="7475424" y="413309"/>
          <a:ext cx="4610100" cy="46212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zervirano mjesto broja slajda 6"/>
          <p:cNvSpPr>
            <a:spLocks noGrp="1"/>
          </p:cNvSpPr>
          <p:nvPr>
            <p:ph type="sldNum" sz="quarter" idx="12"/>
          </p:nvPr>
        </p:nvSpPr>
        <p:spPr/>
        <p:txBody>
          <a:bodyPr/>
          <a:lstStyle/>
          <a:p>
            <a:pPr algn="r" defTabSz="914400">
              <a:buNone/>
            </a:pPr>
            <a:fld id="{9CD8D479-8942-46E8-A226-A4E01F7A105C}" type="slidenum">
              <a:rPr lang="hr-HR" sz="800" b="0" i="0" smtClean="0">
                <a:solidFill>
                  <a:srgbClr val="8BAA00">
                    <a:lumMod val="75000"/>
                  </a:srgbClr>
                </a:solidFill>
                <a:latin typeface="Corbel"/>
              </a:rPr>
              <a:t>4</a:t>
            </a:fld>
            <a:endParaRPr lang="hr-HR" dirty="0"/>
          </a:p>
        </p:txBody>
      </p:sp>
      <p:pic>
        <p:nvPicPr>
          <p:cNvPr id="8" name="Picture 2"/>
          <p:cNvPicPr>
            <a:picLocks noChangeAspect="1"/>
          </p:cNvPicPr>
          <p:nvPr/>
        </p:nvPicPr>
        <p:blipFill>
          <a:blip r:embed="rId7"/>
          <a:stretch>
            <a:fillRect/>
          </a:stretch>
        </p:blipFill>
        <p:spPr>
          <a:xfrm>
            <a:off x="9090864" y="1993486"/>
            <a:ext cx="1496404" cy="1565421"/>
          </a:xfrm>
          <a:prstGeom prst="rect">
            <a:avLst/>
          </a:prstGeom>
        </p:spPr>
      </p:pic>
      <p:sp>
        <p:nvSpPr>
          <p:cNvPr id="4" name="Pravokutnik 3"/>
          <p:cNvSpPr/>
          <p:nvPr/>
        </p:nvSpPr>
        <p:spPr>
          <a:xfrm>
            <a:off x="3254064" y="5188823"/>
            <a:ext cx="4915715" cy="1169551"/>
          </a:xfrm>
          <a:prstGeom prst="rect">
            <a:avLst/>
          </a:prstGeom>
        </p:spPr>
        <p:txBody>
          <a:bodyPr wrap="square">
            <a:spAutoFit/>
          </a:bodyPr>
          <a:lstStyle/>
          <a:p>
            <a:pPr algn="ctr"/>
            <a:r>
              <a:rPr lang="en-US" sz="2200" i="1" dirty="0"/>
              <a:t>He wanted to make it understandable to all </a:t>
            </a:r>
            <a:r>
              <a:rPr lang="en-US" sz="2200" i="1" dirty="0" smtClean="0"/>
              <a:t>people</a:t>
            </a:r>
            <a:r>
              <a:rPr lang="hr-HR" sz="2200" i="1" dirty="0" smtClean="0"/>
              <a:t> </a:t>
            </a:r>
            <a:r>
              <a:rPr lang="en-US" sz="2200" i="1" dirty="0" smtClean="0"/>
              <a:t>that </a:t>
            </a:r>
            <a:r>
              <a:rPr lang="en-US" sz="2400" b="1" i="1" dirty="0">
                <a:solidFill>
                  <a:srgbClr val="8BAA00"/>
                </a:solidFill>
              </a:rPr>
              <a:t>our daily physical world is based on the spiritual world.</a:t>
            </a:r>
            <a:endParaRPr lang="hr-HR" sz="2400" b="1" i="1" dirty="0">
              <a:solidFill>
                <a:srgbClr val="8BAA00"/>
              </a:solidFill>
              <a:effectLst>
                <a:outerShdw blurRad="38100" dist="38100" dir="2700000" algn="tl">
                  <a:srgbClr val="000000">
                    <a:alpha val="43137"/>
                  </a:srgbClr>
                </a:outerShdw>
              </a:effectLst>
            </a:endParaRPr>
          </a:p>
        </p:txBody>
      </p:sp>
      <p:sp>
        <p:nvSpPr>
          <p:cNvPr id="11" name="Rezervirano mjesto datuma 7"/>
          <p:cNvSpPr>
            <a:spLocks noGrp="1"/>
          </p:cNvSpPr>
          <p:nvPr>
            <p:ph type="dt" sz="half" idx="10"/>
          </p:nvPr>
        </p:nvSpPr>
        <p:spPr>
          <a:xfrm>
            <a:off x="431101" y="6629400"/>
            <a:ext cx="1000662" cy="228600"/>
          </a:xfrm>
        </p:spPr>
        <p:txBody>
          <a:bodyPr/>
          <a:lstStyle/>
          <a:p>
            <a:endParaRPr lang="hr-HR" dirty="0"/>
          </a:p>
        </p:txBody>
      </p:sp>
      <p:sp>
        <p:nvSpPr>
          <p:cNvPr id="12" name="Rezervirano mjesto podnožja 9"/>
          <p:cNvSpPr>
            <a:spLocks noGrp="1"/>
          </p:cNvSpPr>
          <p:nvPr>
            <p:ph type="ftr" sz="quarter" idx="11"/>
          </p:nvPr>
        </p:nvSpPr>
        <p:spPr>
          <a:xfrm>
            <a:off x="1637717" y="6629400"/>
            <a:ext cx="1524228" cy="228600"/>
          </a:xfrm>
        </p:spPr>
        <p:txBody>
          <a:bodyPr/>
          <a:lstStyle/>
          <a:p>
            <a:endParaRPr lang="hr-HR" dirty="0"/>
          </a:p>
        </p:txBody>
      </p:sp>
      <p:pic>
        <p:nvPicPr>
          <p:cNvPr id="13" name="Slika 12"/>
          <p:cNvPicPr>
            <a:picLocks noChangeAspect="1"/>
          </p:cNvPicPr>
          <p:nvPr/>
        </p:nvPicPr>
        <p:blipFill>
          <a:blip r:embed="rId8"/>
          <a:stretch>
            <a:fillRect/>
          </a:stretch>
        </p:blipFill>
        <p:spPr>
          <a:xfrm>
            <a:off x="0" y="4260994"/>
            <a:ext cx="3161945" cy="2368406"/>
          </a:xfrm>
          <a:prstGeom prst="rect">
            <a:avLst/>
          </a:prstGeom>
        </p:spPr>
      </p:pic>
    </p:spTree>
    <p:extLst>
      <p:ext uri="{BB962C8B-B14F-4D97-AF65-F5344CB8AC3E}">
        <p14:creationId xmlns:p14="http://schemas.microsoft.com/office/powerpoint/2010/main" val="659892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698938" y="2739681"/>
            <a:ext cx="6949440" cy="2284196"/>
          </a:xfrm>
        </p:spPr>
        <p:txBody>
          <a:bodyPr>
            <a:normAutofit/>
          </a:bodyPr>
          <a:lstStyle/>
          <a:p>
            <a:pPr algn="ctr"/>
            <a:r>
              <a:rPr lang="hr-HR" sz="3900" b="1" dirty="0" smtClean="0">
                <a:effectLst>
                  <a:outerShdw blurRad="38100" dist="38100" dir="2700000" algn="tl">
                    <a:srgbClr val="000000">
                      <a:alpha val="43137"/>
                    </a:srgbClr>
                  </a:outerShdw>
                </a:effectLst>
                <a:latin typeface="+mn-lt"/>
                <a:cs typeface="Calibri" panose="020F0502020204030204" pitchFamily="34" charset="0"/>
              </a:rPr>
              <a:t>BIODYNAMIC AGRICULTURE</a:t>
            </a:r>
            <a:r>
              <a:rPr lang="hr-HR" sz="3900" b="1" dirty="0">
                <a:latin typeface="Antropos" panose="00000700000000000000" pitchFamily="2" charset="0"/>
                <a:cs typeface="Calibri" panose="020F0502020204030204" pitchFamily="34" charset="0"/>
              </a:rPr>
              <a:t/>
            </a:r>
            <a:br>
              <a:rPr lang="hr-HR" sz="3900" b="1" dirty="0">
                <a:latin typeface="Antropos" panose="00000700000000000000" pitchFamily="2" charset="0"/>
                <a:cs typeface="Calibri" panose="020F0502020204030204" pitchFamily="34" charset="0"/>
              </a:rPr>
            </a:br>
            <a:r>
              <a:rPr lang="hr-HR" sz="3200" b="1" dirty="0">
                <a:latin typeface="Antropos" panose="00000700000000000000" pitchFamily="2" charset="0"/>
                <a:cs typeface="Calibri" panose="020F0502020204030204" pitchFamily="34" charset="0"/>
              </a:rPr>
              <a:t> </a:t>
            </a:r>
            <a:r>
              <a:rPr lang="hr-HR" sz="3200" b="1" dirty="0">
                <a:cs typeface="Calibri" panose="020F0502020204030204" pitchFamily="34" charset="0"/>
              </a:rPr>
              <a:t/>
            </a:r>
            <a:br>
              <a:rPr lang="hr-HR" sz="3200" b="1" dirty="0">
                <a:cs typeface="Calibri" panose="020F0502020204030204" pitchFamily="34" charset="0"/>
              </a:rPr>
            </a:br>
            <a:r>
              <a:rPr lang="hr-HR" sz="3200" b="1" dirty="0" err="1">
                <a:cs typeface="Calibri" panose="020F0502020204030204" pitchFamily="34" charset="0"/>
              </a:rPr>
              <a:t>Innovative</a:t>
            </a:r>
            <a:r>
              <a:rPr lang="hr-HR" sz="3200" b="1" dirty="0">
                <a:cs typeface="Calibri" panose="020F0502020204030204" pitchFamily="34" charset="0"/>
              </a:rPr>
              <a:t> </a:t>
            </a:r>
            <a:r>
              <a:rPr lang="hr-HR" sz="3200" b="1" dirty="0" err="1">
                <a:cs typeface="Calibri" panose="020F0502020204030204" pitchFamily="34" charset="0"/>
              </a:rPr>
              <a:t>value-added</a:t>
            </a:r>
            <a:r>
              <a:rPr lang="hr-HR" sz="3200" b="1" dirty="0">
                <a:cs typeface="Calibri" panose="020F0502020204030204" pitchFamily="34" charset="0"/>
              </a:rPr>
              <a:t> </a:t>
            </a:r>
            <a:r>
              <a:rPr lang="hr-HR" sz="3200" b="1" dirty="0" err="1" smtClean="0">
                <a:cs typeface="Calibri" panose="020F0502020204030204" pitchFamily="34" charset="0"/>
              </a:rPr>
              <a:t>agricultural</a:t>
            </a:r>
            <a:endParaRPr lang="hr-HR" sz="3200" dirty="0"/>
          </a:p>
        </p:txBody>
      </p:sp>
      <p:pic>
        <p:nvPicPr>
          <p:cNvPr id="3074" name="Picture 2" descr="Blog | Earth Haven Learning Centre"/>
          <p:cNvPicPr>
            <a:picLocks noChangeAspect="1" noChangeArrowheads="1"/>
          </p:cNvPicPr>
          <p:nvPr/>
        </p:nvPicPr>
        <p:blipFill rotWithShape="1">
          <a:blip r:embed="rId2">
            <a:extLst>
              <a:ext uri="{28A0092B-C50C-407E-A947-70E740481C1C}">
                <a14:useLocalDpi xmlns:a14="http://schemas.microsoft.com/office/drawing/2010/main" val="0"/>
              </a:ext>
            </a:extLst>
          </a:blip>
          <a:srcRect l="7466" r="8606"/>
          <a:stretch/>
        </p:blipFill>
        <p:spPr bwMode="auto">
          <a:xfrm>
            <a:off x="8896350" y="1890171"/>
            <a:ext cx="3295650" cy="4240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2628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101698" y="5024926"/>
            <a:ext cx="6066811" cy="1523333"/>
          </a:xfrm>
          <a:solidFill>
            <a:srgbClr val="8BAA00"/>
          </a:solidFill>
        </p:spPr>
        <p:style>
          <a:lnRef idx="3">
            <a:schemeClr val="lt1"/>
          </a:lnRef>
          <a:fillRef idx="1">
            <a:schemeClr val="accent6"/>
          </a:fillRef>
          <a:effectRef idx="1">
            <a:schemeClr val="accent6"/>
          </a:effectRef>
          <a:fontRef idx="minor">
            <a:schemeClr val="lt1"/>
          </a:fontRef>
        </p:style>
        <p:txBody>
          <a:bodyPr>
            <a:normAutofit/>
          </a:bodyPr>
          <a:lstStyle/>
          <a:p>
            <a:pPr lvl="0" algn="just"/>
            <a:r>
              <a:rPr lang="en-US" sz="2200" b="1" i="1" dirty="0"/>
              <a:t>A system of organic (ecological) agriculture that recognizes the biological and chemical values of the soil and treats the farm </a:t>
            </a:r>
            <a:r>
              <a:rPr lang="en-US" sz="2200" b="1" i="1" u="sng" dirty="0"/>
              <a:t>as a living system that creates healthy living soil!</a:t>
            </a:r>
            <a:endParaRPr lang="hr-HR" sz="2200" u="sng" dirty="0"/>
          </a:p>
        </p:txBody>
      </p:sp>
      <p:sp>
        <p:nvSpPr>
          <p:cNvPr id="3" name="Rezervirano mjesto sadržaja 2"/>
          <p:cNvSpPr>
            <a:spLocks noGrp="1"/>
          </p:cNvSpPr>
          <p:nvPr>
            <p:ph idx="1"/>
          </p:nvPr>
        </p:nvSpPr>
        <p:spPr>
          <a:xfrm>
            <a:off x="365803" y="415336"/>
            <a:ext cx="5469206" cy="2605806"/>
          </a:xfrm>
        </p:spPr>
        <p:txBody>
          <a:bodyPr>
            <a:normAutofit/>
          </a:bodyPr>
          <a:lstStyle/>
          <a:p>
            <a:pPr marL="0" lvl="0" indent="0" algn="just">
              <a:lnSpc>
                <a:spcPct val="110000"/>
              </a:lnSpc>
              <a:buNone/>
            </a:pPr>
            <a:r>
              <a:rPr lang="en-US" sz="2400" dirty="0"/>
              <a:t>Dr. Rudolf Steiner presented biodynamic agriculture as a concept of sustainable management that follows natural rhythms at a lecture </a:t>
            </a:r>
            <a:r>
              <a:rPr lang="en-US" sz="2400" dirty="0">
                <a:solidFill>
                  <a:srgbClr val="8BAA00"/>
                </a:solidFill>
              </a:rPr>
              <a:t>in </a:t>
            </a:r>
            <a:r>
              <a:rPr lang="en-US" sz="2400" dirty="0" err="1">
                <a:solidFill>
                  <a:srgbClr val="8BAA00"/>
                </a:solidFill>
              </a:rPr>
              <a:t>Koblerwitz</a:t>
            </a:r>
            <a:r>
              <a:rPr lang="en-US" sz="2400" dirty="0">
                <a:solidFill>
                  <a:srgbClr val="8BAA00"/>
                </a:solidFill>
              </a:rPr>
              <a:t> in </a:t>
            </a:r>
            <a:r>
              <a:rPr lang="en-US" sz="2400" b="1" dirty="0">
                <a:solidFill>
                  <a:srgbClr val="8BAA00"/>
                </a:solidFill>
              </a:rPr>
              <a:t>1924 </a:t>
            </a:r>
            <a:r>
              <a:rPr lang="hr-HR" sz="2400" dirty="0">
                <a:solidFill>
                  <a:srgbClr val="8BAA00"/>
                </a:solidFill>
              </a:rPr>
              <a:t>t</a:t>
            </a:r>
            <a:r>
              <a:rPr lang="en-US" sz="2400" dirty="0" err="1" smtClean="0">
                <a:solidFill>
                  <a:srgbClr val="8BAA00"/>
                </a:solidFill>
              </a:rPr>
              <a:t>itled</a:t>
            </a:r>
            <a:r>
              <a:rPr lang="en-US" sz="2400" dirty="0" smtClean="0">
                <a:solidFill>
                  <a:srgbClr val="8BAA00"/>
                </a:solidFill>
              </a:rPr>
              <a:t> </a:t>
            </a:r>
            <a:r>
              <a:rPr lang="en-US" sz="2400" b="1" dirty="0">
                <a:solidFill>
                  <a:srgbClr val="8BAA00"/>
                </a:solidFill>
              </a:rPr>
              <a:t>"Agricultural Course</a:t>
            </a:r>
            <a:r>
              <a:rPr lang="en-US" sz="2400" b="1" dirty="0" smtClean="0">
                <a:solidFill>
                  <a:srgbClr val="8BAA00"/>
                </a:solidFill>
              </a:rPr>
              <a:t>"</a:t>
            </a:r>
            <a:r>
              <a:rPr lang="en-US" sz="2400" dirty="0" smtClean="0">
                <a:solidFill>
                  <a:srgbClr val="8BAA00"/>
                </a:solidFill>
              </a:rPr>
              <a:t>.</a:t>
            </a:r>
            <a:r>
              <a:rPr lang="hr-HR" sz="2400" dirty="0" smtClean="0">
                <a:solidFill>
                  <a:srgbClr val="8BAA00"/>
                </a:solidFill>
              </a:rPr>
              <a:t> </a:t>
            </a:r>
            <a:r>
              <a:rPr lang="en-US" sz="2400" dirty="0" smtClean="0">
                <a:solidFill>
                  <a:srgbClr val="8BAA00"/>
                </a:solidFill>
              </a:rPr>
              <a:t> </a:t>
            </a:r>
            <a:r>
              <a:rPr lang="en-US" sz="2400" dirty="0">
                <a:solidFill>
                  <a:srgbClr val="8BAA00"/>
                </a:solidFill>
              </a:rPr>
              <a:t>Why?</a:t>
            </a:r>
            <a:endParaRPr lang="hr-HR" sz="2400" dirty="0">
              <a:solidFill>
                <a:srgbClr val="8BAA00"/>
              </a:solidFill>
            </a:endParaRPr>
          </a:p>
        </p:txBody>
      </p:sp>
      <p:sp>
        <p:nvSpPr>
          <p:cNvPr id="4" name="Rezervirano mjesto teksta 3"/>
          <p:cNvSpPr>
            <a:spLocks noGrp="1"/>
          </p:cNvSpPr>
          <p:nvPr>
            <p:ph type="body" sz="half" idx="2"/>
          </p:nvPr>
        </p:nvSpPr>
        <p:spPr>
          <a:xfrm>
            <a:off x="205201" y="3102123"/>
            <a:ext cx="5558403" cy="3155579"/>
          </a:xfrm>
        </p:spPr>
        <p:txBody>
          <a:bodyPr>
            <a:normAutofit fontScale="55000" lnSpcReduction="20000"/>
          </a:bodyPr>
          <a:lstStyle/>
          <a:p>
            <a:pPr lvl="0" algn="ctr">
              <a:lnSpc>
                <a:spcPct val="120000"/>
              </a:lnSpc>
            </a:pPr>
            <a:r>
              <a:rPr lang="en-US" sz="3500" dirty="0"/>
              <a:t>Biodynamic agricultural production is </a:t>
            </a:r>
            <a:r>
              <a:rPr lang="en-US" sz="3500" b="1" dirty="0"/>
              <a:t>a holistic approach</a:t>
            </a:r>
            <a:r>
              <a:rPr lang="en-US" sz="3500" dirty="0"/>
              <a:t> to agriculture and respects the principle: </a:t>
            </a:r>
            <a:r>
              <a:rPr lang="en-US" sz="3500" b="1" dirty="0"/>
              <a:t>"one economy - one organism</a:t>
            </a:r>
            <a:r>
              <a:rPr lang="en-US" sz="3500" b="1" dirty="0" smtClean="0"/>
              <a:t>".</a:t>
            </a:r>
            <a:r>
              <a:rPr lang="hr-HR" sz="3500" b="1" dirty="0" smtClean="0"/>
              <a:t/>
            </a:r>
            <a:br>
              <a:rPr lang="hr-HR" sz="3500" b="1" dirty="0" smtClean="0"/>
            </a:br>
            <a:r>
              <a:rPr lang="hr-HR" sz="3500" dirty="0" smtClean="0"/>
              <a:t/>
            </a:r>
            <a:br>
              <a:rPr lang="hr-HR" sz="3500" dirty="0" smtClean="0"/>
            </a:br>
            <a:r>
              <a:rPr lang="en-US" sz="3500" dirty="0" smtClean="0"/>
              <a:t>The </a:t>
            </a:r>
            <a:r>
              <a:rPr lang="en-US" sz="3500" dirty="0"/>
              <a:t>basic work in </a:t>
            </a:r>
            <a:r>
              <a:rPr lang="en-US" sz="3500" dirty="0" err="1"/>
              <a:t>biodynamics</a:t>
            </a:r>
            <a:r>
              <a:rPr lang="en-US" sz="3500" dirty="0"/>
              <a:t> is the </a:t>
            </a:r>
            <a:r>
              <a:rPr lang="en-US" sz="3500" b="1" dirty="0"/>
              <a:t>creation of humus and the revitalization of the </a:t>
            </a:r>
            <a:r>
              <a:rPr lang="en-US" sz="3500" b="1" dirty="0" smtClean="0"/>
              <a:t>soil</a:t>
            </a:r>
            <a:r>
              <a:rPr lang="hr-HR" sz="3500" dirty="0" smtClean="0"/>
              <a:t>.</a:t>
            </a:r>
            <a:endParaRPr lang="hr-HR" sz="3500" b="1" dirty="0"/>
          </a:p>
          <a:p>
            <a:pPr lvl="0" algn="ctr"/>
            <a:endParaRPr lang="hr-HR" sz="2600" b="1" dirty="0"/>
          </a:p>
          <a:p>
            <a:pPr algn="ctr">
              <a:lnSpc>
                <a:spcPct val="120000"/>
              </a:lnSpc>
            </a:pPr>
            <a:r>
              <a:rPr lang="en-US" sz="2900" dirty="0"/>
              <a:t>This type of agriculture is </a:t>
            </a:r>
            <a:r>
              <a:rPr lang="en-US" sz="2900" b="1" dirty="0"/>
              <a:t>self-sustainable</a:t>
            </a:r>
            <a:r>
              <a:rPr lang="en-US" sz="2900" dirty="0"/>
              <a:t>, </a:t>
            </a:r>
            <a:r>
              <a:rPr lang="hr-HR" sz="2900" dirty="0" smtClean="0"/>
              <a:t/>
            </a:r>
            <a:br>
              <a:rPr lang="hr-HR" sz="2900" dirty="0" smtClean="0"/>
            </a:br>
            <a:r>
              <a:rPr lang="en-US" sz="2900" dirty="0" smtClean="0"/>
              <a:t>everything </a:t>
            </a:r>
            <a:r>
              <a:rPr lang="en-US" sz="2900" dirty="0"/>
              <a:t>that a farm needs </a:t>
            </a:r>
            <a:r>
              <a:rPr lang="hr-HR" sz="2900" dirty="0" smtClean="0"/>
              <a:t/>
            </a:r>
            <a:br>
              <a:rPr lang="hr-HR" sz="2900" dirty="0" smtClean="0"/>
            </a:br>
            <a:r>
              <a:rPr lang="en-US" sz="2900" dirty="0" smtClean="0"/>
              <a:t>it </a:t>
            </a:r>
            <a:r>
              <a:rPr lang="en-US" sz="2900" dirty="0"/>
              <a:t>only produces.</a:t>
            </a:r>
            <a:endParaRPr lang="hr-HR" sz="2900" dirty="0"/>
          </a:p>
        </p:txBody>
      </p:sp>
      <p:sp>
        <p:nvSpPr>
          <p:cNvPr id="7" name="Rezervirano mjesto broja slajda 6"/>
          <p:cNvSpPr>
            <a:spLocks noGrp="1"/>
          </p:cNvSpPr>
          <p:nvPr>
            <p:ph type="sldNum" sz="quarter" idx="12"/>
          </p:nvPr>
        </p:nvSpPr>
        <p:spPr/>
        <p:txBody>
          <a:bodyPr/>
          <a:lstStyle/>
          <a:p>
            <a:pPr algn="r" defTabSz="914400">
              <a:buNone/>
            </a:pPr>
            <a:fld id="{9CD8D479-8942-46E8-A226-A4E01F7A105C}" type="slidenum">
              <a:rPr lang="hr-HR" sz="800" b="0" i="0" smtClean="0">
                <a:solidFill>
                  <a:srgbClr val="8BAA00">
                    <a:lumMod val="75000"/>
                  </a:srgbClr>
                </a:solidFill>
                <a:latin typeface="Corbel"/>
              </a:rPr>
              <a:t>6</a:t>
            </a:fld>
            <a:endParaRPr lang="hr-HR" dirty="0"/>
          </a:p>
        </p:txBody>
      </p:sp>
      <p:sp>
        <p:nvSpPr>
          <p:cNvPr id="10" name="Rezervirano mjesto datuma 7"/>
          <p:cNvSpPr>
            <a:spLocks noGrp="1"/>
          </p:cNvSpPr>
          <p:nvPr>
            <p:ph type="dt" sz="half" idx="10"/>
          </p:nvPr>
        </p:nvSpPr>
        <p:spPr>
          <a:xfrm>
            <a:off x="431101" y="6629400"/>
            <a:ext cx="1000662" cy="228600"/>
          </a:xfrm>
        </p:spPr>
        <p:txBody>
          <a:bodyPr/>
          <a:lstStyle/>
          <a:p>
            <a:endParaRPr lang="hr-HR" dirty="0"/>
          </a:p>
        </p:txBody>
      </p:sp>
      <p:sp>
        <p:nvSpPr>
          <p:cNvPr id="11" name="Rezervirano mjesto podnožja 9"/>
          <p:cNvSpPr>
            <a:spLocks noGrp="1"/>
          </p:cNvSpPr>
          <p:nvPr>
            <p:ph type="ftr" sz="quarter" idx="11"/>
          </p:nvPr>
        </p:nvSpPr>
        <p:spPr>
          <a:xfrm>
            <a:off x="1637717" y="6629400"/>
            <a:ext cx="1524228" cy="228600"/>
          </a:xfrm>
        </p:spPr>
        <p:txBody>
          <a:bodyPr/>
          <a:lstStyle/>
          <a:p>
            <a:endParaRPr lang="hr-HR" dirty="0"/>
          </a:p>
        </p:txBody>
      </p:sp>
      <p:pic>
        <p:nvPicPr>
          <p:cNvPr id="2052" name="Picture 4" descr="The Agriculture Course, Koberwitz, Whitsun 1924: Rudolf Steiner and the  Beginnings of Biodynamics: Selg, Peter, Barton, Matthew: 9781906999087:  Amazon.com: Book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39559" y="123698"/>
            <a:ext cx="3028950" cy="475297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What is Biodynamic Agriculture? | Earth Haven Farm - Blog | Earth Haven Far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1698" y="1506678"/>
            <a:ext cx="2996230" cy="3370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7046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sadržaja 2"/>
          <p:cNvSpPr>
            <a:spLocks noGrp="1"/>
          </p:cNvSpPr>
          <p:nvPr>
            <p:ph idx="1"/>
          </p:nvPr>
        </p:nvSpPr>
        <p:spPr>
          <a:xfrm>
            <a:off x="316194" y="245691"/>
            <a:ext cx="7101555" cy="6127335"/>
          </a:xfrm>
        </p:spPr>
        <p:txBody>
          <a:bodyPr>
            <a:normAutofit/>
          </a:bodyPr>
          <a:lstStyle/>
          <a:p>
            <a:pPr marL="0" indent="0">
              <a:buNone/>
            </a:pPr>
            <a:endParaRPr lang="hr-HR" sz="1900" dirty="0">
              <a:solidFill>
                <a:srgbClr val="8BAA00"/>
              </a:solidFill>
            </a:endParaRPr>
          </a:p>
          <a:p>
            <a:pPr>
              <a:lnSpc>
                <a:spcPct val="120000"/>
              </a:lnSpc>
              <a:buFont typeface="Wingdings" panose="05000000000000000000" pitchFamily="2" charset="2"/>
              <a:buChar char="v"/>
            </a:pPr>
            <a:r>
              <a:rPr lang="en-US" sz="1900" dirty="0"/>
              <a:t>A Biodynamic Farm Is a Living Organism</a:t>
            </a:r>
          </a:p>
          <a:p>
            <a:pPr>
              <a:lnSpc>
                <a:spcPct val="120000"/>
              </a:lnSpc>
              <a:buFont typeface="Wingdings" panose="05000000000000000000" pitchFamily="2" charset="2"/>
              <a:buChar char="v"/>
            </a:pPr>
            <a:r>
              <a:rPr lang="hr-HR" sz="1900" dirty="0" err="1"/>
              <a:t>Biodynamics</a:t>
            </a:r>
            <a:r>
              <a:rPr lang="hr-HR" sz="1900" dirty="0"/>
              <a:t> </a:t>
            </a:r>
            <a:r>
              <a:rPr lang="hr-HR" sz="1900" dirty="0" err="1"/>
              <a:t>Cultivates</a:t>
            </a:r>
            <a:r>
              <a:rPr lang="hr-HR" sz="1900" dirty="0"/>
              <a:t> </a:t>
            </a:r>
            <a:r>
              <a:rPr lang="hr-HR" sz="1900" dirty="0" err="1"/>
              <a:t>Biodiversity</a:t>
            </a:r>
            <a:endParaRPr lang="hr-HR" sz="1900" dirty="0"/>
          </a:p>
          <a:p>
            <a:pPr>
              <a:lnSpc>
                <a:spcPct val="120000"/>
              </a:lnSpc>
              <a:buFont typeface="Wingdings" panose="05000000000000000000" pitchFamily="2" charset="2"/>
              <a:buChar char="v"/>
            </a:pPr>
            <a:r>
              <a:rPr lang="en-US" sz="1900" dirty="0" err="1"/>
              <a:t>Biodynamics</a:t>
            </a:r>
            <a:r>
              <a:rPr lang="en-US" sz="1900" dirty="0"/>
              <a:t> Brings Plants and Animals Together</a:t>
            </a:r>
          </a:p>
          <a:p>
            <a:pPr>
              <a:lnSpc>
                <a:spcPct val="120000"/>
              </a:lnSpc>
              <a:buFont typeface="Wingdings" panose="05000000000000000000" pitchFamily="2" charset="2"/>
              <a:buChar char="v"/>
            </a:pPr>
            <a:r>
              <a:rPr lang="en-US" sz="1900" dirty="0"/>
              <a:t>Compost Is Enlivened with Biodynamic Preparations</a:t>
            </a:r>
          </a:p>
          <a:p>
            <a:pPr>
              <a:lnSpc>
                <a:spcPct val="120000"/>
              </a:lnSpc>
              <a:buFont typeface="Wingdings" panose="05000000000000000000" pitchFamily="2" charset="2"/>
              <a:buChar char="v"/>
            </a:pPr>
            <a:r>
              <a:rPr lang="hr-HR" sz="1900" dirty="0"/>
              <a:t>Biodynamic </a:t>
            </a:r>
            <a:r>
              <a:rPr lang="hr-HR" sz="1900" dirty="0" err="1"/>
              <a:t>Farmers</a:t>
            </a:r>
            <a:r>
              <a:rPr lang="hr-HR" sz="1900" dirty="0"/>
              <a:t> </a:t>
            </a:r>
            <a:r>
              <a:rPr lang="hr-HR" sz="1900" dirty="0" err="1"/>
              <a:t>Cultivate</a:t>
            </a:r>
            <a:r>
              <a:rPr lang="hr-HR" sz="1900" dirty="0"/>
              <a:t> </a:t>
            </a:r>
            <a:r>
              <a:rPr lang="hr-HR" sz="1900" dirty="0" err="1"/>
              <a:t>Awareness</a:t>
            </a:r>
            <a:endParaRPr lang="hr-HR" sz="1900" dirty="0"/>
          </a:p>
          <a:p>
            <a:pPr>
              <a:lnSpc>
                <a:spcPct val="120000"/>
              </a:lnSpc>
              <a:buFont typeface="Wingdings" panose="05000000000000000000" pitchFamily="2" charset="2"/>
              <a:buChar char="v"/>
            </a:pPr>
            <a:r>
              <a:rPr lang="en-US" sz="1900" dirty="0" smtClean="0"/>
              <a:t>Biodynamic </a:t>
            </a:r>
            <a:r>
              <a:rPr lang="en-US" sz="1900" dirty="0"/>
              <a:t>Sprays Enhance Soil and Plant Health</a:t>
            </a:r>
          </a:p>
          <a:p>
            <a:pPr>
              <a:lnSpc>
                <a:spcPct val="120000"/>
              </a:lnSpc>
              <a:buFont typeface="Wingdings" panose="05000000000000000000" pitchFamily="2" charset="2"/>
              <a:buChar char="v"/>
            </a:pPr>
            <a:r>
              <a:rPr lang="en-US" sz="1900" dirty="0" err="1"/>
              <a:t>Biodynamics</a:t>
            </a:r>
            <a:r>
              <a:rPr lang="en-US" sz="1900" dirty="0"/>
              <a:t> Treats Animals with </a:t>
            </a:r>
            <a:r>
              <a:rPr lang="en-US" sz="1900" dirty="0" err="1" smtClean="0"/>
              <a:t>Respec</a:t>
            </a:r>
            <a:r>
              <a:rPr lang="hr-HR" sz="1900" dirty="0" smtClean="0"/>
              <a:t>t</a:t>
            </a:r>
            <a:endParaRPr lang="en-US" sz="1900" dirty="0"/>
          </a:p>
          <a:p>
            <a:pPr>
              <a:lnSpc>
                <a:spcPct val="120000"/>
              </a:lnSpc>
              <a:buFont typeface="Wingdings" panose="05000000000000000000" pitchFamily="2" charset="2"/>
              <a:buChar char="v"/>
            </a:pPr>
            <a:r>
              <a:rPr lang="en-US" sz="1900" dirty="0" err="1"/>
              <a:t>Biodynamics</a:t>
            </a:r>
            <a:r>
              <a:rPr lang="en-US" sz="1900" dirty="0"/>
              <a:t> Works in Rhythm with Earth and Cosmos</a:t>
            </a:r>
          </a:p>
          <a:p>
            <a:pPr>
              <a:lnSpc>
                <a:spcPct val="120000"/>
              </a:lnSpc>
              <a:buFont typeface="Wingdings" panose="05000000000000000000" pitchFamily="2" charset="2"/>
              <a:buChar char="v"/>
            </a:pPr>
            <a:r>
              <a:rPr lang="en-US" sz="1900" dirty="0" err="1"/>
              <a:t>Biodynamics</a:t>
            </a:r>
            <a:r>
              <a:rPr lang="en-US" sz="1900" dirty="0"/>
              <a:t> Approaches Pests and Diseases Holistically</a:t>
            </a:r>
          </a:p>
          <a:p>
            <a:pPr>
              <a:lnSpc>
                <a:spcPct val="120000"/>
              </a:lnSpc>
              <a:buFont typeface="Wingdings" panose="05000000000000000000" pitchFamily="2" charset="2"/>
              <a:buChar char="v"/>
            </a:pPr>
            <a:r>
              <a:rPr lang="en-US" sz="1900" dirty="0" err="1"/>
              <a:t>Biodynamics</a:t>
            </a:r>
            <a:r>
              <a:rPr lang="en-US" sz="1900" dirty="0"/>
              <a:t> Offers Regenerative Solutions for the </a:t>
            </a:r>
            <a:r>
              <a:rPr lang="en-US" sz="1900" dirty="0" smtClean="0"/>
              <a:t>Future</a:t>
            </a:r>
            <a:endParaRPr lang="hr-HR" sz="1900" dirty="0" smtClean="0"/>
          </a:p>
          <a:p>
            <a:pPr>
              <a:lnSpc>
                <a:spcPct val="120000"/>
              </a:lnSpc>
              <a:buFont typeface="Wingdings" panose="05000000000000000000" pitchFamily="2" charset="2"/>
              <a:buChar char="v"/>
            </a:pPr>
            <a:r>
              <a:rPr lang="en-US" sz="1900" dirty="0" err="1"/>
              <a:t>Biodynamics</a:t>
            </a:r>
            <a:r>
              <a:rPr lang="en-US" sz="1900" dirty="0"/>
              <a:t> Supports Integrity and Diversity in Seeds and Breeds</a:t>
            </a:r>
          </a:p>
          <a:p>
            <a:pPr>
              <a:lnSpc>
                <a:spcPct val="120000"/>
              </a:lnSpc>
              <a:buFont typeface="Wingdings" panose="05000000000000000000" pitchFamily="2" charset="2"/>
              <a:buChar char="v"/>
            </a:pPr>
            <a:endParaRPr lang="en-US" sz="1900" dirty="0"/>
          </a:p>
          <a:p>
            <a:pPr algn="r"/>
            <a:endParaRPr lang="hr-HR" dirty="0">
              <a:solidFill>
                <a:srgbClr val="8BAA00"/>
              </a:solidFill>
            </a:endParaRPr>
          </a:p>
        </p:txBody>
      </p:sp>
      <p:sp>
        <p:nvSpPr>
          <p:cNvPr id="5" name="Rezervirano mjesto datuma 4"/>
          <p:cNvSpPr>
            <a:spLocks noGrp="1"/>
          </p:cNvSpPr>
          <p:nvPr>
            <p:ph type="dt" sz="half" idx="10"/>
          </p:nvPr>
        </p:nvSpPr>
        <p:spPr/>
        <p:txBody>
          <a:bodyPr/>
          <a:lstStyle/>
          <a:p>
            <a:r>
              <a:rPr lang="hr-HR" smtClean="0"/>
              <a:t>22. srpnja 2012.</a:t>
            </a:r>
            <a:endParaRPr lang="hr-HR" dirty="0"/>
          </a:p>
        </p:txBody>
      </p:sp>
      <p:sp>
        <p:nvSpPr>
          <p:cNvPr id="6" name="Rezervirano mjesto podnožja 5"/>
          <p:cNvSpPr>
            <a:spLocks noGrp="1"/>
          </p:cNvSpPr>
          <p:nvPr>
            <p:ph type="ftr" sz="quarter" idx="11"/>
          </p:nvPr>
        </p:nvSpPr>
        <p:spPr/>
        <p:txBody>
          <a:bodyPr/>
          <a:lstStyle/>
          <a:p>
            <a:r>
              <a:rPr lang="hr-HR" smtClean="0"/>
              <a:t>Mjesto za tekst podnožja</a:t>
            </a:r>
            <a:endParaRPr lang="hr-HR" dirty="0"/>
          </a:p>
        </p:txBody>
      </p:sp>
      <p:sp>
        <p:nvSpPr>
          <p:cNvPr id="7" name="Rezervirano mjesto broja slajda 6"/>
          <p:cNvSpPr>
            <a:spLocks noGrp="1"/>
          </p:cNvSpPr>
          <p:nvPr>
            <p:ph type="sldNum" sz="quarter" idx="12"/>
          </p:nvPr>
        </p:nvSpPr>
        <p:spPr/>
        <p:txBody>
          <a:bodyPr/>
          <a:lstStyle/>
          <a:p>
            <a:fld id="{9CD8D479-8942-46E8-A226-A4E01F7A105C}" type="slidenum">
              <a:rPr lang="hr-HR" smtClean="0"/>
              <a:t>7</a:t>
            </a:fld>
            <a:endParaRPr lang="hr-HR" dirty="0"/>
          </a:p>
        </p:txBody>
      </p:sp>
      <p:pic>
        <p:nvPicPr>
          <p:cNvPr id="5122" name="Picture 2" descr="Effects of Biodynamic Farming | Earth Haven Farm - Blog | Earth Haven Farm"/>
          <p:cNvPicPr>
            <a:picLocks noChangeAspect="1" noChangeArrowheads="1"/>
          </p:cNvPicPr>
          <p:nvPr/>
        </p:nvPicPr>
        <p:blipFill rotWithShape="1">
          <a:blip r:embed="rId2">
            <a:extLst>
              <a:ext uri="{28A0092B-C50C-407E-A947-70E740481C1C}">
                <a14:useLocalDpi xmlns:a14="http://schemas.microsoft.com/office/drawing/2010/main" val="0"/>
              </a:ext>
            </a:extLst>
          </a:blip>
          <a:srcRect l="501" t="7929" r="-501" b="3336"/>
          <a:stretch/>
        </p:blipFill>
        <p:spPr bwMode="auto">
          <a:xfrm>
            <a:off x="6161518" y="2058167"/>
            <a:ext cx="6056120" cy="2208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22561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zervirano mjesto datuma 3"/>
          <p:cNvSpPr>
            <a:spLocks noGrp="1"/>
          </p:cNvSpPr>
          <p:nvPr>
            <p:ph type="dt" sz="half" idx="10"/>
          </p:nvPr>
        </p:nvSpPr>
        <p:spPr/>
        <p:txBody>
          <a:bodyPr/>
          <a:lstStyle/>
          <a:p>
            <a:r>
              <a:rPr lang="hr-HR"/>
              <a:t>22. srpnja 2012.</a:t>
            </a:r>
            <a:endParaRPr lang="hr-HR" dirty="0"/>
          </a:p>
        </p:txBody>
      </p:sp>
      <p:sp>
        <p:nvSpPr>
          <p:cNvPr id="5" name="Rezervirano mjesto podnožja 4"/>
          <p:cNvSpPr>
            <a:spLocks noGrp="1"/>
          </p:cNvSpPr>
          <p:nvPr>
            <p:ph type="ftr" sz="quarter" idx="11"/>
          </p:nvPr>
        </p:nvSpPr>
        <p:spPr/>
        <p:txBody>
          <a:bodyPr/>
          <a:lstStyle/>
          <a:p>
            <a:r>
              <a:rPr lang="hr-HR"/>
              <a:t>Mjesto za tekst podnožja</a:t>
            </a:r>
            <a:endParaRPr lang="hr-HR" dirty="0"/>
          </a:p>
        </p:txBody>
      </p:sp>
      <p:sp>
        <p:nvSpPr>
          <p:cNvPr id="6" name="Rezervirano mjesto broja slajda 5"/>
          <p:cNvSpPr>
            <a:spLocks noGrp="1"/>
          </p:cNvSpPr>
          <p:nvPr>
            <p:ph type="sldNum" sz="quarter" idx="12"/>
          </p:nvPr>
        </p:nvSpPr>
        <p:spPr/>
        <p:txBody>
          <a:bodyPr/>
          <a:lstStyle/>
          <a:p>
            <a:fld id="{9CD8D479-8942-46E8-A226-A4E01F7A105C}" type="slidenum">
              <a:rPr lang="hr-HR" smtClean="0"/>
              <a:t>8</a:t>
            </a:fld>
            <a:endParaRPr lang="hr-HR" dirty="0"/>
          </a:p>
        </p:txBody>
      </p:sp>
      <p:pic>
        <p:nvPicPr>
          <p:cNvPr id="8" name="Slika 7"/>
          <p:cNvPicPr>
            <a:picLocks noChangeAspect="1"/>
          </p:cNvPicPr>
          <p:nvPr/>
        </p:nvPicPr>
        <p:blipFill>
          <a:blip r:embed="rId2"/>
          <a:stretch>
            <a:fillRect/>
          </a:stretch>
        </p:blipFill>
        <p:spPr>
          <a:xfrm>
            <a:off x="19399" y="38956"/>
            <a:ext cx="3708875" cy="2051911"/>
          </a:xfrm>
          <a:prstGeom prst="rect">
            <a:avLst/>
          </a:prstGeom>
        </p:spPr>
      </p:pic>
      <p:pic>
        <p:nvPicPr>
          <p:cNvPr id="2" name="Slika 1"/>
          <p:cNvPicPr>
            <a:picLocks noChangeAspect="1"/>
          </p:cNvPicPr>
          <p:nvPr/>
        </p:nvPicPr>
        <p:blipFill rotWithShape="1">
          <a:blip r:embed="rId3">
            <a:extLst>
              <a:ext uri="{28A0092B-C50C-407E-A947-70E740481C1C}">
                <a14:useLocalDpi xmlns:a14="http://schemas.microsoft.com/office/drawing/2010/main" val="0"/>
              </a:ext>
            </a:extLst>
          </a:blip>
          <a:srcRect l="2129" t="2127" r="1695"/>
          <a:stretch/>
        </p:blipFill>
        <p:spPr>
          <a:xfrm>
            <a:off x="3934137" y="246237"/>
            <a:ext cx="8180952" cy="6244067"/>
          </a:xfrm>
          <a:prstGeom prst="rect">
            <a:avLst/>
          </a:prstGeom>
        </p:spPr>
      </p:pic>
      <p:pic>
        <p:nvPicPr>
          <p:cNvPr id="4098" name="Picture 2" descr="Home - Biodynamic Association of Ind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99" y="3550537"/>
            <a:ext cx="3762902" cy="2939767"/>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Biodynamic Association of India | Directory of Affiliates - betway篮球投注"/>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582" y="2454313"/>
            <a:ext cx="957129" cy="957129"/>
          </a:xfrm>
          <a:prstGeom prst="rect">
            <a:avLst/>
          </a:prstGeom>
          <a:noFill/>
          <a:extLst>
            <a:ext uri="{909E8E84-426E-40DD-AFC4-6F175D3DCCD1}">
              <a14:hiddenFill xmlns:a14="http://schemas.microsoft.com/office/drawing/2010/main">
                <a:solidFill>
                  <a:srgbClr val="FFFFFF"/>
                </a:solidFill>
              </a14:hiddenFill>
            </a:ext>
          </a:extLst>
        </p:spPr>
      </p:pic>
      <p:sp>
        <p:nvSpPr>
          <p:cNvPr id="10" name="Pravokutnik 9"/>
          <p:cNvSpPr/>
          <p:nvPr/>
        </p:nvSpPr>
        <p:spPr>
          <a:xfrm>
            <a:off x="937225" y="3111657"/>
            <a:ext cx="2996911" cy="338554"/>
          </a:xfrm>
          <a:prstGeom prst="rect">
            <a:avLst/>
          </a:prstGeom>
        </p:spPr>
        <p:txBody>
          <a:bodyPr wrap="none">
            <a:spAutoFit/>
          </a:bodyPr>
          <a:lstStyle/>
          <a:p>
            <a:r>
              <a:rPr lang="hr-HR" sz="1600" b="1" dirty="0" smtClean="0">
                <a:solidFill>
                  <a:srgbClr val="002060"/>
                </a:solidFill>
              </a:rPr>
              <a:t>Biodynamic Association of India</a:t>
            </a:r>
            <a:endParaRPr lang="hr-HR" sz="1600" b="1" dirty="0">
              <a:solidFill>
                <a:srgbClr val="002060"/>
              </a:solidFill>
            </a:endParaRPr>
          </a:p>
        </p:txBody>
      </p:sp>
    </p:spTree>
    <p:extLst>
      <p:ext uri="{BB962C8B-B14F-4D97-AF65-F5344CB8AC3E}">
        <p14:creationId xmlns:p14="http://schemas.microsoft.com/office/powerpoint/2010/main" val="3905567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avokutnik 5"/>
          <p:cNvSpPr/>
          <p:nvPr/>
        </p:nvSpPr>
        <p:spPr>
          <a:xfrm>
            <a:off x="6091700" y="1746251"/>
            <a:ext cx="5919350" cy="1323439"/>
          </a:xfrm>
          <a:prstGeom prst="rect">
            <a:avLst/>
          </a:prstGeom>
        </p:spPr>
        <p:txBody>
          <a:bodyPr wrap="square">
            <a:spAutoFit/>
          </a:bodyPr>
          <a:lstStyle/>
          <a:p>
            <a:pPr algn="just"/>
            <a:r>
              <a:rPr lang="en-US" sz="2000" dirty="0">
                <a:solidFill>
                  <a:schemeClr val="tx2">
                    <a:lumMod val="85000"/>
                    <a:lumOff val="15000"/>
                  </a:schemeClr>
                </a:solidFill>
              </a:rPr>
              <a:t>Based on the research of stellar constellations, a calendar of suitable days for sowing, transplanting, caring for and storing plants, and working with bees is made</a:t>
            </a:r>
            <a:r>
              <a:rPr lang="en-US" sz="2000" dirty="0" smtClean="0">
                <a:solidFill>
                  <a:schemeClr val="tx2">
                    <a:lumMod val="85000"/>
                    <a:lumOff val="15000"/>
                  </a:schemeClr>
                </a:solidFill>
              </a:rPr>
              <a:t>.</a:t>
            </a:r>
            <a:endParaRPr lang="hr-HR" dirty="0">
              <a:solidFill>
                <a:schemeClr val="tx2">
                  <a:lumMod val="85000"/>
                  <a:lumOff val="15000"/>
                </a:schemeClr>
              </a:solidFill>
            </a:endParaRPr>
          </a:p>
        </p:txBody>
      </p:sp>
      <p:pic>
        <p:nvPicPr>
          <p:cNvPr id="7170" name="Picture 2" descr="Slikovni rezultat za EXPERIMENT MOON CALENDAR MARIA THUN"/>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28" t="-204" r="3720" b="23193"/>
          <a:stretch/>
        </p:blipFill>
        <p:spPr bwMode="auto">
          <a:xfrm>
            <a:off x="6393742" y="3296260"/>
            <a:ext cx="5798258" cy="3240216"/>
          </a:xfrm>
          <a:prstGeom prst="rect">
            <a:avLst/>
          </a:prstGeom>
          <a:noFill/>
          <a:extLst>
            <a:ext uri="{909E8E84-426E-40DD-AFC4-6F175D3DCCD1}">
              <a14:hiddenFill xmlns:a14="http://schemas.microsoft.com/office/drawing/2010/main">
                <a:solidFill>
                  <a:srgbClr val="FFFFFF"/>
                </a:solidFill>
              </a14:hiddenFill>
            </a:ext>
          </a:extLst>
        </p:spPr>
      </p:pic>
      <p:sp>
        <p:nvSpPr>
          <p:cNvPr id="15" name="Pravokutnik 14"/>
          <p:cNvSpPr/>
          <p:nvPr/>
        </p:nvSpPr>
        <p:spPr>
          <a:xfrm>
            <a:off x="5843322" y="351639"/>
            <a:ext cx="6115904" cy="1015663"/>
          </a:xfrm>
          <a:prstGeom prst="rect">
            <a:avLst/>
          </a:prstGeom>
        </p:spPr>
        <p:txBody>
          <a:bodyPr wrap="square">
            <a:spAutoFit/>
          </a:bodyPr>
          <a:lstStyle/>
          <a:p>
            <a:pPr algn="r"/>
            <a:r>
              <a:rPr lang="hr-HR" sz="3600" b="1" dirty="0" smtClean="0">
                <a:solidFill>
                  <a:srgbClr val="8BAA00"/>
                </a:solidFill>
                <a:effectLst>
                  <a:outerShdw blurRad="38100" dist="38100" dir="2700000" algn="tl">
                    <a:srgbClr val="000000">
                      <a:alpha val="43137"/>
                    </a:srgbClr>
                  </a:outerShdw>
                </a:effectLst>
              </a:rPr>
              <a:t>MOON CALENDAR</a:t>
            </a:r>
            <a:endParaRPr lang="hr-HR" sz="3600" b="1" dirty="0">
              <a:solidFill>
                <a:srgbClr val="8BAA00"/>
              </a:solidFill>
              <a:effectLst>
                <a:outerShdw blurRad="38100" dist="38100" dir="2700000" algn="tl">
                  <a:srgbClr val="000000">
                    <a:alpha val="43137"/>
                  </a:srgbClr>
                </a:outerShdw>
              </a:effectLst>
            </a:endParaRPr>
          </a:p>
          <a:p>
            <a:pPr algn="r"/>
            <a:r>
              <a:rPr lang="en-US" sz="2400" b="1" dirty="0">
                <a:solidFill>
                  <a:srgbClr val="8BAA00"/>
                </a:solidFill>
              </a:rPr>
              <a:t>as an aid in BD agricultural production</a:t>
            </a:r>
            <a:endParaRPr lang="hr-HR" sz="2400" b="1" dirty="0">
              <a:solidFill>
                <a:srgbClr val="8BAA00"/>
              </a:solidFill>
            </a:endParaRPr>
          </a:p>
        </p:txBody>
      </p:sp>
      <p:pic>
        <p:nvPicPr>
          <p:cNvPr id="9" name="Slika 8"/>
          <p:cNvPicPr>
            <a:picLocks noChangeAspect="1"/>
          </p:cNvPicPr>
          <p:nvPr/>
        </p:nvPicPr>
        <p:blipFill rotWithShape="1">
          <a:blip r:embed="rId3" cstate="print">
            <a:extLst>
              <a:ext uri="{28A0092B-C50C-407E-A947-70E740481C1C}">
                <a14:useLocalDpi xmlns:a14="http://schemas.microsoft.com/office/drawing/2010/main" val="0"/>
              </a:ext>
            </a:extLst>
          </a:blip>
          <a:srcRect t="9014" b="19654"/>
          <a:stretch/>
        </p:blipFill>
        <p:spPr>
          <a:xfrm>
            <a:off x="0" y="0"/>
            <a:ext cx="3074894" cy="1645030"/>
          </a:xfrm>
          <a:prstGeom prst="rect">
            <a:avLst/>
          </a:prstGeom>
        </p:spPr>
      </p:pic>
      <p:sp>
        <p:nvSpPr>
          <p:cNvPr id="11" name="Rezervirano mjesto datuma 7"/>
          <p:cNvSpPr>
            <a:spLocks noGrp="1"/>
          </p:cNvSpPr>
          <p:nvPr>
            <p:ph type="dt" sz="half" idx="10"/>
          </p:nvPr>
        </p:nvSpPr>
        <p:spPr>
          <a:xfrm>
            <a:off x="431101" y="6629400"/>
            <a:ext cx="1000662" cy="228600"/>
          </a:xfrm>
        </p:spPr>
        <p:txBody>
          <a:bodyPr/>
          <a:lstStyle/>
          <a:p>
            <a:endParaRPr lang="hr-HR" dirty="0"/>
          </a:p>
        </p:txBody>
      </p:sp>
      <p:sp>
        <p:nvSpPr>
          <p:cNvPr id="12" name="Rezervirano mjesto podnožja 9"/>
          <p:cNvSpPr>
            <a:spLocks noGrp="1"/>
          </p:cNvSpPr>
          <p:nvPr>
            <p:ph type="ftr" sz="quarter" idx="11"/>
          </p:nvPr>
        </p:nvSpPr>
        <p:spPr>
          <a:xfrm>
            <a:off x="1637717" y="6629400"/>
            <a:ext cx="1524228" cy="228600"/>
          </a:xfrm>
        </p:spPr>
        <p:txBody>
          <a:bodyPr/>
          <a:lstStyle/>
          <a:p>
            <a:endParaRPr lang="hr-HR" dirty="0"/>
          </a:p>
        </p:txBody>
      </p:sp>
      <p:pic>
        <p:nvPicPr>
          <p:cNvPr id="1026" name="Picture 2" descr="Amazon.com: Moon Calendar for Gardeners. Garden in Harmony with Phases of  the Moon. Biodynamic Gardening Methods and Old Farmers Almanac use the Lunar  Cycle for Planting. 365 Day Perpetual Moon Calendar Guide.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3707" y="68366"/>
            <a:ext cx="2068539" cy="206853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e Maria Thun Biodynamic Calendar: 2021: Thun, Matthias: 9781782506546:  Amazon.com: Book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3746" y="2407970"/>
            <a:ext cx="2750833" cy="411801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 Steiner - The North American Maria Thun Biodynamic Calendar 20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038471"/>
            <a:ext cx="3126626" cy="4590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5911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Ecology 16x9">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5270532A-D598-4F6B-B05D-F62B681804A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Ploče s fotografijama na temu zaštite okoliša</Template>
  <TotalTime>0</TotalTime>
  <Words>806</Words>
  <Application>Microsoft Office PowerPoint</Application>
  <PresentationFormat>Široki zaslon</PresentationFormat>
  <Paragraphs>110</Paragraphs>
  <Slides>18</Slides>
  <Notes>6</Notes>
  <HiddenSlides>0</HiddenSlides>
  <MMClips>0</MMClips>
  <ScaleCrop>false</ScaleCrop>
  <HeadingPairs>
    <vt:vector size="6" baseType="variant">
      <vt:variant>
        <vt:lpstr>Korišteni fontovi</vt:lpstr>
      </vt:variant>
      <vt:variant>
        <vt:i4>6</vt:i4>
      </vt:variant>
      <vt:variant>
        <vt:lpstr>Tema</vt:lpstr>
      </vt:variant>
      <vt:variant>
        <vt:i4>1</vt:i4>
      </vt:variant>
      <vt:variant>
        <vt:lpstr>Naslovi slajdova</vt:lpstr>
      </vt:variant>
      <vt:variant>
        <vt:i4>18</vt:i4>
      </vt:variant>
    </vt:vector>
  </HeadingPairs>
  <TitlesOfParts>
    <vt:vector size="25" baseType="lpstr">
      <vt:lpstr>Antropos</vt:lpstr>
      <vt:lpstr>Arial</vt:lpstr>
      <vt:lpstr>Calibri</vt:lpstr>
      <vt:lpstr>Corbel</vt:lpstr>
      <vt:lpstr>Open Sans</vt:lpstr>
      <vt:lpstr>Wingdings</vt:lpstr>
      <vt:lpstr>Ecology 16x9</vt:lpstr>
      <vt:lpstr>Growing biodynamically for health and vitality</vt:lpstr>
      <vt:lpstr>LAND WHERE RUDOLF STEINER WAS BORN</vt:lpstr>
      <vt:lpstr>dr. Rudolf Steiner The story of a man who changes the world.  For the better.</vt:lpstr>
      <vt:lpstr>DR. RUDOLF STEINER - inheritance</vt:lpstr>
      <vt:lpstr>BIODYNAMIC AGRICULTURE   Innovative value-added agricultural</vt:lpstr>
      <vt:lpstr>A system of organic (ecological) agriculture that recognizes the biological and chemical values of the soil and treats the farm as a living system that creates healthy living soil!</vt:lpstr>
      <vt:lpstr>PowerPointova prezentacija</vt:lpstr>
      <vt:lpstr>PowerPointova prezentacija</vt:lpstr>
      <vt:lpstr>PowerPointova prezentacija</vt:lpstr>
      <vt:lpstr>ECOLOGICAL FOOD GROWING</vt:lpstr>
      <vt:lpstr>BIODYNAMIC FOOD GROWING</vt:lpstr>
      <vt:lpstr>INFLUENCE OF BIODYNAMIC PREPARATIONS ON THE SOIL</vt:lpstr>
      <vt:lpstr>PowerPointova prezentacija</vt:lpstr>
      <vt:lpstr>PowerPointova prezentacija</vt:lpstr>
      <vt:lpstr>Food quality produced in a biodynamic way</vt:lpstr>
      <vt:lpstr>PowerPointova prezentacija</vt:lpstr>
      <vt:lpstr>BIOFACH INDIA 2019  Sikkim IFFCO Organics inks pact with US, Croatian firms to promote organic items The Times of India, November 8 2019 </vt:lpstr>
      <vt:lpstr>PowerPointova prezentacija</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2017-10-20T17:16:34Z</dcterms:created>
  <dcterms:modified xsi:type="dcterms:W3CDTF">2021-09-28T19:14:37Z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TC030988899991</vt:lpwstr>
  </property>
</Properties>
</file>