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</p:sldMasterIdLst>
  <p:notesMasterIdLst>
    <p:notesMasterId r:id="rId32"/>
  </p:notesMasterIdLst>
  <p:sldIdLst>
    <p:sldId id="259" r:id="rId5"/>
    <p:sldId id="257" r:id="rId6"/>
    <p:sldId id="276" r:id="rId7"/>
    <p:sldId id="273" r:id="rId8"/>
    <p:sldId id="265" r:id="rId9"/>
    <p:sldId id="440" r:id="rId10"/>
    <p:sldId id="281" r:id="rId11"/>
    <p:sldId id="443" r:id="rId12"/>
    <p:sldId id="349" r:id="rId13"/>
    <p:sldId id="356" r:id="rId14"/>
    <p:sldId id="441" r:id="rId15"/>
    <p:sldId id="361" r:id="rId16"/>
    <p:sldId id="360" r:id="rId17"/>
    <p:sldId id="447" r:id="rId18"/>
    <p:sldId id="352" r:id="rId19"/>
    <p:sldId id="445" r:id="rId20"/>
    <p:sldId id="357" r:id="rId21"/>
    <p:sldId id="331" r:id="rId22"/>
    <p:sldId id="341" r:id="rId23"/>
    <p:sldId id="450" r:id="rId24"/>
    <p:sldId id="442" r:id="rId25"/>
    <p:sldId id="340" r:id="rId26"/>
    <p:sldId id="374" r:id="rId27"/>
    <p:sldId id="375" r:id="rId28"/>
    <p:sldId id="451" r:id="rId29"/>
    <p:sldId id="289" r:id="rId30"/>
    <p:sldId id="43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494A2D-9D02-44D6-8B76-CC169C12E961}">
          <p14:sldIdLst>
            <p14:sldId id="259"/>
            <p14:sldId id="257"/>
            <p14:sldId id="276"/>
            <p14:sldId id="273"/>
            <p14:sldId id="265"/>
            <p14:sldId id="440"/>
            <p14:sldId id="281"/>
            <p14:sldId id="443"/>
            <p14:sldId id="349"/>
            <p14:sldId id="356"/>
            <p14:sldId id="441"/>
            <p14:sldId id="361"/>
            <p14:sldId id="360"/>
            <p14:sldId id="447"/>
            <p14:sldId id="352"/>
            <p14:sldId id="445"/>
            <p14:sldId id="357"/>
            <p14:sldId id="331"/>
            <p14:sldId id="341"/>
            <p14:sldId id="450"/>
            <p14:sldId id="442"/>
            <p14:sldId id="340"/>
            <p14:sldId id="374"/>
            <p14:sldId id="375"/>
            <p14:sldId id="451"/>
            <p14:sldId id="289"/>
            <p14:sldId id="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ana Zovko Končić" initials="MZK" lastIdx="1" clrIdx="0">
    <p:extLst>
      <p:ext uri="{19B8F6BF-5375-455C-9EA6-DF929625EA0E}">
        <p15:presenceInfo xmlns:p15="http://schemas.microsoft.com/office/powerpoint/2012/main" userId="Marijana Zovko Konč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BD74"/>
    <a:srgbClr val="00CC00"/>
    <a:srgbClr val="33CC33"/>
    <a:srgbClr val="009900"/>
    <a:srgbClr val="008000"/>
    <a:srgbClr val="00FF00"/>
    <a:srgbClr val="66FF66"/>
    <a:srgbClr val="344529"/>
    <a:srgbClr val="2B3922"/>
    <a:srgbClr val="2E37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19" autoAdjust="0"/>
  </p:normalViewPr>
  <p:slideViewPr>
    <p:cSldViewPr snapToGrid="0">
      <p:cViewPr varScale="1">
        <p:scale>
          <a:sx n="159" d="100"/>
          <a:sy n="159" d="100"/>
        </p:scale>
        <p:origin x="7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4078E3-328D-4920-B6D1-F6553AC85AEA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FBFFB9-7101-4F53-96C1-89CE48B2BF8B}">
      <dgm:prSet/>
      <dgm:spPr/>
      <dgm:t>
        <a:bodyPr/>
        <a:lstStyle/>
        <a:p>
          <a:r>
            <a:rPr lang="hr-HR" dirty="0"/>
            <a:t>Tipovi proizvoda</a:t>
          </a:r>
          <a:endParaRPr lang="en-US" dirty="0"/>
        </a:p>
      </dgm:t>
    </dgm:pt>
    <dgm:pt modelId="{7E8F74CF-697D-4802-BB7B-F1EA5F567920}" type="parTrans" cxnId="{0E17F151-ED65-4175-BBAE-1651F26B7AA1}">
      <dgm:prSet/>
      <dgm:spPr/>
      <dgm:t>
        <a:bodyPr/>
        <a:lstStyle/>
        <a:p>
          <a:endParaRPr lang="en-US"/>
        </a:p>
      </dgm:t>
    </dgm:pt>
    <dgm:pt modelId="{D5DC2CCA-B1F4-4C29-BCB8-B656C4CD243A}" type="sibTrans" cxnId="{0E17F151-ED65-4175-BBAE-1651F26B7AA1}">
      <dgm:prSet/>
      <dgm:spPr/>
      <dgm:t>
        <a:bodyPr/>
        <a:lstStyle/>
        <a:p>
          <a:endParaRPr lang="en-US"/>
        </a:p>
      </dgm:t>
    </dgm:pt>
    <dgm:pt modelId="{D20DDF23-2AAF-4CE1-A507-84957DA0F556}">
      <dgm:prSet/>
      <dgm:spPr/>
      <dgm:t>
        <a:bodyPr/>
        <a:lstStyle/>
        <a:p>
          <a:r>
            <a:rPr lang="hr-HR" dirty="0"/>
            <a:t>Lijekovi</a:t>
          </a:r>
          <a:endParaRPr lang="en-US" dirty="0"/>
        </a:p>
      </dgm:t>
    </dgm:pt>
    <dgm:pt modelId="{2AFEF2A4-D411-426D-825D-62DA9EAFE72E}" type="parTrans" cxnId="{FD2EDBB8-36DE-48C7-BB2A-B56D59CDC535}">
      <dgm:prSet/>
      <dgm:spPr/>
      <dgm:t>
        <a:bodyPr/>
        <a:lstStyle/>
        <a:p>
          <a:endParaRPr lang="en-US"/>
        </a:p>
      </dgm:t>
    </dgm:pt>
    <dgm:pt modelId="{CEFB0624-2F9C-421B-9203-728676DD2213}" type="sibTrans" cxnId="{FD2EDBB8-36DE-48C7-BB2A-B56D59CDC535}">
      <dgm:prSet/>
      <dgm:spPr/>
      <dgm:t>
        <a:bodyPr/>
        <a:lstStyle/>
        <a:p>
          <a:endParaRPr lang="en-US"/>
        </a:p>
      </dgm:t>
    </dgm:pt>
    <dgm:pt modelId="{AAFD4C4C-B779-44CB-9F11-85167DDE7ADD}">
      <dgm:prSet/>
      <dgm:spPr/>
      <dgm:t>
        <a:bodyPr/>
        <a:lstStyle/>
        <a:p>
          <a:r>
            <a:rPr lang="hr-HR" dirty="0"/>
            <a:t>Biljni lijekovi</a:t>
          </a:r>
          <a:endParaRPr lang="en-US" dirty="0"/>
        </a:p>
      </dgm:t>
    </dgm:pt>
    <dgm:pt modelId="{53B088C8-3408-4D15-88E4-6D99035F928E}" type="parTrans" cxnId="{D47D4E5D-5A31-428D-9D14-3C06B24499AA}">
      <dgm:prSet/>
      <dgm:spPr/>
      <dgm:t>
        <a:bodyPr/>
        <a:lstStyle/>
        <a:p>
          <a:endParaRPr lang="en-US"/>
        </a:p>
      </dgm:t>
    </dgm:pt>
    <dgm:pt modelId="{1A22EA02-32EF-4BE5-B32E-FFCD710F60EA}" type="sibTrans" cxnId="{D47D4E5D-5A31-428D-9D14-3C06B24499AA}">
      <dgm:prSet/>
      <dgm:spPr/>
      <dgm:t>
        <a:bodyPr/>
        <a:lstStyle/>
        <a:p>
          <a:endParaRPr lang="en-US"/>
        </a:p>
      </dgm:t>
    </dgm:pt>
    <dgm:pt modelId="{DF4E522E-0A7E-4323-AAAF-84885870D924}">
      <dgm:prSet custT="1"/>
      <dgm:spPr/>
      <dgm:t>
        <a:bodyPr/>
        <a:lstStyle/>
        <a:p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Služe za liječenje bolesti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23BEA5D3-A02A-4A9A-A15E-8F5C4698D578}" type="parTrans" cxnId="{96C9C188-DC97-4FDC-8785-F8E486D479CC}">
      <dgm:prSet/>
      <dgm:spPr/>
      <dgm:t>
        <a:bodyPr/>
        <a:lstStyle/>
        <a:p>
          <a:endParaRPr lang="en-US"/>
        </a:p>
      </dgm:t>
    </dgm:pt>
    <dgm:pt modelId="{0C5BC810-11FC-42EE-A949-2799BCE0266B}" type="sibTrans" cxnId="{96C9C188-DC97-4FDC-8785-F8E486D479CC}">
      <dgm:prSet/>
      <dgm:spPr/>
      <dgm:t>
        <a:bodyPr/>
        <a:lstStyle/>
        <a:p>
          <a:endParaRPr lang="en-US"/>
        </a:p>
      </dgm:t>
    </dgm:pt>
    <dgm:pt modelId="{9EDE4936-FD83-4E17-9A16-E0A122275D6A}">
      <dgm:prSet/>
      <dgm:spPr/>
      <dgm:t>
        <a:bodyPr/>
        <a:lstStyle/>
        <a:p>
          <a:r>
            <a:rPr lang="hr-HR" dirty="0"/>
            <a:t>Dodaci prehrani</a:t>
          </a:r>
          <a:endParaRPr lang="en-US" dirty="0"/>
        </a:p>
      </dgm:t>
    </dgm:pt>
    <dgm:pt modelId="{7DB4C694-58D3-4655-AE1A-C2C1FC2EEE86}" type="parTrans" cxnId="{76DC5FD5-C9FB-4B43-A652-B7795A22D9E9}">
      <dgm:prSet/>
      <dgm:spPr/>
      <dgm:t>
        <a:bodyPr/>
        <a:lstStyle/>
        <a:p>
          <a:endParaRPr lang="en-US"/>
        </a:p>
      </dgm:t>
    </dgm:pt>
    <dgm:pt modelId="{8805846B-D1B8-4688-99CE-A43415E597EC}" type="sibTrans" cxnId="{76DC5FD5-C9FB-4B43-A652-B7795A22D9E9}">
      <dgm:prSet/>
      <dgm:spPr/>
      <dgm:t>
        <a:bodyPr/>
        <a:lstStyle/>
        <a:p>
          <a:endParaRPr lang="en-US"/>
        </a:p>
      </dgm:t>
    </dgm:pt>
    <dgm:pt modelId="{68054A9C-A879-494B-AD35-87A5862D62AA}">
      <dgm:prSet custT="1"/>
      <dgm:spPr/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Regulirani su slično hrani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08E2AD03-F262-4F9F-99FD-F248FDE9BED7}" type="parTrans" cxnId="{80DA4AB0-9135-4D48-A117-E93233872D90}">
      <dgm:prSet/>
      <dgm:spPr/>
      <dgm:t>
        <a:bodyPr/>
        <a:lstStyle/>
        <a:p>
          <a:endParaRPr lang="en-US"/>
        </a:p>
      </dgm:t>
    </dgm:pt>
    <dgm:pt modelId="{F6144D4D-C4BE-4E45-93BA-F6CEDEFD1977}" type="sibTrans" cxnId="{80DA4AB0-9135-4D48-A117-E93233872D90}">
      <dgm:prSet/>
      <dgm:spPr/>
      <dgm:t>
        <a:bodyPr/>
        <a:lstStyle/>
        <a:p>
          <a:endParaRPr lang="en-US"/>
        </a:p>
      </dgm:t>
    </dgm:pt>
    <dgm:pt modelId="{1725100D-A364-43B9-8820-180D8B4FAE92}">
      <dgm:prSet custT="1"/>
      <dgm:spPr/>
      <dgm:t>
        <a:bodyPr/>
        <a:lstStyle/>
        <a:p>
          <a:r>
            <a:rPr lang="hr-HR" sz="1400" dirty="0"/>
            <a:t>Na tržište dolaze poput sintetskih lijekova</a:t>
          </a:r>
          <a:endParaRPr lang="en-US" sz="1400" dirty="0"/>
        </a:p>
      </dgm:t>
    </dgm:pt>
    <dgm:pt modelId="{60BA52E7-AD78-47DE-B7FB-1C531ED166FE}" type="parTrans" cxnId="{E6E36E1C-4B61-4550-99DD-C3D67A084CDC}">
      <dgm:prSet/>
      <dgm:spPr/>
      <dgm:t>
        <a:bodyPr/>
        <a:lstStyle/>
        <a:p>
          <a:endParaRPr lang="en-GB"/>
        </a:p>
      </dgm:t>
    </dgm:pt>
    <dgm:pt modelId="{7D6F51D1-6CC1-4D81-8273-D59D0B95E03E}" type="sibTrans" cxnId="{E6E36E1C-4B61-4550-99DD-C3D67A084CDC}">
      <dgm:prSet/>
      <dgm:spPr/>
      <dgm:t>
        <a:bodyPr/>
        <a:lstStyle/>
        <a:p>
          <a:endParaRPr lang="en-GB"/>
        </a:p>
      </dgm:t>
    </dgm:pt>
    <dgm:pt modelId="{DA79AFB7-598D-404A-945A-D8D18EFC6C53}">
      <dgm:prSet custT="1"/>
      <dgm:spPr/>
      <dgm:t>
        <a:bodyPr/>
        <a:lstStyle/>
        <a:p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Dobro utvrđena primjena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4F3D0CE7-2F87-4127-93CF-5090EEA8DF0F}" type="parTrans" cxnId="{B9C879E6-D853-4BF4-9607-F3338F7610FC}">
      <dgm:prSet/>
      <dgm:spPr/>
      <dgm:t>
        <a:bodyPr/>
        <a:lstStyle/>
        <a:p>
          <a:endParaRPr lang="en-GB"/>
        </a:p>
      </dgm:t>
    </dgm:pt>
    <dgm:pt modelId="{A704A59F-5ACA-4498-819C-42BB0AF9A8BB}" type="sibTrans" cxnId="{B9C879E6-D853-4BF4-9607-F3338F7610FC}">
      <dgm:prSet/>
      <dgm:spPr/>
      <dgm:t>
        <a:bodyPr/>
        <a:lstStyle/>
        <a:p>
          <a:endParaRPr lang="en-GB"/>
        </a:p>
      </dgm:t>
    </dgm:pt>
    <dgm:pt modelId="{30BC0F78-EE30-4FD1-B182-9BA0AAAD6C76}">
      <dgm:prSet custT="1"/>
      <dgm:spPr/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Pomažu održavanju zdravlja (a ne liječenju bolesti)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4F4FADC1-FB0A-4383-AEE8-9D73DBB80FDF}" type="parTrans" cxnId="{C9218F26-B55F-477A-94DE-1B20E28EC1F8}">
      <dgm:prSet/>
      <dgm:spPr/>
      <dgm:t>
        <a:bodyPr/>
        <a:lstStyle/>
        <a:p>
          <a:endParaRPr lang="en-GB"/>
        </a:p>
      </dgm:t>
    </dgm:pt>
    <dgm:pt modelId="{486F7E70-EE0C-4DE8-B17C-C96ABE4AFC7E}" type="sibTrans" cxnId="{C9218F26-B55F-477A-94DE-1B20E28EC1F8}">
      <dgm:prSet/>
      <dgm:spPr/>
      <dgm:t>
        <a:bodyPr/>
        <a:lstStyle/>
        <a:p>
          <a:endParaRPr lang="en-GB"/>
        </a:p>
      </dgm:t>
    </dgm:pt>
    <dgm:pt modelId="{9BD86E0F-073C-4414-B443-4FDAE4994C7B}">
      <dgm:prSet custT="1"/>
      <dgm:spPr/>
      <dgm:t>
        <a:bodyPr/>
        <a:lstStyle/>
        <a:p>
          <a:r>
            <a:rPr lang="hr-HR" sz="1400" dirty="0"/>
            <a:t>Služe za liječenje bolesti</a:t>
          </a:r>
          <a:endParaRPr lang="en-US" sz="1400" dirty="0"/>
        </a:p>
      </dgm:t>
    </dgm:pt>
    <dgm:pt modelId="{4C955652-29A7-403D-B654-3836D52EBFE1}" type="parTrans" cxnId="{913FD29C-5038-4D88-AE5A-B3DEC96E4C0D}">
      <dgm:prSet/>
      <dgm:spPr/>
      <dgm:t>
        <a:bodyPr/>
        <a:lstStyle/>
        <a:p>
          <a:endParaRPr lang="en-GB"/>
        </a:p>
      </dgm:t>
    </dgm:pt>
    <dgm:pt modelId="{65D80AB2-A080-4C18-8F59-38F607FABE78}" type="sibTrans" cxnId="{913FD29C-5038-4D88-AE5A-B3DEC96E4C0D}">
      <dgm:prSet/>
      <dgm:spPr/>
      <dgm:t>
        <a:bodyPr/>
        <a:lstStyle/>
        <a:p>
          <a:endParaRPr lang="en-GB"/>
        </a:p>
      </dgm:t>
    </dgm:pt>
    <dgm:pt modelId="{450AC049-02B6-4CF7-8A30-8A6B068418DC}">
      <dgm:prSet custT="1"/>
      <dgm:spPr/>
      <dgm:t>
        <a:bodyPr/>
        <a:lstStyle/>
        <a:p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Tradicionalna primjena	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E6E6AF23-D3F1-4051-9A05-2A329E6DCC44}" type="parTrans" cxnId="{D0A5F418-F93A-41F2-B22B-CF4E620A37BE}">
      <dgm:prSet/>
      <dgm:spPr/>
      <dgm:t>
        <a:bodyPr/>
        <a:lstStyle/>
        <a:p>
          <a:endParaRPr lang="en-GB"/>
        </a:p>
      </dgm:t>
    </dgm:pt>
    <dgm:pt modelId="{38B7860E-3EBA-47CC-BEC6-D7D92415E52C}" type="sibTrans" cxnId="{D0A5F418-F93A-41F2-B22B-CF4E620A37BE}">
      <dgm:prSet/>
      <dgm:spPr/>
      <dgm:t>
        <a:bodyPr/>
        <a:lstStyle/>
        <a:p>
          <a:endParaRPr lang="en-GB"/>
        </a:p>
      </dgm:t>
    </dgm:pt>
    <dgm:pt modelId="{4D3BE4FB-CB5A-4829-858D-7993F6D81958}">
      <dgm:prSet custT="1"/>
      <dgm:spPr/>
      <dgm:t>
        <a:bodyPr/>
        <a:lstStyle/>
        <a:p>
          <a:r>
            <a:rPr lang="hr-HR" sz="1400" dirty="0"/>
            <a:t>Pročišćeni  prirodni produkti</a:t>
          </a:r>
          <a:endParaRPr lang="en-US" sz="1400" dirty="0"/>
        </a:p>
      </dgm:t>
    </dgm:pt>
    <dgm:pt modelId="{BBDFF89D-201C-479C-824C-3DD11AC0C037}" type="parTrans" cxnId="{9620792B-30D5-462E-B018-873CFC79AA35}">
      <dgm:prSet/>
      <dgm:spPr/>
      <dgm:t>
        <a:bodyPr/>
        <a:lstStyle/>
        <a:p>
          <a:endParaRPr lang="en-GB"/>
        </a:p>
      </dgm:t>
    </dgm:pt>
    <dgm:pt modelId="{CF31CCAD-889B-4D47-8F13-737EAD4C1882}" type="sibTrans" cxnId="{9620792B-30D5-462E-B018-873CFC79AA35}">
      <dgm:prSet/>
      <dgm:spPr/>
      <dgm:t>
        <a:bodyPr/>
        <a:lstStyle/>
        <a:p>
          <a:endParaRPr lang="en-GB"/>
        </a:p>
      </dgm:t>
    </dgm:pt>
    <dgm:pt modelId="{CAAD536E-E635-47C0-B28A-A50D2BDA627A}">
      <dgm:prSet custT="1"/>
      <dgm:spPr/>
      <dgm:t>
        <a:bodyPr/>
        <a:lstStyle/>
        <a:p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Tipovi primjene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9E99DA7D-6302-476A-8153-88DFC9D390B5}" type="parTrans" cxnId="{61C6D906-2466-4734-AE5E-AB5BBA4F5396}">
      <dgm:prSet/>
      <dgm:spPr/>
      <dgm:t>
        <a:bodyPr/>
        <a:lstStyle/>
        <a:p>
          <a:endParaRPr lang="en-GB"/>
        </a:p>
      </dgm:t>
    </dgm:pt>
    <dgm:pt modelId="{F25D56E0-4338-4600-B448-1B6DCEA8FC70}" type="sibTrans" cxnId="{61C6D906-2466-4734-AE5E-AB5BBA4F5396}">
      <dgm:prSet/>
      <dgm:spPr/>
      <dgm:t>
        <a:bodyPr/>
        <a:lstStyle/>
        <a:p>
          <a:endParaRPr lang="en-GB"/>
        </a:p>
      </dgm:t>
    </dgm:pt>
    <dgm:pt modelId="{5F520D2A-A298-413C-B5A3-6B72FF21475B}">
      <dgm:prSet custT="1"/>
      <dgm:spPr/>
      <dgm:t>
        <a:bodyPr/>
        <a:lstStyle/>
        <a:p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Regulirani slično „pravim” lijekovima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FBF23308-4A6F-41D1-BE13-C15D72FAF810}" type="parTrans" cxnId="{40E947C7-27A4-4E47-9BD9-DAE4906ABA30}">
      <dgm:prSet/>
      <dgm:spPr/>
      <dgm:t>
        <a:bodyPr/>
        <a:lstStyle/>
        <a:p>
          <a:endParaRPr lang="en-GB"/>
        </a:p>
      </dgm:t>
    </dgm:pt>
    <dgm:pt modelId="{963EC743-9975-4CA4-9133-65269C007AC8}" type="sibTrans" cxnId="{40E947C7-27A4-4E47-9BD9-DAE4906ABA30}">
      <dgm:prSet/>
      <dgm:spPr/>
      <dgm:t>
        <a:bodyPr/>
        <a:lstStyle/>
        <a:p>
          <a:endParaRPr lang="en-GB"/>
        </a:p>
      </dgm:t>
    </dgm:pt>
    <dgm:pt modelId="{360C6FEA-6363-4F7B-A8E0-1EBC68FB527F}">
      <dgm:prSet custT="1"/>
      <dgm:spPr/>
      <dgm:t>
        <a:bodyPr/>
        <a:lstStyle/>
        <a:p>
          <a:r>
            <a:rPr lang="hr-HR" sz="1400"/>
            <a:t>Visoki </a:t>
          </a:r>
          <a:r>
            <a:rPr lang="hr-HR" sz="1400" dirty="0"/>
            <a:t>standardi kvalitete</a:t>
          </a:r>
          <a:endParaRPr lang="en-US" sz="1400" dirty="0"/>
        </a:p>
      </dgm:t>
    </dgm:pt>
    <dgm:pt modelId="{5B7275CC-D4FB-43B6-A274-49740294FE5E}" type="parTrans" cxnId="{DC8A337E-5BA1-4872-A135-C7E66DB50F64}">
      <dgm:prSet/>
      <dgm:spPr/>
      <dgm:t>
        <a:bodyPr/>
        <a:lstStyle/>
        <a:p>
          <a:endParaRPr lang="en-GB"/>
        </a:p>
      </dgm:t>
    </dgm:pt>
    <dgm:pt modelId="{7ADDBC03-7129-4751-A7A6-78EB99645E83}" type="sibTrans" cxnId="{DC8A337E-5BA1-4872-A135-C7E66DB50F64}">
      <dgm:prSet/>
      <dgm:spPr/>
      <dgm:t>
        <a:bodyPr/>
        <a:lstStyle/>
        <a:p>
          <a:endParaRPr lang="en-GB"/>
        </a:p>
      </dgm:t>
    </dgm:pt>
    <dgm:pt modelId="{7BC2641F-2005-4661-AC65-E8EE594A58A6}" type="pres">
      <dgm:prSet presAssocID="{054078E3-328D-4920-B6D1-F6553AC85AEA}" presName="linear" presStyleCnt="0">
        <dgm:presLayoutVars>
          <dgm:animLvl val="lvl"/>
          <dgm:resizeHandles val="exact"/>
        </dgm:presLayoutVars>
      </dgm:prSet>
      <dgm:spPr/>
    </dgm:pt>
    <dgm:pt modelId="{A5BDB76B-BF9F-4F08-8DAE-1151A617FD18}" type="pres">
      <dgm:prSet presAssocID="{8CFBFFB9-7101-4F53-96C1-89CE48B2BF8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0D084A4-A6C5-45CB-964F-A7345F6D440D}" type="pres">
      <dgm:prSet presAssocID="{D5DC2CCA-B1F4-4C29-BCB8-B656C4CD243A}" presName="spacer" presStyleCnt="0"/>
      <dgm:spPr/>
    </dgm:pt>
    <dgm:pt modelId="{1C2CF557-D1DD-4652-B3C7-DA310AA7DC14}" type="pres">
      <dgm:prSet presAssocID="{D20DDF23-2AAF-4CE1-A507-84957DA0F55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BCFEE47-E47B-4FE5-B461-6D77196F2EA0}" type="pres">
      <dgm:prSet presAssocID="{D20DDF23-2AAF-4CE1-A507-84957DA0F556}" presName="childText" presStyleLbl="revTx" presStyleIdx="0" presStyleCnt="3">
        <dgm:presLayoutVars>
          <dgm:bulletEnabled val="1"/>
        </dgm:presLayoutVars>
      </dgm:prSet>
      <dgm:spPr/>
    </dgm:pt>
    <dgm:pt modelId="{73E36E7D-9E5E-46F2-9F27-9A17E5C5DBCB}" type="pres">
      <dgm:prSet presAssocID="{AAFD4C4C-B779-44CB-9F11-85167DDE7ADD}" presName="parentText" presStyleLbl="node1" presStyleIdx="2" presStyleCnt="4" custLinFactNeighborX="-59381" custLinFactNeighborY="-3145">
        <dgm:presLayoutVars>
          <dgm:chMax val="0"/>
          <dgm:bulletEnabled val="1"/>
        </dgm:presLayoutVars>
      </dgm:prSet>
      <dgm:spPr/>
    </dgm:pt>
    <dgm:pt modelId="{164AD522-8C15-4159-87C8-DE7706BD01E9}" type="pres">
      <dgm:prSet presAssocID="{AAFD4C4C-B779-44CB-9F11-85167DDE7ADD}" presName="childText" presStyleLbl="revTx" presStyleIdx="1" presStyleCnt="3">
        <dgm:presLayoutVars>
          <dgm:bulletEnabled val="1"/>
        </dgm:presLayoutVars>
      </dgm:prSet>
      <dgm:spPr/>
    </dgm:pt>
    <dgm:pt modelId="{89C0DAF1-3C2D-4C8C-9A91-1B0F689972EB}" type="pres">
      <dgm:prSet presAssocID="{9EDE4936-FD83-4E17-9A16-E0A122275D6A}" presName="parentText" presStyleLbl="node1" presStyleIdx="3" presStyleCnt="4" custLinFactNeighborX="-7211">
        <dgm:presLayoutVars>
          <dgm:chMax val="0"/>
          <dgm:bulletEnabled val="1"/>
        </dgm:presLayoutVars>
      </dgm:prSet>
      <dgm:spPr/>
    </dgm:pt>
    <dgm:pt modelId="{E86072D9-6DD3-4248-9016-9F0D02123D3D}" type="pres">
      <dgm:prSet presAssocID="{9EDE4936-FD83-4E17-9A16-E0A122275D6A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1DF3E03-58D7-44B8-A3D4-9B43308248CA}" type="presOf" srcId="{360C6FEA-6363-4F7B-A8E0-1EBC68FB527F}" destId="{8BCFEE47-E47B-4FE5-B461-6D77196F2EA0}" srcOrd="0" destOrd="2" presId="urn:microsoft.com/office/officeart/2005/8/layout/vList2"/>
    <dgm:cxn modelId="{61C6D906-2466-4734-AE5E-AB5BBA4F5396}" srcId="{AAFD4C4C-B779-44CB-9F11-85167DDE7ADD}" destId="{CAAD536E-E635-47C0-B28A-A50D2BDA627A}" srcOrd="2" destOrd="0" parTransId="{9E99DA7D-6302-476A-8153-88DFC9D390B5}" sibTransId="{F25D56E0-4338-4600-B448-1B6DCEA8FC70}"/>
    <dgm:cxn modelId="{5632BF15-E452-4D44-9246-A4F89514F943}" type="presOf" srcId="{CAAD536E-E635-47C0-B28A-A50D2BDA627A}" destId="{164AD522-8C15-4159-87C8-DE7706BD01E9}" srcOrd="0" destOrd="2" presId="urn:microsoft.com/office/officeart/2005/8/layout/vList2"/>
    <dgm:cxn modelId="{D0A5F418-F93A-41F2-B22B-CF4E620A37BE}" srcId="{CAAD536E-E635-47C0-B28A-A50D2BDA627A}" destId="{450AC049-02B6-4CF7-8A30-8A6B068418DC}" srcOrd="0" destOrd="0" parTransId="{E6E6AF23-D3F1-4051-9A05-2A329E6DCC44}" sibTransId="{38B7860E-3EBA-47CC-BEC6-D7D92415E52C}"/>
    <dgm:cxn modelId="{E6E36E1C-4B61-4550-99DD-C3D67A084CDC}" srcId="{D20DDF23-2AAF-4CE1-A507-84957DA0F556}" destId="{1725100D-A364-43B9-8820-180D8B4FAE92}" srcOrd="3" destOrd="0" parTransId="{60BA52E7-AD78-47DE-B7FB-1C531ED166FE}" sibTransId="{7D6F51D1-6CC1-4D81-8273-D59D0B95E03E}"/>
    <dgm:cxn modelId="{C9218F26-B55F-477A-94DE-1B20E28EC1F8}" srcId="{9EDE4936-FD83-4E17-9A16-E0A122275D6A}" destId="{30BC0F78-EE30-4FD1-B182-9BA0AAAD6C76}" srcOrd="1" destOrd="0" parTransId="{4F4FADC1-FB0A-4383-AEE8-9D73DBB80FDF}" sibTransId="{486F7E70-EE0C-4DE8-B17C-C96ABE4AFC7E}"/>
    <dgm:cxn modelId="{D1EED826-AE09-400F-AAB3-216B15DCAD1E}" type="presOf" srcId="{5F520D2A-A298-413C-B5A3-6B72FF21475B}" destId="{164AD522-8C15-4159-87C8-DE7706BD01E9}" srcOrd="0" destOrd="1" presId="urn:microsoft.com/office/officeart/2005/8/layout/vList2"/>
    <dgm:cxn modelId="{48DE6829-B4AD-451E-B568-5919F81909E0}" type="presOf" srcId="{D20DDF23-2AAF-4CE1-A507-84957DA0F556}" destId="{1C2CF557-D1DD-4652-B3C7-DA310AA7DC14}" srcOrd="0" destOrd="0" presId="urn:microsoft.com/office/officeart/2005/8/layout/vList2"/>
    <dgm:cxn modelId="{19CDC72A-F8F3-4438-9F83-140C5D8FB546}" type="presOf" srcId="{68054A9C-A879-494B-AD35-87A5862D62AA}" destId="{E86072D9-6DD3-4248-9016-9F0D02123D3D}" srcOrd="0" destOrd="0" presId="urn:microsoft.com/office/officeart/2005/8/layout/vList2"/>
    <dgm:cxn modelId="{4B20552B-AA26-406E-B2B8-1B88D5EEA296}" type="presOf" srcId="{9EDE4936-FD83-4E17-9A16-E0A122275D6A}" destId="{89C0DAF1-3C2D-4C8C-9A91-1B0F689972EB}" srcOrd="0" destOrd="0" presId="urn:microsoft.com/office/officeart/2005/8/layout/vList2"/>
    <dgm:cxn modelId="{9620792B-30D5-462E-B018-873CFC79AA35}" srcId="{D20DDF23-2AAF-4CE1-A507-84957DA0F556}" destId="{4D3BE4FB-CB5A-4829-858D-7993F6D81958}" srcOrd="1" destOrd="0" parTransId="{BBDFF89D-201C-479C-824C-3DD11AC0C037}" sibTransId="{CF31CCAD-889B-4D47-8F13-737EAD4C1882}"/>
    <dgm:cxn modelId="{78E6692D-B416-4B85-BEC8-7CE1B3F2C558}" type="presOf" srcId="{AAFD4C4C-B779-44CB-9F11-85167DDE7ADD}" destId="{73E36E7D-9E5E-46F2-9F27-9A17E5C5DBCB}" srcOrd="0" destOrd="0" presId="urn:microsoft.com/office/officeart/2005/8/layout/vList2"/>
    <dgm:cxn modelId="{9A558A2D-367C-4263-9F60-4C0D93E88085}" type="presOf" srcId="{9BD86E0F-073C-4414-B443-4FDAE4994C7B}" destId="{8BCFEE47-E47B-4FE5-B461-6D77196F2EA0}" srcOrd="0" destOrd="0" presId="urn:microsoft.com/office/officeart/2005/8/layout/vList2"/>
    <dgm:cxn modelId="{B8F9FF3B-D5E9-48FF-9717-7D5B08212A3A}" type="presOf" srcId="{30BC0F78-EE30-4FD1-B182-9BA0AAAD6C76}" destId="{E86072D9-6DD3-4248-9016-9F0D02123D3D}" srcOrd="0" destOrd="1" presId="urn:microsoft.com/office/officeart/2005/8/layout/vList2"/>
    <dgm:cxn modelId="{D47D4E5D-5A31-428D-9D14-3C06B24499AA}" srcId="{054078E3-328D-4920-B6D1-F6553AC85AEA}" destId="{AAFD4C4C-B779-44CB-9F11-85167DDE7ADD}" srcOrd="2" destOrd="0" parTransId="{53B088C8-3408-4D15-88E4-6D99035F928E}" sibTransId="{1A22EA02-32EF-4BE5-B32E-FFCD710F60EA}"/>
    <dgm:cxn modelId="{5A74A25D-E9ED-4734-BBCB-D5491C01123C}" type="presOf" srcId="{DF4E522E-0A7E-4323-AAAF-84885870D924}" destId="{164AD522-8C15-4159-87C8-DE7706BD01E9}" srcOrd="0" destOrd="0" presId="urn:microsoft.com/office/officeart/2005/8/layout/vList2"/>
    <dgm:cxn modelId="{A668E145-92F0-4569-A70D-A8566AD64197}" type="presOf" srcId="{DA79AFB7-598D-404A-945A-D8D18EFC6C53}" destId="{164AD522-8C15-4159-87C8-DE7706BD01E9}" srcOrd="0" destOrd="4" presId="urn:microsoft.com/office/officeart/2005/8/layout/vList2"/>
    <dgm:cxn modelId="{31C90A70-6547-40CC-8AA4-0454C072BF0C}" type="presOf" srcId="{054078E3-328D-4920-B6D1-F6553AC85AEA}" destId="{7BC2641F-2005-4661-AC65-E8EE594A58A6}" srcOrd="0" destOrd="0" presId="urn:microsoft.com/office/officeart/2005/8/layout/vList2"/>
    <dgm:cxn modelId="{0E17F151-ED65-4175-BBAE-1651F26B7AA1}" srcId="{054078E3-328D-4920-B6D1-F6553AC85AEA}" destId="{8CFBFFB9-7101-4F53-96C1-89CE48B2BF8B}" srcOrd="0" destOrd="0" parTransId="{7E8F74CF-697D-4802-BB7B-F1EA5F567920}" sibTransId="{D5DC2CCA-B1F4-4C29-BCB8-B656C4CD243A}"/>
    <dgm:cxn modelId="{DC8A337E-5BA1-4872-A135-C7E66DB50F64}" srcId="{D20DDF23-2AAF-4CE1-A507-84957DA0F556}" destId="{360C6FEA-6363-4F7B-A8E0-1EBC68FB527F}" srcOrd="2" destOrd="0" parTransId="{5B7275CC-D4FB-43B6-A274-49740294FE5E}" sibTransId="{7ADDBC03-7129-4751-A7A6-78EB99645E83}"/>
    <dgm:cxn modelId="{96C9C188-DC97-4FDC-8785-F8E486D479CC}" srcId="{AAFD4C4C-B779-44CB-9F11-85167DDE7ADD}" destId="{DF4E522E-0A7E-4323-AAAF-84885870D924}" srcOrd="0" destOrd="0" parTransId="{23BEA5D3-A02A-4A9A-A15E-8F5C4698D578}" sibTransId="{0C5BC810-11FC-42EE-A949-2799BCE0266B}"/>
    <dgm:cxn modelId="{F7BA558F-72B7-4238-B87A-66B2B5B6958F}" type="presOf" srcId="{8CFBFFB9-7101-4F53-96C1-89CE48B2BF8B}" destId="{A5BDB76B-BF9F-4F08-8DAE-1151A617FD18}" srcOrd="0" destOrd="0" presId="urn:microsoft.com/office/officeart/2005/8/layout/vList2"/>
    <dgm:cxn modelId="{2BE9EC9B-6D8E-4C5D-BA42-86D75CE32D14}" type="presOf" srcId="{450AC049-02B6-4CF7-8A30-8A6B068418DC}" destId="{164AD522-8C15-4159-87C8-DE7706BD01E9}" srcOrd="0" destOrd="3" presId="urn:microsoft.com/office/officeart/2005/8/layout/vList2"/>
    <dgm:cxn modelId="{913FD29C-5038-4D88-AE5A-B3DEC96E4C0D}" srcId="{D20DDF23-2AAF-4CE1-A507-84957DA0F556}" destId="{9BD86E0F-073C-4414-B443-4FDAE4994C7B}" srcOrd="0" destOrd="0" parTransId="{4C955652-29A7-403D-B654-3836D52EBFE1}" sibTransId="{65D80AB2-A080-4C18-8F59-38F607FABE78}"/>
    <dgm:cxn modelId="{F419D49C-B486-4587-BE2C-1E76680C4909}" type="presOf" srcId="{4D3BE4FB-CB5A-4829-858D-7993F6D81958}" destId="{8BCFEE47-E47B-4FE5-B461-6D77196F2EA0}" srcOrd="0" destOrd="1" presId="urn:microsoft.com/office/officeart/2005/8/layout/vList2"/>
    <dgm:cxn modelId="{80DA4AB0-9135-4D48-A117-E93233872D90}" srcId="{9EDE4936-FD83-4E17-9A16-E0A122275D6A}" destId="{68054A9C-A879-494B-AD35-87A5862D62AA}" srcOrd="0" destOrd="0" parTransId="{08E2AD03-F262-4F9F-99FD-F248FDE9BED7}" sibTransId="{F6144D4D-C4BE-4E45-93BA-F6CEDEFD1977}"/>
    <dgm:cxn modelId="{A54B91B6-2442-4F8F-BA30-D65CB26B452F}" type="presOf" srcId="{1725100D-A364-43B9-8820-180D8B4FAE92}" destId="{8BCFEE47-E47B-4FE5-B461-6D77196F2EA0}" srcOrd="0" destOrd="3" presId="urn:microsoft.com/office/officeart/2005/8/layout/vList2"/>
    <dgm:cxn modelId="{FD2EDBB8-36DE-48C7-BB2A-B56D59CDC535}" srcId="{054078E3-328D-4920-B6D1-F6553AC85AEA}" destId="{D20DDF23-2AAF-4CE1-A507-84957DA0F556}" srcOrd="1" destOrd="0" parTransId="{2AFEF2A4-D411-426D-825D-62DA9EAFE72E}" sibTransId="{CEFB0624-2F9C-421B-9203-728676DD2213}"/>
    <dgm:cxn modelId="{40E947C7-27A4-4E47-9BD9-DAE4906ABA30}" srcId="{AAFD4C4C-B779-44CB-9F11-85167DDE7ADD}" destId="{5F520D2A-A298-413C-B5A3-6B72FF21475B}" srcOrd="1" destOrd="0" parTransId="{FBF23308-4A6F-41D1-BE13-C15D72FAF810}" sibTransId="{963EC743-9975-4CA4-9133-65269C007AC8}"/>
    <dgm:cxn modelId="{76DC5FD5-C9FB-4B43-A652-B7795A22D9E9}" srcId="{054078E3-328D-4920-B6D1-F6553AC85AEA}" destId="{9EDE4936-FD83-4E17-9A16-E0A122275D6A}" srcOrd="3" destOrd="0" parTransId="{7DB4C694-58D3-4655-AE1A-C2C1FC2EEE86}" sibTransId="{8805846B-D1B8-4688-99CE-A43415E597EC}"/>
    <dgm:cxn modelId="{B9C879E6-D853-4BF4-9607-F3338F7610FC}" srcId="{CAAD536E-E635-47C0-B28A-A50D2BDA627A}" destId="{DA79AFB7-598D-404A-945A-D8D18EFC6C53}" srcOrd="1" destOrd="0" parTransId="{4F3D0CE7-2F87-4127-93CF-5090EEA8DF0F}" sibTransId="{A704A59F-5ACA-4498-819C-42BB0AF9A8BB}"/>
    <dgm:cxn modelId="{3576080D-4CC5-4226-B8B0-92014739B1A2}" type="presParOf" srcId="{7BC2641F-2005-4661-AC65-E8EE594A58A6}" destId="{A5BDB76B-BF9F-4F08-8DAE-1151A617FD18}" srcOrd="0" destOrd="0" presId="urn:microsoft.com/office/officeart/2005/8/layout/vList2"/>
    <dgm:cxn modelId="{20D48C8D-D8E1-4805-B639-762FEB70193B}" type="presParOf" srcId="{7BC2641F-2005-4661-AC65-E8EE594A58A6}" destId="{40D084A4-A6C5-45CB-964F-A7345F6D440D}" srcOrd="1" destOrd="0" presId="urn:microsoft.com/office/officeart/2005/8/layout/vList2"/>
    <dgm:cxn modelId="{B2CA00AA-319F-4448-8A39-2826C1DCC265}" type="presParOf" srcId="{7BC2641F-2005-4661-AC65-E8EE594A58A6}" destId="{1C2CF557-D1DD-4652-B3C7-DA310AA7DC14}" srcOrd="2" destOrd="0" presId="urn:microsoft.com/office/officeart/2005/8/layout/vList2"/>
    <dgm:cxn modelId="{07983A93-6E77-4868-8DDD-FE7632A31D3D}" type="presParOf" srcId="{7BC2641F-2005-4661-AC65-E8EE594A58A6}" destId="{8BCFEE47-E47B-4FE5-B461-6D77196F2EA0}" srcOrd="3" destOrd="0" presId="urn:microsoft.com/office/officeart/2005/8/layout/vList2"/>
    <dgm:cxn modelId="{CA0BD9F4-14C9-43D3-AD9D-588335C48D31}" type="presParOf" srcId="{7BC2641F-2005-4661-AC65-E8EE594A58A6}" destId="{73E36E7D-9E5E-46F2-9F27-9A17E5C5DBCB}" srcOrd="4" destOrd="0" presId="urn:microsoft.com/office/officeart/2005/8/layout/vList2"/>
    <dgm:cxn modelId="{0CB7C85D-ADE4-4701-A109-E4B62E455505}" type="presParOf" srcId="{7BC2641F-2005-4661-AC65-E8EE594A58A6}" destId="{164AD522-8C15-4159-87C8-DE7706BD01E9}" srcOrd="5" destOrd="0" presId="urn:microsoft.com/office/officeart/2005/8/layout/vList2"/>
    <dgm:cxn modelId="{5493AC4E-2FE8-4E80-B5F4-F078410E5BC8}" type="presParOf" srcId="{7BC2641F-2005-4661-AC65-E8EE594A58A6}" destId="{89C0DAF1-3C2D-4C8C-9A91-1B0F689972EB}" srcOrd="6" destOrd="0" presId="urn:microsoft.com/office/officeart/2005/8/layout/vList2"/>
    <dgm:cxn modelId="{4E605671-BE0E-4210-9DBD-B9B0DD11C896}" type="presParOf" srcId="{7BC2641F-2005-4661-AC65-E8EE594A58A6}" destId="{E86072D9-6DD3-4248-9016-9F0D02123D3D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4078E3-328D-4920-B6D1-F6553AC85AEA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20DDF23-2AAF-4CE1-A507-84957DA0F556}">
      <dgm:prSet custT="1"/>
      <dgm:spPr/>
      <dgm:t>
        <a:bodyPr/>
        <a:lstStyle/>
        <a:p>
          <a:r>
            <a:rPr lang="hr-HR" sz="1400" dirty="0"/>
            <a:t>Eterična ulja</a:t>
          </a:r>
          <a:endParaRPr lang="en-US" sz="1400" dirty="0"/>
        </a:p>
      </dgm:t>
    </dgm:pt>
    <dgm:pt modelId="{2AFEF2A4-D411-426D-825D-62DA9EAFE72E}" type="parTrans" cxnId="{FD2EDBB8-36DE-48C7-BB2A-B56D59CDC535}">
      <dgm:prSet/>
      <dgm:spPr/>
      <dgm:t>
        <a:bodyPr/>
        <a:lstStyle/>
        <a:p>
          <a:endParaRPr lang="en-US" sz="2000"/>
        </a:p>
      </dgm:t>
    </dgm:pt>
    <dgm:pt modelId="{CEFB0624-2F9C-421B-9203-728676DD2213}" type="sibTrans" cxnId="{FD2EDBB8-36DE-48C7-BB2A-B56D59CDC535}">
      <dgm:prSet/>
      <dgm:spPr/>
      <dgm:t>
        <a:bodyPr/>
        <a:lstStyle/>
        <a:p>
          <a:endParaRPr lang="en-US" sz="2000"/>
        </a:p>
      </dgm:t>
    </dgm:pt>
    <dgm:pt modelId="{AAFD4C4C-B779-44CB-9F11-85167DDE7ADD}">
      <dgm:prSet custT="1"/>
      <dgm:spPr/>
      <dgm:t>
        <a:bodyPr/>
        <a:lstStyle/>
        <a:p>
          <a:r>
            <a:rPr lang="hr-HR" sz="1400" dirty="0" err="1"/>
            <a:t>Trijeslovine</a:t>
          </a:r>
          <a:endParaRPr lang="en-US" sz="1400" dirty="0"/>
        </a:p>
      </dgm:t>
    </dgm:pt>
    <dgm:pt modelId="{53B088C8-3408-4D15-88E4-6D99035F928E}" type="parTrans" cxnId="{D47D4E5D-5A31-428D-9D14-3C06B24499AA}">
      <dgm:prSet/>
      <dgm:spPr/>
      <dgm:t>
        <a:bodyPr/>
        <a:lstStyle/>
        <a:p>
          <a:endParaRPr lang="en-US" sz="2000"/>
        </a:p>
      </dgm:t>
    </dgm:pt>
    <dgm:pt modelId="{1A22EA02-32EF-4BE5-B32E-FFCD710F60EA}" type="sibTrans" cxnId="{D47D4E5D-5A31-428D-9D14-3C06B24499AA}">
      <dgm:prSet/>
      <dgm:spPr/>
      <dgm:t>
        <a:bodyPr/>
        <a:lstStyle/>
        <a:p>
          <a:endParaRPr lang="en-US" sz="2000"/>
        </a:p>
      </dgm:t>
    </dgm:pt>
    <dgm:pt modelId="{9EDE4936-FD83-4E17-9A16-E0A122275D6A}">
      <dgm:prSet custT="1"/>
      <dgm:spPr/>
      <dgm:t>
        <a:bodyPr/>
        <a:lstStyle/>
        <a:p>
          <a:r>
            <a:rPr lang="hr-HR" sz="1400" dirty="0"/>
            <a:t>Ostale biljne sastavnice s antimikrobnim učinkom</a:t>
          </a:r>
          <a:endParaRPr lang="en-US" sz="1400" dirty="0"/>
        </a:p>
      </dgm:t>
    </dgm:pt>
    <dgm:pt modelId="{7DB4C694-58D3-4655-AE1A-C2C1FC2EEE86}" type="parTrans" cxnId="{76DC5FD5-C9FB-4B43-A652-B7795A22D9E9}">
      <dgm:prSet/>
      <dgm:spPr/>
      <dgm:t>
        <a:bodyPr/>
        <a:lstStyle/>
        <a:p>
          <a:endParaRPr lang="en-US" sz="2000"/>
        </a:p>
      </dgm:t>
    </dgm:pt>
    <dgm:pt modelId="{8805846B-D1B8-4688-99CE-A43415E597EC}" type="sibTrans" cxnId="{76DC5FD5-C9FB-4B43-A652-B7795A22D9E9}">
      <dgm:prSet/>
      <dgm:spPr/>
      <dgm:t>
        <a:bodyPr/>
        <a:lstStyle/>
        <a:p>
          <a:endParaRPr lang="en-US" sz="2000"/>
        </a:p>
      </dgm:t>
    </dgm:pt>
    <dgm:pt modelId="{68054A9C-A879-494B-AD35-87A5862D62AA}">
      <dgm:prSet custT="1"/>
      <dgm:spPr/>
      <dgm:t>
        <a:bodyPr/>
        <a:lstStyle/>
        <a:p>
          <a:pPr marL="114300" lvl="1" indent="-114300" defTabSz="622300"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>
              <a:latin typeface="Calibri" panose="020F0502020204030204"/>
              <a:ea typeface="+mn-ea"/>
              <a:cs typeface="+mn-cs"/>
            </a:rPr>
            <a:t>Flavonoidi, </a:t>
          </a:r>
          <a:r>
            <a:rPr lang="hr-HR" sz="1400" kern="1200" dirty="0" err="1">
              <a:latin typeface="Calibri" panose="020F0502020204030204"/>
              <a:ea typeface="+mn-ea"/>
              <a:cs typeface="+mn-cs"/>
            </a:rPr>
            <a:t>saponini</a:t>
          </a:r>
          <a:r>
            <a:rPr lang="hr-HR" sz="1400" kern="1200" dirty="0">
              <a:latin typeface="Calibri" panose="020F0502020204030204"/>
              <a:ea typeface="+mn-ea"/>
              <a:cs typeface="+mn-cs"/>
            </a:rPr>
            <a:t>, sulfidi, …</a:t>
          </a:r>
          <a:endParaRPr lang="en-US" sz="1400" kern="1200" dirty="0">
            <a:latin typeface="Calibri" panose="020F0502020204030204"/>
            <a:ea typeface="+mn-ea"/>
            <a:cs typeface="+mn-cs"/>
          </a:endParaRPr>
        </a:p>
      </dgm:t>
    </dgm:pt>
    <dgm:pt modelId="{08E2AD03-F262-4F9F-99FD-F248FDE9BED7}" type="parTrans" cxnId="{80DA4AB0-9135-4D48-A117-E93233872D90}">
      <dgm:prSet/>
      <dgm:spPr/>
      <dgm:t>
        <a:bodyPr/>
        <a:lstStyle/>
        <a:p>
          <a:endParaRPr lang="en-US" sz="2000"/>
        </a:p>
      </dgm:t>
    </dgm:pt>
    <dgm:pt modelId="{F6144D4D-C4BE-4E45-93BA-F6CEDEFD1977}" type="sibTrans" cxnId="{80DA4AB0-9135-4D48-A117-E93233872D90}">
      <dgm:prSet/>
      <dgm:spPr/>
      <dgm:t>
        <a:bodyPr/>
        <a:lstStyle/>
        <a:p>
          <a:endParaRPr lang="en-US" sz="2000"/>
        </a:p>
      </dgm:t>
    </dgm:pt>
    <dgm:pt modelId="{C20198E2-4581-4889-9E35-839BA866F5CB}">
      <dgm:prSet custT="1"/>
      <dgm:spPr/>
      <dgm:t>
        <a:bodyPr/>
        <a:lstStyle/>
        <a:p>
          <a:r>
            <a:rPr lang="hr-HR" sz="1400" kern="1200" dirty="0">
              <a:latin typeface="Calibri" panose="020F0502020204030204"/>
              <a:ea typeface="+mn-ea"/>
              <a:cs typeface="+mn-cs"/>
            </a:rPr>
            <a:t>Sluzi</a:t>
          </a:r>
          <a:endParaRPr lang="en-US" sz="1400" kern="1200" dirty="0">
            <a:latin typeface="Calibri" panose="020F0502020204030204"/>
            <a:ea typeface="+mn-ea"/>
            <a:cs typeface="+mn-cs"/>
          </a:endParaRPr>
        </a:p>
      </dgm:t>
    </dgm:pt>
    <dgm:pt modelId="{6EC16454-A48E-42F3-8DA3-B03904F82008}" type="parTrans" cxnId="{A1D4B09F-E6BA-44C4-B436-FA5DD023EDD4}">
      <dgm:prSet/>
      <dgm:spPr/>
      <dgm:t>
        <a:bodyPr/>
        <a:lstStyle/>
        <a:p>
          <a:endParaRPr lang="en-GB" sz="2000"/>
        </a:p>
      </dgm:t>
    </dgm:pt>
    <dgm:pt modelId="{70964712-8DA7-4C25-8FDA-33E36C8F421D}" type="sibTrans" cxnId="{A1D4B09F-E6BA-44C4-B436-FA5DD023EDD4}">
      <dgm:prSet/>
      <dgm:spPr/>
      <dgm:t>
        <a:bodyPr/>
        <a:lstStyle/>
        <a:p>
          <a:endParaRPr lang="en-GB" sz="2000"/>
        </a:p>
      </dgm:t>
    </dgm:pt>
    <dgm:pt modelId="{03631C8F-CACD-4A68-9629-24BB94350F69}" type="pres">
      <dgm:prSet presAssocID="{054078E3-328D-4920-B6D1-F6553AC85AEA}" presName="linear" presStyleCnt="0">
        <dgm:presLayoutVars>
          <dgm:dir/>
          <dgm:animLvl val="lvl"/>
          <dgm:resizeHandles val="exact"/>
        </dgm:presLayoutVars>
      </dgm:prSet>
      <dgm:spPr/>
    </dgm:pt>
    <dgm:pt modelId="{DEC130C1-FD55-412A-AEDA-57F37ED37007}" type="pres">
      <dgm:prSet presAssocID="{D20DDF23-2AAF-4CE1-A507-84957DA0F556}" presName="parentLin" presStyleCnt="0"/>
      <dgm:spPr/>
    </dgm:pt>
    <dgm:pt modelId="{77FA2AAF-D94E-4222-B87C-7076F40121A8}" type="pres">
      <dgm:prSet presAssocID="{D20DDF23-2AAF-4CE1-A507-84957DA0F556}" presName="parentLeftMargin" presStyleLbl="node1" presStyleIdx="0" presStyleCnt="4"/>
      <dgm:spPr/>
    </dgm:pt>
    <dgm:pt modelId="{1E58F7F9-04EC-4D42-9A1E-53896DF07594}" type="pres">
      <dgm:prSet presAssocID="{D20DDF23-2AAF-4CE1-A507-84957DA0F55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568D9AF-90CB-45BD-B59B-C5F04570EFE2}" type="pres">
      <dgm:prSet presAssocID="{D20DDF23-2AAF-4CE1-A507-84957DA0F556}" presName="negativeSpace" presStyleCnt="0"/>
      <dgm:spPr/>
    </dgm:pt>
    <dgm:pt modelId="{E095E6CA-8BC9-4A79-8C45-9682A34893B4}" type="pres">
      <dgm:prSet presAssocID="{D20DDF23-2AAF-4CE1-A507-84957DA0F556}" presName="childText" presStyleLbl="conFgAcc1" presStyleIdx="0" presStyleCnt="4">
        <dgm:presLayoutVars>
          <dgm:bulletEnabled val="1"/>
        </dgm:presLayoutVars>
      </dgm:prSet>
      <dgm:spPr/>
    </dgm:pt>
    <dgm:pt modelId="{E74B5465-A2CB-4031-B486-77CC86A42BF5}" type="pres">
      <dgm:prSet presAssocID="{CEFB0624-2F9C-421B-9203-728676DD2213}" presName="spaceBetweenRectangles" presStyleCnt="0"/>
      <dgm:spPr/>
    </dgm:pt>
    <dgm:pt modelId="{1FFAD969-D9B6-48E0-B07E-CC60979A19E7}" type="pres">
      <dgm:prSet presAssocID="{AAFD4C4C-B779-44CB-9F11-85167DDE7ADD}" presName="parentLin" presStyleCnt="0"/>
      <dgm:spPr/>
    </dgm:pt>
    <dgm:pt modelId="{2922CDF6-089A-4AD9-A7E8-5C0D1E9B583C}" type="pres">
      <dgm:prSet presAssocID="{AAFD4C4C-B779-44CB-9F11-85167DDE7ADD}" presName="parentLeftMargin" presStyleLbl="node1" presStyleIdx="0" presStyleCnt="4"/>
      <dgm:spPr/>
    </dgm:pt>
    <dgm:pt modelId="{DC81D0DC-F64A-44C5-BAF4-CA5BD6B870D7}" type="pres">
      <dgm:prSet presAssocID="{AAFD4C4C-B779-44CB-9F11-85167DDE7AD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94C7E40-3B32-4529-B6F4-D2DFC6FA3135}" type="pres">
      <dgm:prSet presAssocID="{AAFD4C4C-B779-44CB-9F11-85167DDE7ADD}" presName="negativeSpace" presStyleCnt="0"/>
      <dgm:spPr/>
    </dgm:pt>
    <dgm:pt modelId="{9AFB6C35-42A5-4207-ABD4-128CC8DFF377}" type="pres">
      <dgm:prSet presAssocID="{AAFD4C4C-B779-44CB-9F11-85167DDE7ADD}" presName="childText" presStyleLbl="conFgAcc1" presStyleIdx="1" presStyleCnt="4">
        <dgm:presLayoutVars>
          <dgm:bulletEnabled val="1"/>
        </dgm:presLayoutVars>
      </dgm:prSet>
      <dgm:spPr/>
    </dgm:pt>
    <dgm:pt modelId="{1672536C-E7B8-485E-86E1-F1832C8F32C0}" type="pres">
      <dgm:prSet presAssocID="{1A22EA02-32EF-4BE5-B32E-FFCD710F60EA}" presName="spaceBetweenRectangles" presStyleCnt="0"/>
      <dgm:spPr/>
    </dgm:pt>
    <dgm:pt modelId="{3ED1F962-2ED2-4A96-8D4E-155E029CCA72}" type="pres">
      <dgm:prSet presAssocID="{C20198E2-4581-4889-9E35-839BA866F5CB}" presName="parentLin" presStyleCnt="0"/>
      <dgm:spPr/>
    </dgm:pt>
    <dgm:pt modelId="{B8D34401-9FF8-4DA4-9BA4-8A975C6108DA}" type="pres">
      <dgm:prSet presAssocID="{C20198E2-4581-4889-9E35-839BA866F5CB}" presName="parentLeftMargin" presStyleLbl="node1" presStyleIdx="1" presStyleCnt="4"/>
      <dgm:spPr/>
    </dgm:pt>
    <dgm:pt modelId="{2C814B5A-98EF-40F8-B5B1-352ED0BAE556}" type="pres">
      <dgm:prSet presAssocID="{C20198E2-4581-4889-9E35-839BA866F5C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C93CAF1-610B-43A5-892E-AADB981C1790}" type="pres">
      <dgm:prSet presAssocID="{C20198E2-4581-4889-9E35-839BA866F5CB}" presName="negativeSpace" presStyleCnt="0"/>
      <dgm:spPr/>
    </dgm:pt>
    <dgm:pt modelId="{40228EDC-C49D-4410-A309-D01FB2FCE8D8}" type="pres">
      <dgm:prSet presAssocID="{C20198E2-4581-4889-9E35-839BA866F5CB}" presName="childText" presStyleLbl="conFgAcc1" presStyleIdx="2" presStyleCnt="4">
        <dgm:presLayoutVars>
          <dgm:bulletEnabled val="1"/>
        </dgm:presLayoutVars>
      </dgm:prSet>
      <dgm:spPr/>
    </dgm:pt>
    <dgm:pt modelId="{DED8D2E8-5138-420A-B232-F62380FF2750}" type="pres">
      <dgm:prSet presAssocID="{70964712-8DA7-4C25-8FDA-33E36C8F421D}" presName="spaceBetweenRectangles" presStyleCnt="0"/>
      <dgm:spPr/>
    </dgm:pt>
    <dgm:pt modelId="{6830C30B-FE44-4F53-BF0F-76375E04FAEE}" type="pres">
      <dgm:prSet presAssocID="{9EDE4936-FD83-4E17-9A16-E0A122275D6A}" presName="parentLin" presStyleCnt="0"/>
      <dgm:spPr/>
    </dgm:pt>
    <dgm:pt modelId="{DC21DF94-7E8F-43AB-A6CC-3D7DAB5A1525}" type="pres">
      <dgm:prSet presAssocID="{9EDE4936-FD83-4E17-9A16-E0A122275D6A}" presName="parentLeftMargin" presStyleLbl="node1" presStyleIdx="2" presStyleCnt="4"/>
      <dgm:spPr/>
    </dgm:pt>
    <dgm:pt modelId="{A238A3A9-4D8D-491B-A372-4FA1C1AFDEE2}" type="pres">
      <dgm:prSet presAssocID="{9EDE4936-FD83-4E17-9A16-E0A122275D6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93F4AFA-3CA0-49DE-B6DE-743661A6A8FF}" type="pres">
      <dgm:prSet presAssocID="{9EDE4936-FD83-4E17-9A16-E0A122275D6A}" presName="negativeSpace" presStyleCnt="0"/>
      <dgm:spPr/>
    </dgm:pt>
    <dgm:pt modelId="{5D22CB7B-7D5A-4907-ABC3-C7219EA72646}" type="pres">
      <dgm:prSet presAssocID="{9EDE4936-FD83-4E17-9A16-E0A122275D6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5512B01-7D6C-4C9C-B03F-90B07D8169C3}" type="presOf" srcId="{68054A9C-A879-494B-AD35-87A5862D62AA}" destId="{5D22CB7B-7D5A-4907-ABC3-C7219EA72646}" srcOrd="0" destOrd="0" presId="urn:microsoft.com/office/officeart/2005/8/layout/list1"/>
    <dgm:cxn modelId="{A29B3514-BB6C-441E-B210-31650743ED23}" type="presOf" srcId="{AAFD4C4C-B779-44CB-9F11-85167DDE7ADD}" destId="{DC81D0DC-F64A-44C5-BAF4-CA5BD6B870D7}" srcOrd="1" destOrd="0" presId="urn:microsoft.com/office/officeart/2005/8/layout/list1"/>
    <dgm:cxn modelId="{FAA9ED18-D633-4C1E-8042-66037EF419F8}" type="presOf" srcId="{D20DDF23-2AAF-4CE1-A507-84957DA0F556}" destId="{1E58F7F9-04EC-4D42-9A1E-53896DF07594}" srcOrd="1" destOrd="0" presId="urn:microsoft.com/office/officeart/2005/8/layout/list1"/>
    <dgm:cxn modelId="{6338C12B-6856-4F00-A88E-70DE89B1A09C}" type="presOf" srcId="{054078E3-328D-4920-B6D1-F6553AC85AEA}" destId="{03631C8F-CACD-4A68-9629-24BB94350F69}" srcOrd="0" destOrd="0" presId="urn:microsoft.com/office/officeart/2005/8/layout/list1"/>
    <dgm:cxn modelId="{D47D4E5D-5A31-428D-9D14-3C06B24499AA}" srcId="{054078E3-328D-4920-B6D1-F6553AC85AEA}" destId="{AAFD4C4C-B779-44CB-9F11-85167DDE7ADD}" srcOrd="1" destOrd="0" parTransId="{53B088C8-3408-4D15-88E4-6D99035F928E}" sibTransId="{1A22EA02-32EF-4BE5-B32E-FFCD710F60EA}"/>
    <dgm:cxn modelId="{09134F6B-459E-48CE-AB1D-9B1B617886AD}" type="presOf" srcId="{D20DDF23-2AAF-4CE1-A507-84957DA0F556}" destId="{77FA2AAF-D94E-4222-B87C-7076F40121A8}" srcOrd="0" destOrd="0" presId="urn:microsoft.com/office/officeart/2005/8/layout/list1"/>
    <dgm:cxn modelId="{56174B81-EB8A-472D-B39E-63FA603099A6}" type="presOf" srcId="{C20198E2-4581-4889-9E35-839BA866F5CB}" destId="{2C814B5A-98EF-40F8-B5B1-352ED0BAE556}" srcOrd="1" destOrd="0" presId="urn:microsoft.com/office/officeart/2005/8/layout/list1"/>
    <dgm:cxn modelId="{A1D4B09F-E6BA-44C4-B436-FA5DD023EDD4}" srcId="{054078E3-328D-4920-B6D1-F6553AC85AEA}" destId="{C20198E2-4581-4889-9E35-839BA866F5CB}" srcOrd="2" destOrd="0" parTransId="{6EC16454-A48E-42F3-8DA3-B03904F82008}" sibTransId="{70964712-8DA7-4C25-8FDA-33E36C8F421D}"/>
    <dgm:cxn modelId="{F43138A2-2248-4F43-92B1-7EF6C7CE2FC8}" type="presOf" srcId="{C20198E2-4581-4889-9E35-839BA866F5CB}" destId="{B8D34401-9FF8-4DA4-9BA4-8A975C6108DA}" srcOrd="0" destOrd="0" presId="urn:microsoft.com/office/officeart/2005/8/layout/list1"/>
    <dgm:cxn modelId="{80DA4AB0-9135-4D48-A117-E93233872D90}" srcId="{9EDE4936-FD83-4E17-9A16-E0A122275D6A}" destId="{68054A9C-A879-494B-AD35-87A5862D62AA}" srcOrd="0" destOrd="0" parTransId="{08E2AD03-F262-4F9F-99FD-F248FDE9BED7}" sibTransId="{F6144D4D-C4BE-4E45-93BA-F6CEDEFD1977}"/>
    <dgm:cxn modelId="{DCCCC5B6-41BA-4A50-A526-25583C750ABD}" type="presOf" srcId="{AAFD4C4C-B779-44CB-9F11-85167DDE7ADD}" destId="{2922CDF6-089A-4AD9-A7E8-5C0D1E9B583C}" srcOrd="0" destOrd="0" presId="urn:microsoft.com/office/officeart/2005/8/layout/list1"/>
    <dgm:cxn modelId="{FD2EDBB8-36DE-48C7-BB2A-B56D59CDC535}" srcId="{054078E3-328D-4920-B6D1-F6553AC85AEA}" destId="{D20DDF23-2AAF-4CE1-A507-84957DA0F556}" srcOrd="0" destOrd="0" parTransId="{2AFEF2A4-D411-426D-825D-62DA9EAFE72E}" sibTransId="{CEFB0624-2F9C-421B-9203-728676DD2213}"/>
    <dgm:cxn modelId="{76DC5FD5-C9FB-4B43-A652-B7795A22D9E9}" srcId="{054078E3-328D-4920-B6D1-F6553AC85AEA}" destId="{9EDE4936-FD83-4E17-9A16-E0A122275D6A}" srcOrd="3" destOrd="0" parTransId="{7DB4C694-58D3-4655-AE1A-C2C1FC2EEE86}" sibTransId="{8805846B-D1B8-4688-99CE-A43415E597EC}"/>
    <dgm:cxn modelId="{D3B939E7-C10A-426E-BFD7-C9C8EE6F6AB1}" type="presOf" srcId="{9EDE4936-FD83-4E17-9A16-E0A122275D6A}" destId="{A238A3A9-4D8D-491B-A372-4FA1C1AFDEE2}" srcOrd="1" destOrd="0" presId="urn:microsoft.com/office/officeart/2005/8/layout/list1"/>
    <dgm:cxn modelId="{A54D66FC-3B21-4F85-961B-3D595E70EB91}" type="presOf" srcId="{9EDE4936-FD83-4E17-9A16-E0A122275D6A}" destId="{DC21DF94-7E8F-43AB-A6CC-3D7DAB5A1525}" srcOrd="0" destOrd="0" presId="urn:microsoft.com/office/officeart/2005/8/layout/list1"/>
    <dgm:cxn modelId="{412F69B4-324F-4890-ACE8-5E9052AB31CB}" type="presParOf" srcId="{03631C8F-CACD-4A68-9629-24BB94350F69}" destId="{DEC130C1-FD55-412A-AEDA-57F37ED37007}" srcOrd="0" destOrd="0" presId="urn:microsoft.com/office/officeart/2005/8/layout/list1"/>
    <dgm:cxn modelId="{5CA8BDE3-732E-4832-B524-78D5BF49DB96}" type="presParOf" srcId="{DEC130C1-FD55-412A-AEDA-57F37ED37007}" destId="{77FA2AAF-D94E-4222-B87C-7076F40121A8}" srcOrd="0" destOrd="0" presId="urn:microsoft.com/office/officeart/2005/8/layout/list1"/>
    <dgm:cxn modelId="{8BA31087-55C8-4245-8D22-DF13C7CADA0C}" type="presParOf" srcId="{DEC130C1-FD55-412A-AEDA-57F37ED37007}" destId="{1E58F7F9-04EC-4D42-9A1E-53896DF07594}" srcOrd="1" destOrd="0" presId="urn:microsoft.com/office/officeart/2005/8/layout/list1"/>
    <dgm:cxn modelId="{ABC3EBBA-9394-4781-B564-3CF4926E8E84}" type="presParOf" srcId="{03631C8F-CACD-4A68-9629-24BB94350F69}" destId="{D568D9AF-90CB-45BD-B59B-C5F04570EFE2}" srcOrd="1" destOrd="0" presId="urn:microsoft.com/office/officeart/2005/8/layout/list1"/>
    <dgm:cxn modelId="{4CE70C74-038E-4126-ACCC-1FAE566CFC71}" type="presParOf" srcId="{03631C8F-CACD-4A68-9629-24BB94350F69}" destId="{E095E6CA-8BC9-4A79-8C45-9682A34893B4}" srcOrd="2" destOrd="0" presId="urn:microsoft.com/office/officeart/2005/8/layout/list1"/>
    <dgm:cxn modelId="{903EF882-AC4E-4375-87E4-606E2CD91AE3}" type="presParOf" srcId="{03631C8F-CACD-4A68-9629-24BB94350F69}" destId="{E74B5465-A2CB-4031-B486-77CC86A42BF5}" srcOrd="3" destOrd="0" presId="urn:microsoft.com/office/officeart/2005/8/layout/list1"/>
    <dgm:cxn modelId="{276EC5E5-FA47-448E-BFF1-D9E7146B53EC}" type="presParOf" srcId="{03631C8F-CACD-4A68-9629-24BB94350F69}" destId="{1FFAD969-D9B6-48E0-B07E-CC60979A19E7}" srcOrd="4" destOrd="0" presId="urn:microsoft.com/office/officeart/2005/8/layout/list1"/>
    <dgm:cxn modelId="{555D39D0-B80A-49C4-AC56-C11AF46A356C}" type="presParOf" srcId="{1FFAD969-D9B6-48E0-B07E-CC60979A19E7}" destId="{2922CDF6-089A-4AD9-A7E8-5C0D1E9B583C}" srcOrd="0" destOrd="0" presId="urn:microsoft.com/office/officeart/2005/8/layout/list1"/>
    <dgm:cxn modelId="{7ACC1E35-D118-41B4-9885-6BD225E19238}" type="presParOf" srcId="{1FFAD969-D9B6-48E0-B07E-CC60979A19E7}" destId="{DC81D0DC-F64A-44C5-BAF4-CA5BD6B870D7}" srcOrd="1" destOrd="0" presId="urn:microsoft.com/office/officeart/2005/8/layout/list1"/>
    <dgm:cxn modelId="{F548E26F-D932-41AB-845D-7800268751D7}" type="presParOf" srcId="{03631C8F-CACD-4A68-9629-24BB94350F69}" destId="{294C7E40-3B32-4529-B6F4-D2DFC6FA3135}" srcOrd="5" destOrd="0" presId="urn:microsoft.com/office/officeart/2005/8/layout/list1"/>
    <dgm:cxn modelId="{F6418FFC-B146-44A8-B84A-0E122A0E04AF}" type="presParOf" srcId="{03631C8F-CACD-4A68-9629-24BB94350F69}" destId="{9AFB6C35-42A5-4207-ABD4-128CC8DFF377}" srcOrd="6" destOrd="0" presId="urn:microsoft.com/office/officeart/2005/8/layout/list1"/>
    <dgm:cxn modelId="{6D926031-BDD1-4BB3-9640-C1F40D89D4EC}" type="presParOf" srcId="{03631C8F-CACD-4A68-9629-24BB94350F69}" destId="{1672536C-E7B8-485E-86E1-F1832C8F32C0}" srcOrd="7" destOrd="0" presId="urn:microsoft.com/office/officeart/2005/8/layout/list1"/>
    <dgm:cxn modelId="{96E8B570-29A5-464E-8713-9296F82FBC38}" type="presParOf" srcId="{03631C8F-CACD-4A68-9629-24BB94350F69}" destId="{3ED1F962-2ED2-4A96-8D4E-155E029CCA72}" srcOrd="8" destOrd="0" presId="urn:microsoft.com/office/officeart/2005/8/layout/list1"/>
    <dgm:cxn modelId="{6309DD7B-7029-4B7A-A846-853F6E0657B0}" type="presParOf" srcId="{3ED1F962-2ED2-4A96-8D4E-155E029CCA72}" destId="{B8D34401-9FF8-4DA4-9BA4-8A975C6108DA}" srcOrd="0" destOrd="0" presId="urn:microsoft.com/office/officeart/2005/8/layout/list1"/>
    <dgm:cxn modelId="{B22CF206-BEE4-442C-AA76-87F21225E233}" type="presParOf" srcId="{3ED1F962-2ED2-4A96-8D4E-155E029CCA72}" destId="{2C814B5A-98EF-40F8-B5B1-352ED0BAE556}" srcOrd="1" destOrd="0" presId="urn:microsoft.com/office/officeart/2005/8/layout/list1"/>
    <dgm:cxn modelId="{84256E39-7549-4A9C-BA74-E664A1B72540}" type="presParOf" srcId="{03631C8F-CACD-4A68-9629-24BB94350F69}" destId="{CC93CAF1-610B-43A5-892E-AADB981C1790}" srcOrd="9" destOrd="0" presId="urn:microsoft.com/office/officeart/2005/8/layout/list1"/>
    <dgm:cxn modelId="{F7200B93-CCFA-4FEC-AEF5-4AED2155D7FD}" type="presParOf" srcId="{03631C8F-CACD-4A68-9629-24BB94350F69}" destId="{40228EDC-C49D-4410-A309-D01FB2FCE8D8}" srcOrd="10" destOrd="0" presId="urn:microsoft.com/office/officeart/2005/8/layout/list1"/>
    <dgm:cxn modelId="{0A86391C-8A7D-43E2-AED1-9A7445224CA0}" type="presParOf" srcId="{03631C8F-CACD-4A68-9629-24BB94350F69}" destId="{DED8D2E8-5138-420A-B232-F62380FF2750}" srcOrd="11" destOrd="0" presId="urn:microsoft.com/office/officeart/2005/8/layout/list1"/>
    <dgm:cxn modelId="{D0F61D63-F89D-4EF5-BAEB-C24301768ECF}" type="presParOf" srcId="{03631C8F-CACD-4A68-9629-24BB94350F69}" destId="{6830C30B-FE44-4F53-BF0F-76375E04FAEE}" srcOrd="12" destOrd="0" presId="urn:microsoft.com/office/officeart/2005/8/layout/list1"/>
    <dgm:cxn modelId="{E0CC8024-7354-4116-BD14-32825274FA71}" type="presParOf" srcId="{6830C30B-FE44-4F53-BF0F-76375E04FAEE}" destId="{DC21DF94-7E8F-43AB-A6CC-3D7DAB5A1525}" srcOrd="0" destOrd="0" presId="urn:microsoft.com/office/officeart/2005/8/layout/list1"/>
    <dgm:cxn modelId="{E2DC4E71-2E4B-42F3-8253-C24756CB861A}" type="presParOf" srcId="{6830C30B-FE44-4F53-BF0F-76375E04FAEE}" destId="{A238A3A9-4D8D-491B-A372-4FA1C1AFDEE2}" srcOrd="1" destOrd="0" presId="urn:microsoft.com/office/officeart/2005/8/layout/list1"/>
    <dgm:cxn modelId="{ED2A4CE7-677E-431F-9843-8F1D7D960ACE}" type="presParOf" srcId="{03631C8F-CACD-4A68-9629-24BB94350F69}" destId="{F93F4AFA-3CA0-49DE-B6DE-743661A6A8FF}" srcOrd="13" destOrd="0" presId="urn:microsoft.com/office/officeart/2005/8/layout/list1"/>
    <dgm:cxn modelId="{A51D9D00-3614-47CB-A71F-F024C234B730}" type="presParOf" srcId="{03631C8F-CACD-4A68-9629-24BB94350F69}" destId="{5D22CB7B-7D5A-4907-ABC3-C7219EA726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3C609A-3B6C-453E-8783-25517041FF49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5C6CBCB-8DC9-4F42-A733-069E0600BAFA}">
      <dgm:prSet/>
      <dgm:spPr/>
      <dgm:t>
        <a:bodyPr/>
        <a:lstStyle/>
        <a:p>
          <a:r>
            <a:rPr lang="hr-HR" dirty="0"/>
            <a:t>Značajke eteričnih ulja</a:t>
          </a:r>
          <a:endParaRPr lang="en-US" dirty="0"/>
        </a:p>
      </dgm:t>
    </dgm:pt>
    <dgm:pt modelId="{79427209-79B2-47FA-80A0-CD7E72842B52}" type="parTrans" cxnId="{B484DFEE-4ADE-464B-9AF7-419CA3A1EFB1}">
      <dgm:prSet/>
      <dgm:spPr/>
      <dgm:t>
        <a:bodyPr/>
        <a:lstStyle/>
        <a:p>
          <a:endParaRPr lang="en-US"/>
        </a:p>
      </dgm:t>
    </dgm:pt>
    <dgm:pt modelId="{2C69D1CE-937B-4C87-A9A1-317B8E6650E1}" type="sibTrans" cxnId="{B484DFEE-4ADE-464B-9AF7-419CA3A1EFB1}">
      <dgm:prSet/>
      <dgm:spPr/>
      <dgm:t>
        <a:bodyPr/>
        <a:lstStyle/>
        <a:p>
          <a:endParaRPr lang="en-US"/>
        </a:p>
      </dgm:t>
    </dgm:pt>
    <dgm:pt modelId="{6AAA699D-ED9B-410D-9B8F-EAAE79D535B6}">
      <dgm:prSet/>
      <dgm:spPr/>
      <dgm:t>
        <a:bodyPr/>
        <a:lstStyle/>
        <a:p>
          <a:r>
            <a:rPr lang="hr-HR" dirty="0"/>
            <a:t>Antiseptički i anestetički učinak</a:t>
          </a:r>
          <a:endParaRPr lang="en-US" dirty="0"/>
        </a:p>
      </dgm:t>
    </dgm:pt>
    <dgm:pt modelId="{6076EEB7-619F-4FE3-B70E-1EF5C7ACA191}" type="parTrans" cxnId="{0A0F5675-52E4-4492-9A77-AE7CB200ED31}">
      <dgm:prSet/>
      <dgm:spPr/>
      <dgm:t>
        <a:bodyPr/>
        <a:lstStyle/>
        <a:p>
          <a:endParaRPr lang="en-US"/>
        </a:p>
      </dgm:t>
    </dgm:pt>
    <dgm:pt modelId="{A06366B5-24FB-4E7B-8EC3-A2A025105175}" type="sibTrans" cxnId="{0A0F5675-52E4-4492-9A77-AE7CB200ED31}">
      <dgm:prSet/>
      <dgm:spPr/>
      <dgm:t>
        <a:bodyPr/>
        <a:lstStyle/>
        <a:p>
          <a:endParaRPr lang="en-US"/>
        </a:p>
      </dgm:t>
    </dgm:pt>
    <dgm:pt modelId="{9C9AC653-E3B3-4CA0-9283-97CC92D16C5D}">
      <dgm:prSet/>
      <dgm:spPr/>
      <dgm:t>
        <a:bodyPr/>
        <a:lstStyle/>
        <a:p>
          <a:r>
            <a:rPr lang="hr-HR" dirty="0"/>
            <a:t>Učinak hlađenja i osvježenja </a:t>
          </a:r>
          <a:endParaRPr lang="en-US" dirty="0"/>
        </a:p>
      </dgm:t>
    </dgm:pt>
    <dgm:pt modelId="{569AF2A1-C754-47B8-B686-165B945E0ACE}" type="parTrans" cxnId="{6CA6A7F3-B16A-4ACE-BCA7-D7422D05358E}">
      <dgm:prSet/>
      <dgm:spPr/>
      <dgm:t>
        <a:bodyPr/>
        <a:lstStyle/>
        <a:p>
          <a:endParaRPr lang="en-US"/>
        </a:p>
      </dgm:t>
    </dgm:pt>
    <dgm:pt modelId="{819FBD95-C4EA-40E2-8657-230177AF9C62}" type="sibTrans" cxnId="{6CA6A7F3-B16A-4ACE-BCA7-D7422D05358E}">
      <dgm:prSet/>
      <dgm:spPr/>
      <dgm:t>
        <a:bodyPr/>
        <a:lstStyle/>
        <a:p>
          <a:endParaRPr lang="en-US"/>
        </a:p>
      </dgm:t>
    </dgm:pt>
    <dgm:pt modelId="{DAEF3288-AE03-4020-9F2E-64C223CFB0DA}">
      <dgm:prSet/>
      <dgm:spPr/>
      <dgm:t>
        <a:bodyPr/>
        <a:lstStyle/>
        <a:p>
          <a:r>
            <a:rPr lang="hr-HR" dirty="0"/>
            <a:t>Biljni pripravci s eteričnim uljima</a:t>
          </a:r>
          <a:endParaRPr lang="en-US" dirty="0"/>
        </a:p>
      </dgm:t>
    </dgm:pt>
    <dgm:pt modelId="{383B51C2-0357-406D-B96F-B0B6EB02B490}" type="parTrans" cxnId="{B02151CC-2676-4F5B-AAC5-2C5E7C2D1259}">
      <dgm:prSet/>
      <dgm:spPr/>
      <dgm:t>
        <a:bodyPr/>
        <a:lstStyle/>
        <a:p>
          <a:endParaRPr lang="en-US"/>
        </a:p>
      </dgm:t>
    </dgm:pt>
    <dgm:pt modelId="{047F4EAE-0699-437F-B496-C8D3E3032604}" type="sibTrans" cxnId="{B02151CC-2676-4F5B-AAC5-2C5E7C2D1259}">
      <dgm:prSet/>
      <dgm:spPr/>
      <dgm:t>
        <a:bodyPr/>
        <a:lstStyle/>
        <a:p>
          <a:endParaRPr lang="en-US"/>
        </a:p>
      </dgm:t>
    </dgm:pt>
    <dgm:pt modelId="{85D67D1C-DFE3-4B17-A696-46151698EF34}">
      <dgm:prSet/>
      <dgm:spPr/>
      <dgm:t>
        <a:bodyPr/>
        <a:lstStyle/>
        <a:p>
          <a:r>
            <a:rPr lang="hr-HR" dirty="0"/>
            <a:t>Daju ugodan okus i miris pripravku (</a:t>
          </a:r>
          <a:r>
            <a:rPr lang="hr-HR" dirty="0" err="1"/>
            <a:t>korigensi</a:t>
          </a:r>
          <a:r>
            <a:rPr lang="hr-HR" dirty="0"/>
            <a:t>)</a:t>
          </a:r>
          <a:endParaRPr lang="en-US" dirty="0"/>
        </a:p>
      </dgm:t>
    </dgm:pt>
    <dgm:pt modelId="{9872064E-2E9B-433F-A33D-AB3C9C4445E3}" type="parTrans" cxnId="{FD7AF00C-184F-4FC2-9BEC-921FC0E110B5}">
      <dgm:prSet/>
      <dgm:spPr/>
      <dgm:t>
        <a:bodyPr/>
        <a:lstStyle/>
        <a:p>
          <a:endParaRPr lang="en-US"/>
        </a:p>
      </dgm:t>
    </dgm:pt>
    <dgm:pt modelId="{D307F355-4956-47B4-B78D-F53C1DE0BBB2}" type="sibTrans" cxnId="{FD7AF00C-184F-4FC2-9BEC-921FC0E110B5}">
      <dgm:prSet/>
      <dgm:spPr/>
      <dgm:t>
        <a:bodyPr/>
        <a:lstStyle/>
        <a:p>
          <a:endParaRPr lang="en-US"/>
        </a:p>
      </dgm:t>
    </dgm:pt>
    <dgm:pt modelId="{62DEC3A2-8606-4216-AD1F-206D3FFB473B}">
      <dgm:prSet/>
      <dgm:spPr/>
      <dgm:t>
        <a:bodyPr/>
        <a:lstStyle/>
        <a:p>
          <a:r>
            <a:rPr lang="hr-HR" dirty="0"/>
            <a:t>Flavonoidi, </a:t>
          </a:r>
          <a:r>
            <a:rPr lang="hr-HR" dirty="0" err="1"/>
            <a:t>trijeslovine</a:t>
          </a:r>
          <a:endParaRPr lang="en-US" dirty="0"/>
        </a:p>
      </dgm:t>
    </dgm:pt>
    <dgm:pt modelId="{1E3AA0F7-38A7-470F-AA9E-D1B4DE160FD6}" type="parTrans" cxnId="{69EA38C1-454E-4111-9B61-D927EBC5E516}">
      <dgm:prSet/>
      <dgm:spPr/>
      <dgm:t>
        <a:bodyPr/>
        <a:lstStyle/>
        <a:p>
          <a:endParaRPr lang="en-US"/>
        </a:p>
      </dgm:t>
    </dgm:pt>
    <dgm:pt modelId="{E8A1BC3A-48D5-425A-92B1-B06BD523617F}" type="sibTrans" cxnId="{69EA38C1-454E-4111-9B61-D927EBC5E516}">
      <dgm:prSet/>
      <dgm:spPr/>
      <dgm:t>
        <a:bodyPr/>
        <a:lstStyle/>
        <a:p>
          <a:endParaRPr lang="en-US"/>
        </a:p>
      </dgm:t>
    </dgm:pt>
    <dgm:pt modelId="{A00EBA59-86F5-4731-B06D-51BD628A51AB}">
      <dgm:prSet/>
      <dgm:spPr/>
      <dgm:t>
        <a:bodyPr/>
        <a:lstStyle/>
        <a:p>
          <a:r>
            <a:rPr lang="hr-HR" dirty="0"/>
            <a:t>Primjeri</a:t>
          </a:r>
          <a:endParaRPr lang="en-US" dirty="0"/>
        </a:p>
      </dgm:t>
    </dgm:pt>
    <dgm:pt modelId="{645F17AC-F89F-4F9B-AEF7-4F37A15BD569}" type="parTrans" cxnId="{02FF0278-3622-4034-882F-B3E941BD4BD6}">
      <dgm:prSet/>
      <dgm:spPr/>
      <dgm:t>
        <a:bodyPr/>
        <a:lstStyle/>
        <a:p>
          <a:endParaRPr lang="en-GB"/>
        </a:p>
      </dgm:t>
    </dgm:pt>
    <dgm:pt modelId="{5F5AFAA4-B8E2-4480-A994-F9DE8DCECB46}" type="sibTrans" cxnId="{02FF0278-3622-4034-882F-B3E941BD4BD6}">
      <dgm:prSet/>
      <dgm:spPr/>
      <dgm:t>
        <a:bodyPr/>
        <a:lstStyle/>
        <a:p>
          <a:endParaRPr lang="en-GB"/>
        </a:p>
      </dgm:t>
    </dgm:pt>
    <dgm:pt modelId="{86891F57-D470-425E-9B5E-F42E673D66BA}">
      <dgm:prSet/>
      <dgm:spPr/>
      <dgm:t>
        <a:bodyPr/>
        <a:lstStyle/>
        <a:p>
          <a:r>
            <a:rPr lang="en-GB" b="0" i="0" u="none" dirty="0" err="1"/>
            <a:t>Melaleucae</a:t>
          </a:r>
          <a:r>
            <a:rPr lang="en-GB" b="0" i="0" u="none" dirty="0"/>
            <a:t> </a:t>
          </a:r>
          <a:r>
            <a:rPr lang="en-GB" b="0" i="0" u="none" dirty="0" err="1"/>
            <a:t>aetheroleum</a:t>
          </a:r>
          <a:r>
            <a:rPr lang="hr-HR" b="0" i="0" u="none" dirty="0"/>
            <a:t>, </a:t>
          </a:r>
          <a:r>
            <a:rPr lang="en-GB" b="0" i="0" u="none" dirty="0" err="1"/>
            <a:t>Caryophylli</a:t>
          </a:r>
          <a:r>
            <a:rPr lang="en-GB" b="0" i="0" u="none" dirty="0"/>
            <a:t> </a:t>
          </a:r>
          <a:r>
            <a:rPr lang="en-GB" b="0" i="0" u="none" dirty="0" err="1"/>
            <a:t>floris</a:t>
          </a:r>
          <a:r>
            <a:rPr lang="en-GB" b="0" i="0" u="none" dirty="0"/>
            <a:t> </a:t>
          </a:r>
          <a:r>
            <a:rPr lang="en-GB" b="0" i="0" u="none" dirty="0" err="1"/>
            <a:t>aetheroleum</a:t>
          </a:r>
          <a:r>
            <a:rPr lang="hr-HR" b="0" i="0" u="none" dirty="0"/>
            <a:t>, </a:t>
          </a:r>
          <a:r>
            <a:rPr lang="en-GB" b="0" i="0" u="none" dirty="0" err="1"/>
            <a:t>Rosae</a:t>
          </a:r>
          <a:r>
            <a:rPr lang="en-GB" b="0" i="0" u="none" dirty="0"/>
            <a:t> </a:t>
          </a:r>
          <a:r>
            <a:rPr lang="en-GB" b="0" i="0" u="none" dirty="0" err="1"/>
            <a:t>flos</a:t>
          </a:r>
          <a:r>
            <a:rPr lang="hr-HR" b="0" i="0" u="none" dirty="0"/>
            <a:t>, </a:t>
          </a:r>
          <a:r>
            <a:rPr lang="en-GB" b="0" i="0" u="none" dirty="0" err="1"/>
            <a:t>Salviae</a:t>
          </a:r>
          <a:r>
            <a:rPr lang="en-GB" b="0" i="0" u="none" dirty="0"/>
            <a:t> officinalis folium</a:t>
          </a:r>
          <a:r>
            <a:rPr lang="hr-HR" b="0" i="0" u="none" dirty="0"/>
            <a:t>, </a:t>
          </a:r>
          <a:r>
            <a:rPr lang="en-GB" b="0" i="0" u="none" dirty="0" err="1"/>
            <a:t>Matricariae</a:t>
          </a:r>
          <a:r>
            <a:rPr lang="en-GB" b="0" i="0" u="none" dirty="0"/>
            <a:t> </a:t>
          </a:r>
          <a:r>
            <a:rPr lang="en-GB" b="0" i="0" u="none" dirty="0" err="1"/>
            <a:t>flos</a:t>
          </a:r>
          <a:r>
            <a:rPr lang="hr-HR" b="0" i="0" u="none" dirty="0"/>
            <a:t> </a:t>
          </a:r>
          <a:endParaRPr lang="en-US" dirty="0"/>
        </a:p>
      </dgm:t>
    </dgm:pt>
    <dgm:pt modelId="{D69B52D2-C54A-4DD4-9462-ACA3E45040A4}" type="parTrans" cxnId="{E50970B0-E5CA-436F-9E0D-F8CAC52D4B85}">
      <dgm:prSet/>
      <dgm:spPr/>
      <dgm:t>
        <a:bodyPr/>
        <a:lstStyle/>
        <a:p>
          <a:endParaRPr lang="en-GB"/>
        </a:p>
      </dgm:t>
    </dgm:pt>
    <dgm:pt modelId="{AB6BAE96-075A-47B1-8294-399978265B24}" type="sibTrans" cxnId="{E50970B0-E5CA-436F-9E0D-F8CAC52D4B85}">
      <dgm:prSet/>
      <dgm:spPr/>
      <dgm:t>
        <a:bodyPr/>
        <a:lstStyle/>
        <a:p>
          <a:endParaRPr lang="en-GB"/>
        </a:p>
      </dgm:t>
    </dgm:pt>
    <dgm:pt modelId="{43F9BBB2-F6F0-42C6-8A7A-F3806F67415D}">
      <dgm:prSet/>
      <dgm:spPr/>
      <dgm:t>
        <a:bodyPr/>
        <a:lstStyle/>
        <a:p>
          <a:r>
            <a:rPr lang="hr-HR"/>
            <a:t>Dodatni </a:t>
          </a:r>
          <a:r>
            <a:rPr lang="hr-HR" dirty="0"/>
            <a:t>učinci zahvaljujući drugim sastavnicama</a:t>
          </a:r>
          <a:endParaRPr lang="en-US" dirty="0"/>
        </a:p>
      </dgm:t>
    </dgm:pt>
    <dgm:pt modelId="{04EEFEF0-AEF8-406A-B238-F92E8595C7E4}" type="parTrans" cxnId="{6395B6F2-E7CE-45BA-A60D-EE3112794D16}">
      <dgm:prSet/>
      <dgm:spPr/>
      <dgm:t>
        <a:bodyPr/>
        <a:lstStyle/>
        <a:p>
          <a:endParaRPr lang="en-GB"/>
        </a:p>
      </dgm:t>
    </dgm:pt>
    <dgm:pt modelId="{5545CC56-A96A-430F-82AA-AB4EEA04315A}" type="sibTrans" cxnId="{6395B6F2-E7CE-45BA-A60D-EE3112794D16}">
      <dgm:prSet/>
      <dgm:spPr/>
      <dgm:t>
        <a:bodyPr/>
        <a:lstStyle/>
        <a:p>
          <a:endParaRPr lang="en-GB"/>
        </a:p>
      </dgm:t>
    </dgm:pt>
    <dgm:pt modelId="{51328C09-79F9-40ED-B5DF-8EC8EABB440D}">
      <dgm:prSet/>
      <dgm:spPr/>
      <dgm:t>
        <a:bodyPr/>
        <a:lstStyle/>
        <a:p>
          <a:r>
            <a:rPr lang="hr-HR" dirty="0"/>
            <a:t>Učinak</a:t>
          </a:r>
          <a:endParaRPr lang="en-US" dirty="0"/>
        </a:p>
      </dgm:t>
    </dgm:pt>
    <dgm:pt modelId="{53E93B00-429A-441E-9EF9-526B3A0B95D0}" type="parTrans" cxnId="{CB195991-B4BF-4FCA-A243-367ACA7D58E5}">
      <dgm:prSet/>
      <dgm:spPr/>
      <dgm:t>
        <a:bodyPr/>
        <a:lstStyle/>
        <a:p>
          <a:endParaRPr lang="en-GB"/>
        </a:p>
      </dgm:t>
    </dgm:pt>
    <dgm:pt modelId="{43857756-DA8A-4B5D-B9D7-DB3BED3008F3}" type="sibTrans" cxnId="{CB195991-B4BF-4FCA-A243-367ACA7D58E5}">
      <dgm:prSet/>
      <dgm:spPr/>
      <dgm:t>
        <a:bodyPr/>
        <a:lstStyle/>
        <a:p>
          <a:endParaRPr lang="en-GB"/>
        </a:p>
      </dgm:t>
    </dgm:pt>
    <dgm:pt modelId="{852E7D2A-43A9-4666-8A1C-8C2DCA4599B0}">
      <dgm:prSet/>
      <dgm:spPr/>
      <dgm:t>
        <a:bodyPr/>
        <a:lstStyle/>
        <a:p>
          <a:r>
            <a:rPr lang="hr-HR" noProof="0" dirty="0"/>
            <a:t>Visoka hlapljivost i ugodan aromatičan miris</a:t>
          </a:r>
          <a:endParaRPr lang="en-US" noProof="0" dirty="0"/>
        </a:p>
      </dgm:t>
    </dgm:pt>
    <dgm:pt modelId="{E6029281-07A3-4843-9083-F2A7443BE1D8}" type="parTrans" cxnId="{1B1A1AF0-4C33-4B32-9CA7-C3E1778BA011}">
      <dgm:prSet/>
      <dgm:spPr/>
      <dgm:t>
        <a:bodyPr/>
        <a:lstStyle/>
        <a:p>
          <a:endParaRPr lang="en-GB"/>
        </a:p>
      </dgm:t>
    </dgm:pt>
    <dgm:pt modelId="{B871F23F-7B3D-48DA-9420-01644C095A3E}" type="sibTrans" cxnId="{1B1A1AF0-4C33-4B32-9CA7-C3E1778BA011}">
      <dgm:prSet/>
      <dgm:spPr/>
      <dgm:t>
        <a:bodyPr/>
        <a:lstStyle/>
        <a:p>
          <a:endParaRPr lang="en-GB"/>
        </a:p>
      </dgm:t>
    </dgm:pt>
    <dgm:pt modelId="{780B1E2E-2E3D-427D-8BC5-B809480C064C}">
      <dgm:prSet/>
      <dgm:spPr/>
      <dgm:t>
        <a:bodyPr/>
        <a:lstStyle/>
        <a:p>
          <a:r>
            <a:rPr lang="hr-HR" noProof="0" dirty="0"/>
            <a:t>Prisutni u malim količinama</a:t>
          </a:r>
          <a:endParaRPr lang="en-US" noProof="0" dirty="0"/>
        </a:p>
      </dgm:t>
    </dgm:pt>
    <dgm:pt modelId="{7D0DE070-F7D6-4DF8-9FAD-D24E10BF21B2}" type="parTrans" cxnId="{2DD4A44B-1822-44B7-BDD9-7C99E4270878}">
      <dgm:prSet/>
      <dgm:spPr/>
      <dgm:t>
        <a:bodyPr/>
        <a:lstStyle/>
        <a:p>
          <a:endParaRPr lang="en-GB"/>
        </a:p>
      </dgm:t>
    </dgm:pt>
    <dgm:pt modelId="{7DC02199-429F-4EBC-9EF8-AD0B12CB2791}" type="sibTrans" cxnId="{2DD4A44B-1822-44B7-BDD9-7C99E4270878}">
      <dgm:prSet/>
      <dgm:spPr/>
      <dgm:t>
        <a:bodyPr/>
        <a:lstStyle/>
        <a:p>
          <a:endParaRPr lang="en-GB"/>
        </a:p>
      </dgm:t>
    </dgm:pt>
    <dgm:pt modelId="{81317F6D-45F0-4C22-880E-B78A66CD0F6A}">
      <dgm:prSet/>
      <dgm:spPr/>
      <dgm:t>
        <a:bodyPr/>
        <a:lstStyle/>
        <a:p>
          <a:r>
            <a:rPr lang="hr-HR" dirty="0"/>
            <a:t>Koriste se u obliku </a:t>
          </a:r>
          <a:r>
            <a:rPr lang="hr-HR" dirty="0" err="1"/>
            <a:t>infuza</a:t>
          </a:r>
          <a:r>
            <a:rPr lang="hr-HR" dirty="0"/>
            <a:t>, masti, inhalacija</a:t>
          </a:r>
          <a:endParaRPr lang="en-US" dirty="0"/>
        </a:p>
      </dgm:t>
    </dgm:pt>
    <dgm:pt modelId="{30F78B46-F850-43F6-9AF4-A881F1E297EB}" type="parTrans" cxnId="{84F55915-246D-4250-9392-E3D2FDACDC63}">
      <dgm:prSet/>
      <dgm:spPr/>
      <dgm:t>
        <a:bodyPr/>
        <a:lstStyle/>
        <a:p>
          <a:endParaRPr lang="en-GB"/>
        </a:p>
      </dgm:t>
    </dgm:pt>
    <dgm:pt modelId="{BE1D392B-13F0-44AA-8374-AB9DED9CE686}" type="sibTrans" cxnId="{84F55915-246D-4250-9392-E3D2FDACDC63}">
      <dgm:prSet/>
      <dgm:spPr/>
      <dgm:t>
        <a:bodyPr/>
        <a:lstStyle/>
        <a:p>
          <a:endParaRPr lang="en-GB"/>
        </a:p>
      </dgm:t>
    </dgm:pt>
    <dgm:pt modelId="{841B50C5-55A9-4993-87A5-D50B15849D8A}">
      <dgm:prSet/>
      <dgm:spPr/>
      <dgm:t>
        <a:bodyPr/>
        <a:lstStyle/>
        <a:p>
          <a:r>
            <a:rPr lang="hr-HR" noProof="0" dirty="0"/>
            <a:t>Prolaze kroz membranu bakterije</a:t>
          </a:r>
          <a:endParaRPr lang="en-US" noProof="0" dirty="0"/>
        </a:p>
      </dgm:t>
    </dgm:pt>
    <dgm:pt modelId="{3B764599-9202-4F6F-9DA8-5A93962878E7}" type="parTrans" cxnId="{EB98AFD8-6E87-41AC-A6F7-F4D875AAE48C}">
      <dgm:prSet/>
      <dgm:spPr/>
    </dgm:pt>
    <dgm:pt modelId="{D4C3BBCF-6B53-45B5-8A4A-9DF1194AE02B}" type="sibTrans" cxnId="{EB98AFD8-6E87-41AC-A6F7-F4D875AAE48C}">
      <dgm:prSet/>
      <dgm:spPr/>
    </dgm:pt>
    <dgm:pt modelId="{43139422-3A53-49CF-B777-C508FCA0EE2F}">
      <dgm:prSet/>
      <dgm:spPr/>
      <dgm:t>
        <a:bodyPr/>
        <a:lstStyle/>
        <a:p>
          <a:r>
            <a:rPr lang="hr-HR" noProof="0"/>
            <a:t>Male lipofilne molekule </a:t>
          </a:r>
          <a:endParaRPr lang="en-US" noProof="0" dirty="0"/>
        </a:p>
      </dgm:t>
    </dgm:pt>
    <dgm:pt modelId="{DF27F0FA-3F59-4856-BB93-AF248A0C6304}" type="parTrans" cxnId="{3887F0BC-1989-4E9C-B82A-AF0C4EA2D3A6}">
      <dgm:prSet/>
      <dgm:spPr/>
    </dgm:pt>
    <dgm:pt modelId="{25A51D3A-4E01-4596-8B31-E289D7045404}" type="sibTrans" cxnId="{3887F0BC-1989-4E9C-B82A-AF0C4EA2D3A6}">
      <dgm:prSet/>
      <dgm:spPr/>
    </dgm:pt>
    <dgm:pt modelId="{A9913018-0E6C-4A51-9CA5-B7F63CBDCB36}">
      <dgm:prSet/>
      <dgm:spPr/>
      <dgm:t>
        <a:bodyPr/>
        <a:lstStyle/>
        <a:p>
          <a:r>
            <a:rPr lang="hr-HR" noProof="0" dirty="0"/>
            <a:t>Koagulacija citoplazme, promjene u propusnosti membrane, </a:t>
          </a:r>
          <a:r>
            <a:rPr lang="hr-HR" noProof="0" dirty="0" err="1"/>
            <a:t>intereferencija</a:t>
          </a:r>
          <a:r>
            <a:rPr lang="hr-HR" noProof="0" dirty="0"/>
            <a:t> s izmjenom iona, bakterijskom komunikacijom… </a:t>
          </a:r>
          <a:endParaRPr lang="en-US" noProof="0" dirty="0"/>
        </a:p>
      </dgm:t>
    </dgm:pt>
    <dgm:pt modelId="{9A170944-C689-45CF-9175-467212675CA3}" type="parTrans" cxnId="{8FFB2659-5FE6-46BD-845D-42F5356109FC}">
      <dgm:prSet/>
      <dgm:spPr/>
    </dgm:pt>
    <dgm:pt modelId="{02F29F69-09BA-4905-B664-2E2658B59B40}" type="sibTrans" cxnId="{8FFB2659-5FE6-46BD-845D-42F5356109FC}">
      <dgm:prSet/>
      <dgm:spPr/>
    </dgm:pt>
    <dgm:pt modelId="{DAA03B17-50B2-4E4B-8915-29A5A0965527}" type="pres">
      <dgm:prSet presAssocID="{9F3C609A-3B6C-453E-8783-25517041FF49}" presName="linear" presStyleCnt="0">
        <dgm:presLayoutVars>
          <dgm:animLvl val="lvl"/>
          <dgm:resizeHandles val="exact"/>
        </dgm:presLayoutVars>
      </dgm:prSet>
      <dgm:spPr/>
    </dgm:pt>
    <dgm:pt modelId="{6D47A936-F6B2-4EDF-B3D8-DF0ABDE61334}" type="pres">
      <dgm:prSet presAssocID="{F5C6CBCB-8DC9-4F42-A733-069E0600BAF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3190D1F-61E5-4883-BD0C-AFB19241E373}" type="pres">
      <dgm:prSet presAssocID="{F5C6CBCB-8DC9-4F42-A733-069E0600BAFA}" presName="childText" presStyleLbl="revTx" presStyleIdx="0" presStyleCnt="4">
        <dgm:presLayoutVars>
          <dgm:bulletEnabled val="1"/>
        </dgm:presLayoutVars>
      </dgm:prSet>
      <dgm:spPr/>
    </dgm:pt>
    <dgm:pt modelId="{9FB03731-7E4A-47CD-8BA7-49739ECE13B1}" type="pres">
      <dgm:prSet presAssocID="{51328C09-79F9-40ED-B5DF-8EC8EABB440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207A6BC-D4A9-42FA-BB87-68C538400033}" type="pres">
      <dgm:prSet presAssocID="{51328C09-79F9-40ED-B5DF-8EC8EABB440D}" presName="childText" presStyleLbl="revTx" presStyleIdx="1" presStyleCnt="4">
        <dgm:presLayoutVars>
          <dgm:bulletEnabled val="1"/>
        </dgm:presLayoutVars>
      </dgm:prSet>
      <dgm:spPr/>
    </dgm:pt>
    <dgm:pt modelId="{EE4F04FF-2B8E-4D31-9994-FC3B84F42CC2}" type="pres">
      <dgm:prSet presAssocID="{DAEF3288-AE03-4020-9F2E-64C223CFB0D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EF0BF5E-3E0D-4DDF-A138-88B30E75E8F7}" type="pres">
      <dgm:prSet presAssocID="{DAEF3288-AE03-4020-9F2E-64C223CFB0DA}" presName="childText" presStyleLbl="revTx" presStyleIdx="2" presStyleCnt="4">
        <dgm:presLayoutVars>
          <dgm:bulletEnabled val="1"/>
        </dgm:presLayoutVars>
      </dgm:prSet>
      <dgm:spPr/>
    </dgm:pt>
    <dgm:pt modelId="{565E4ED8-8BC6-47FF-AABA-BFB45B98664D}" type="pres">
      <dgm:prSet presAssocID="{A00EBA59-86F5-4731-B06D-51BD628A51A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BBCF6DF-73AE-47BB-8275-4A371BE775B1}" type="pres">
      <dgm:prSet presAssocID="{A00EBA59-86F5-4731-B06D-51BD628A51A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45FA3106-E058-4884-9AC2-CAD501DB18CE}" type="presOf" srcId="{81317F6D-45F0-4C22-880E-B78A66CD0F6A}" destId="{AEF0BF5E-3E0D-4DDF-A138-88B30E75E8F7}" srcOrd="0" destOrd="3" presId="urn:microsoft.com/office/officeart/2005/8/layout/vList2"/>
    <dgm:cxn modelId="{F437BA0C-CD7C-40D4-80DD-6249C4D1614F}" type="presOf" srcId="{852E7D2A-43A9-4666-8A1C-8C2DCA4599B0}" destId="{D3190D1F-61E5-4883-BD0C-AFB19241E373}" srcOrd="0" destOrd="0" presId="urn:microsoft.com/office/officeart/2005/8/layout/vList2"/>
    <dgm:cxn modelId="{FD7AF00C-184F-4FC2-9BEC-921FC0E110B5}" srcId="{DAEF3288-AE03-4020-9F2E-64C223CFB0DA}" destId="{85D67D1C-DFE3-4B17-A696-46151698EF34}" srcOrd="0" destOrd="0" parTransId="{9872064E-2E9B-433F-A33D-AB3C9C4445E3}" sibTransId="{D307F355-4956-47B4-B78D-F53C1DE0BBB2}"/>
    <dgm:cxn modelId="{38728212-1D39-4AD7-8E43-E0229351B04B}" type="presOf" srcId="{780B1E2E-2E3D-427D-8BC5-B809480C064C}" destId="{D3190D1F-61E5-4883-BD0C-AFB19241E373}" srcOrd="0" destOrd="1" presId="urn:microsoft.com/office/officeart/2005/8/layout/vList2"/>
    <dgm:cxn modelId="{84F55915-246D-4250-9392-E3D2FDACDC63}" srcId="{DAEF3288-AE03-4020-9F2E-64C223CFB0DA}" destId="{81317F6D-45F0-4C22-880E-B78A66CD0F6A}" srcOrd="2" destOrd="0" parTransId="{30F78B46-F850-43F6-9AF4-A881F1E297EB}" sibTransId="{BE1D392B-13F0-44AA-8374-AB9DED9CE686}"/>
    <dgm:cxn modelId="{7839F32B-E26C-48A4-889C-BA33F2275B07}" type="presOf" srcId="{43F9BBB2-F6F0-42C6-8A7A-F3806F67415D}" destId="{AEF0BF5E-3E0D-4DDF-A138-88B30E75E8F7}" srcOrd="0" destOrd="1" presId="urn:microsoft.com/office/officeart/2005/8/layout/vList2"/>
    <dgm:cxn modelId="{79B23E34-47C8-4C21-A61B-6C26CEDDF7DB}" type="presOf" srcId="{86891F57-D470-425E-9B5E-F42E673D66BA}" destId="{7BBCF6DF-73AE-47BB-8275-4A371BE775B1}" srcOrd="0" destOrd="0" presId="urn:microsoft.com/office/officeart/2005/8/layout/vList2"/>
    <dgm:cxn modelId="{74553F44-EFED-48CC-AE39-EA3DC713E16B}" type="presOf" srcId="{9C9AC653-E3B3-4CA0-9283-97CC92D16C5D}" destId="{A207A6BC-D4A9-42FA-BB87-68C538400033}" srcOrd="0" destOrd="1" presId="urn:microsoft.com/office/officeart/2005/8/layout/vList2"/>
    <dgm:cxn modelId="{2DD4A44B-1822-44B7-BDD9-7C99E4270878}" srcId="{F5C6CBCB-8DC9-4F42-A733-069E0600BAFA}" destId="{780B1E2E-2E3D-427D-8BC5-B809480C064C}" srcOrd="1" destOrd="0" parTransId="{7D0DE070-F7D6-4DF8-9FAD-D24E10BF21B2}" sibTransId="{7DC02199-429F-4EBC-9EF8-AD0B12CB2791}"/>
    <dgm:cxn modelId="{A56C254D-8870-4452-A297-4B571134F39E}" type="presOf" srcId="{62DEC3A2-8606-4216-AD1F-206D3FFB473B}" destId="{AEF0BF5E-3E0D-4DDF-A138-88B30E75E8F7}" srcOrd="0" destOrd="2" presId="urn:microsoft.com/office/officeart/2005/8/layout/vList2"/>
    <dgm:cxn modelId="{426E1550-3164-4580-8057-610ECA5D10F6}" type="presOf" srcId="{A00EBA59-86F5-4731-B06D-51BD628A51AB}" destId="{565E4ED8-8BC6-47FF-AABA-BFB45B98664D}" srcOrd="0" destOrd="0" presId="urn:microsoft.com/office/officeart/2005/8/layout/vList2"/>
    <dgm:cxn modelId="{71C05371-D20A-4C69-B6CE-79BE1DD2B664}" type="presOf" srcId="{51328C09-79F9-40ED-B5DF-8EC8EABB440D}" destId="{9FB03731-7E4A-47CD-8BA7-49739ECE13B1}" srcOrd="0" destOrd="0" presId="urn:microsoft.com/office/officeart/2005/8/layout/vList2"/>
    <dgm:cxn modelId="{ABA31475-7410-454A-A87F-A6F78AEEE554}" type="presOf" srcId="{DAEF3288-AE03-4020-9F2E-64C223CFB0DA}" destId="{EE4F04FF-2B8E-4D31-9994-FC3B84F42CC2}" srcOrd="0" destOrd="0" presId="urn:microsoft.com/office/officeart/2005/8/layout/vList2"/>
    <dgm:cxn modelId="{0A0F5675-52E4-4492-9A77-AE7CB200ED31}" srcId="{51328C09-79F9-40ED-B5DF-8EC8EABB440D}" destId="{6AAA699D-ED9B-410D-9B8F-EAAE79D535B6}" srcOrd="0" destOrd="0" parTransId="{6076EEB7-619F-4FE3-B70E-1EF5C7ACA191}" sibTransId="{A06366B5-24FB-4E7B-8EC3-A2A025105175}"/>
    <dgm:cxn modelId="{02FF0278-3622-4034-882F-B3E941BD4BD6}" srcId="{9F3C609A-3B6C-453E-8783-25517041FF49}" destId="{A00EBA59-86F5-4731-B06D-51BD628A51AB}" srcOrd="3" destOrd="0" parTransId="{645F17AC-F89F-4F9B-AEF7-4F37A15BD569}" sibTransId="{5F5AFAA4-B8E2-4480-A994-F9DE8DCECB46}"/>
    <dgm:cxn modelId="{8FFB2659-5FE6-46BD-845D-42F5356109FC}" srcId="{841B50C5-55A9-4993-87A5-D50B15849D8A}" destId="{A9913018-0E6C-4A51-9CA5-B7F63CBDCB36}" srcOrd="0" destOrd="0" parTransId="{9A170944-C689-45CF-9175-467212675CA3}" sibTransId="{02F29F69-09BA-4905-B664-2E2658B59B40}"/>
    <dgm:cxn modelId="{5BE66682-21EB-49F1-BBCA-B3CD6CDEFCD4}" type="presOf" srcId="{43139422-3A53-49CF-B777-C508FCA0EE2F}" destId="{D3190D1F-61E5-4883-BD0C-AFB19241E373}" srcOrd="0" destOrd="2" presId="urn:microsoft.com/office/officeart/2005/8/layout/vList2"/>
    <dgm:cxn modelId="{E072D78D-97AB-4F07-BF10-9B528A408ED3}" type="presOf" srcId="{841B50C5-55A9-4993-87A5-D50B15849D8A}" destId="{D3190D1F-61E5-4883-BD0C-AFB19241E373}" srcOrd="0" destOrd="3" presId="urn:microsoft.com/office/officeart/2005/8/layout/vList2"/>
    <dgm:cxn modelId="{CB195991-B4BF-4FCA-A243-367ACA7D58E5}" srcId="{9F3C609A-3B6C-453E-8783-25517041FF49}" destId="{51328C09-79F9-40ED-B5DF-8EC8EABB440D}" srcOrd="1" destOrd="0" parTransId="{53E93B00-429A-441E-9EF9-526B3A0B95D0}" sibTransId="{43857756-DA8A-4B5D-B9D7-DB3BED3008F3}"/>
    <dgm:cxn modelId="{3DF308AA-7239-4DC9-A5E3-15A95AB4B913}" type="presOf" srcId="{A9913018-0E6C-4A51-9CA5-B7F63CBDCB36}" destId="{D3190D1F-61E5-4883-BD0C-AFB19241E373}" srcOrd="0" destOrd="4" presId="urn:microsoft.com/office/officeart/2005/8/layout/vList2"/>
    <dgm:cxn modelId="{E4D066AE-6E4A-41DA-90A9-861BCFCC24A5}" type="presOf" srcId="{9F3C609A-3B6C-453E-8783-25517041FF49}" destId="{DAA03B17-50B2-4E4B-8915-29A5A0965527}" srcOrd="0" destOrd="0" presId="urn:microsoft.com/office/officeart/2005/8/layout/vList2"/>
    <dgm:cxn modelId="{E50970B0-E5CA-436F-9E0D-F8CAC52D4B85}" srcId="{A00EBA59-86F5-4731-B06D-51BD628A51AB}" destId="{86891F57-D470-425E-9B5E-F42E673D66BA}" srcOrd="0" destOrd="0" parTransId="{D69B52D2-C54A-4DD4-9462-ACA3E45040A4}" sibTransId="{AB6BAE96-075A-47B1-8294-399978265B24}"/>
    <dgm:cxn modelId="{3887F0BC-1989-4E9C-B82A-AF0C4EA2D3A6}" srcId="{F5C6CBCB-8DC9-4F42-A733-069E0600BAFA}" destId="{43139422-3A53-49CF-B777-C508FCA0EE2F}" srcOrd="2" destOrd="0" parTransId="{DF27F0FA-3F59-4856-BB93-AF248A0C6304}" sibTransId="{25A51D3A-4E01-4596-8B31-E289D7045404}"/>
    <dgm:cxn modelId="{69EA38C1-454E-4111-9B61-D927EBC5E516}" srcId="{43F9BBB2-F6F0-42C6-8A7A-F3806F67415D}" destId="{62DEC3A2-8606-4216-AD1F-206D3FFB473B}" srcOrd="0" destOrd="0" parTransId="{1E3AA0F7-38A7-470F-AA9E-D1B4DE160FD6}" sibTransId="{E8A1BC3A-48D5-425A-92B1-B06BD523617F}"/>
    <dgm:cxn modelId="{B02151CC-2676-4F5B-AAC5-2C5E7C2D1259}" srcId="{9F3C609A-3B6C-453E-8783-25517041FF49}" destId="{DAEF3288-AE03-4020-9F2E-64C223CFB0DA}" srcOrd="2" destOrd="0" parTransId="{383B51C2-0357-406D-B96F-B0B6EB02B490}" sibTransId="{047F4EAE-0699-437F-B496-C8D3E3032604}"/>
    <dgm:cxn modelId="{BB3485D3-6436-469B-976E-DD3D6C0B694E}" type="presOf" srcId="{F5C6CBCB-8DC9-4F42-A733-069E0600BAFA}" destId="{6D47A936-F6B2-4EDF-B3D8-DF0ABDE61334}" srcOrd="0" destOrd="0" presId="urn:microsoft.com/office/officeart/2005/8/layout/vList2"/>
    <dgm:cxn modelId="{EB98AFD8-6E87-41AC-A6F7-F4D875AAE48C}" srcId="{F5C6CBCB-8DC9-4F42-A733-069E0600BAFA}" destId="{841B50C5-55A9-4993-87A5-D50B15849D8A}" srcOrd="3" destOrd="0" parTransId="{3B764599-9202-4F6F-9DA8-5A93962878E7}" sibTransId="{D4C3BBCF-6B53-45B5-8A4A-9DF1194AE02B}"/>
    <dgm:cxn modelId="{7BB74DE1-3762-4381-8433-28869A372E43}" type="presOf" srcId="{85D67D1C-DFE3-4B17-A696-46151698EF34}" destId="{AEF0BF5E-3E0D-4DDF-A138-88B30E75E8F7}" srcOrd="0" destOrd="0" presId="urn:microsoft.com/office/officeart/2005/8/layout/vList2"/>
    <dgm:cxn modelId="{B484DFEE-4ADE-464B-9AF7-419CA3A1EFB1}" srcId="{9F3C609A-3B6C-453E-8783-25517041FF49}" destId="{F5C6CBCB-8DC9-4F42-A733-069E0600BAFA}" srcOrd="0" destOrd="0" parTransId="{79427209-79B2-47FA-80A0-CD7E72842B52}" sibTransId="{2C69D1CE-937B-4C87-A9A1-317B8E6650E1}"/>
    <dgm:cxn modelId="{1B1A1AF0-4C33-4B32-9CA7-C3E1778BA011}" srcId="{F5C6CBCB-8DC9-4F42-A733-069E0600BAFA}" destId="{852E7D2A-43A9-4666-8A1C-8C2DCA4599B0}" srcOrd="0" destOrd="0" parTransId="{E6029281-07A3-4843-9083-F2A7443BE1D8}" sibTransId="{B871F23F-7B3D-48DA-9420-01644C095A3E}"/>
    <dgm:cxn modelId="{6395B6F2-E7CE-45BA-A60D-EE3112794D16}" srcId="{DAEF3288-AE03-4020-9F2E-64C223CFB0DA}" destId="{43F9BBB2-F6F0-42C6-8A7A-F3806F67415D}" srcOrd="1" destOrd="0" parTransId="{04EEFEF0-AEF8-406A-B238-F92E8595C7E4}" sibTransId="{5545CC56-A96A-430F-82AA-AB4EEA04315A}"/>
    <dgm:cxn modelId="{6CA6A7F3-B16A-4ACE-BCA7-D7422D05358E}" srcId="{51328C09-79F9-40ED-B5DF-8EC8EABB440D}" destId="{9C9AC653-E3B3-4CA0-9283-97CC92D16C5D}" srcOrd="1" destOrd="0" parTransId="{569AF2A1-C754-47B8-B686-165B945E0ACE}" sibTransId="{819FBD95-C4EA-40E2-8657-230177AF9C62}"/>
    <dgm:cxn modelId="{8F7D0DF8-E16F-4ADF-AFC3-B0138BD39147}" type="presOf" srcId="{6AAA699D-ED9B-410D-9B8F-EAAE79D535B6}" destId="{A207A6BC-D4A9-42FA-BB87-68C538400033}" srcOrd="0" destOrd="0" presId="urn:microsoft.com/office/officeart/2005/8/layout/vList2"/>
    <dgm:cxn modelId="{5063C183-641B-455B-9908-6101F8CCC3E9}" type="presParOf" srcId="{DAA03B17-50B2-4E4B-8915-29A5A0965527}" destId="{6D47A936-F6B2-4EDF-B3D8-DF0ABDE61334}" srcOrd="0" destOrd="0" presId="urn:microsoft.com/office/officeart/2005/8/layout/vList2"/>
    <dgm:cxn modelId="{0BF5E845-4D11-4EDA-9300-B775A6E89DB2}" type="presParOf" srcId="{DAA03B17-50B2-4E4B-8915-29A5A0965527}" destId="{D3190D1F-61E5-4883-BD0C-AFB19241E373}" srcOrd="1" destOrd="0" presId="urn:microsoft.com/office/officeart/2005/8/layout/vList2"/>
    <dgm:cxn modelId="{51EBED13-922E-4D59-B32C-822B68C45C6D}" type="presParOf" srcId="{DAA03B17-50B2-4E4B-8915-29A5A0965527}" destId="{9FB03731-7E4A-47CD-8BA7-49739ECE13B1}" srcOrd="2" destOrd="0" presId="urn:microsoft.com/office/officeart/2005/8/layout/vList2"/>
    <dgm:cxn modelId="{4124DBB0-CE00-4AD2-8C71-3C7FF0903527}" type="presParOf" srcId="{DAA03B17-50B2-4E4B-8915-29A5A0965527}" destId="{A207A6BC-D4A9-42FA-BB87-68C538400033}" srcOrd="3" destOrd="0" presId="urn:microsoft.com/office/officeart/2005/8/layout/vList2"/>
    <dgm:cxn modelId="{2A99D975-4AFE-417A-B390-136B7CC72AF1}" type="presParOf" srcId="{DAA03B17-50B2-4E4B-8915-29A5A0965527}" destId="{EE4F04FF-2B8E-4D31-9994-FC3B84F42CC2}" srcOrd="4" destOrd="0" presId="urn:microsoft.com/office/officeart/2005/8/layout/vList2"/>
    <dgm:cxn modelId="{A9CD7E6D-2431-455F-85CC-FF2128B3F94A}" type="presParOf" srcId="{DAA03B17-50B2-4E4B-8915-29A5A0965527}" destId="{AEF0BF5E-3E0D-4DDF-A138-88B30E75E8F7}" srcOrd="5" destOrd="0" presId="urn:microsoft.com/office/officeart/2005/8/layout/vList2"/>
    <dgm:cxn modelId="{AFD06C08-DE4E-4614-B444-698FB37F7250}" type="presParOf" srcId="{DAA03B17-50B2-4E4B-8915-29A5A0965527}" destId="{565E4ED8-8BC6-47FF-AABA-BFB45B98664D}" srcOrd="6" destOrd="0" presId="urn:microsoft.com/office/officeart/2005/8/layout/vList2"/>
    <dgm:cxn modelId="{0B413004-91AD-4623-81C1-266D8B497F11}" type="presParOf" srcId="{DAA03B17-50B2-4E4B-8915-29A5A0965527}" destId="{7BBCF6DF-73AE-47BB-8275-4A371BE775B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F8A370-2E08-4DB0-AD02-D564F07A2C8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E19945-A2B2-4164-AA31-83FAE856210C}">
      <dgm:prSet/>
      <dgm:spPr/>
      <dgm:t>
        <a:bodyPr/>
        <a:lstStyle/>
        <a:p>
          <a:r>
            <a:rPr lang="hr-HR" dirty="0"/>
            <a:t>Značajke</a:t>
          </a:r>
          <a:endParaRPr lang="en-US" dirty="0"/>
        </a:p>
      </dgm:t>
    </dgm:pt>
    <dgm:pt modelId="{13D0D6A7-6B7D-4F4F-BFD4-D48386FD4165}" type="parTrans" cxnId="{C82A0513-5509-47DE-8FEE-1E704FB9F7F3}">
      <dgm:prSet/>
      <dgm:spPr/>
      <dgm:t>
        <a:bodyPr/>
        <a:lstStyle/>
        <a:p>
          <a:endParaRPr lang="en-US"/>
        </a:p>
      </dgm:t>
    </dgm:pt>
    <dgm:pt modelId="{320843EC-948F-4E76-A12C-D75F39660C27}" type="sibTrans" cxnId="{C82A0513-5509-47DE-8FEE-1E704FB9F7F3}">
      <dgm:prSet/>
      <dgm:spPr/>
      <dgm:t>
        <a:bodyPr/>
        <a:lstStyle/>
        <a:p>
          <a:endParaRPr lang="en-US"/>
        </a:p>
      </dgm:t>
    </dgm:pt>
    <dgm:pt modelId="{4F578B1B-E043-4DC1-A43D-50AD836FE454}">
      <dgm:prSet/>
      <dgm:spPr/>
      <dgm:t>
        <a:bodyPr/>
        <a:lstStyle/>
        <a:p>
          <a:r>
            <a:rPr lang="hr-HR" dirty="0"/>
            <a:t>Velika molekulska masa</a:t>
          </a:r>
          <a:endParaRPr lang="en-US" dirty="0"/>
        </a:p>
      </dgm:t>
    </dgm:pt>
    <dgm:pt modelId="{E30EF374-0E91-4E0F-8746-BA61EC321F81}" type="parTrans" cxnId="{EE447F7B-9FE9-456A-A146-EE04E3544786}">
      <dgm:prSet/>
      <dgm:spPr/>
      <dgm:t>
        <a:bodyPr/>
        <a:lstStyle/>
        <a:p>
          <a:endParaRPr lang="en-US"/>
        </a:p>
      </dgm:t>
    </dgm:pt>
    <dgm:pt modelId="{0E2F68AD-390C-44CC-A7D1-3D5C48323AAD}" type="sibTrans" cxnId="{EE447F7B-9FE9-456A-A146-EE04E3544786}">
      <dgm:prSet/>
      <dgm:spPr/>
      <dgm:t>
        <a:bodyPr/>
        <a:lstStyle/>
        <a:p>
          <a:endParaRPr lang="en-US"/>
        </a:p>
      </dgm:t>
    </dgm:pt>
    <dgm:pt modelId="{93EBF016-0683-4543-AC7C-4563A8B1BB6D}">
      <dgm:prSet/>
      <dgm:spPr/>
      <dgm:t>
        <a:bodyPr/>
        <a:lstStyle/>
        <a:p>
          <a:r>
            <a:rPr lang="hr-HR" dirty="0"/>
            <a:t>Učinak</a:t>
          </a:r>
          <a:endParaRPr lang="en-US" dirty="0"/>
        </a:p>
      </dgm:t>
    </dgm:pt>
    <dgm:pt modelId="{7CD95C47-45F6-4A5C-85D9-69F586FB772A}" type="parTrans" cxnId="{3637EAE6-3AF8-42BA-860C-6559F0D2940F}">
      <dgm:prSet/>
      <dgm:spPr/>
      <dgm:t>
        <a:bodyPr/>
        <a:lstStyle/>
        <a:p>
          <a:endParaRPr lang="en-US"/>
        </a:p>
      </dgm:t>
    </dgm:pt>
    <dgm:pt modelId="{AF545582-9BC6-484B-B560-845D6FFAD188}" type="sibTrans" cxnId="{3637EAE6-3AF8-42BA-860C-6559F0D2940F}">
      <dgm:prSet/>
      <dgm:spPr/>
      <dgm:t>
        <a:bodyPr/>
        <a:lstStyle/>
        <a:p>
          <a:endParaRPr lang="en-US"/>
        </a:p>
      </dgm:t>
    </dgm:pt>
    <dgm:pt modelId="{A4D7FE44-6FEA-423C-A0A1-5C28F18A6010}">
      <dgm:prSet/>
      <dgm:spPr/>
      <dgm:t>
        <a:bodyPr/>
        <a:lstStyle/>
        <a:p>
          <a:r>
            <a:rPr lang="hr-HR" dirty="0"/>
            <a:t>Ne apsorbiraju se u organizam</a:t>
          </a:r>
          <a:endParaRPr lang="en-US" dirty="0"/>
        </a:p>
      </dgm:t>
    </dgm:pt>
    <dgm:pt modelId="{98884D64-44D0-4AFB-8096-933FDDE3AF00}" type="parTrans" cxnId="{C241529B-3643-41D0-A6EB-92BB6CB244A3}">
      <dgm:prSet/>
      <dgm:spPr/>
      <dgm:t>
        <a:bodyPr/>
        <a:lstStyle/>
        <a:p>
          <a:endParaRPr lang="en-US"/>
        </a:p>
      </dgm:t>
    </dgm:pt>
    <dgm:pt modelId="{09356D73-6A9E-48E0-976F-FEAD8FC58C5B}" type="sibTrans" cxnId="{C241529B-3643-41D0-A6EB-92BB6CB244A3}">
      <dgm:prSet/>
      <dgm:spPr/>
      <dgm:t>
        <a:bodyPr/>
        <a:lstStyle/>
        <a:p>
          <a:endParaRPr lang="en-US"/>
        </a:p>
      </dgm:t>
    </dgm:pt>
    <dgm:pt modelId="{D807DB15-CD70-47F3-B124-66DA01E621A8}">
      <dgm:prSet/>
      <dgm:spPr/>
      <dgm:t>
        <a:bodyPr/>
        <a:lstStyle/>
        <a:p>
          <a:r>
            <a:rPr lang="hr-HR" dirty="0"/>
            <a:t>Primjena</a:t>
          </a:r>
          <a:endParaRPr lang="en-US" dirty="0"/>
        </a:p>
      </dgm:t>
    </dgm:pt>
    <dgm:pt modelId="{A37E4CED-2FE0-46BC-A7E4-287E40795FAA}" type="parTrans" cxnId="{F17B40CB-F0DD-44D1-954D-F13E1E11E425}">
      <dgm:prSet/>
      <dgm:spPr/>
      <dgm:t>
        <a:bodyPr/>
        <a:lstStyle/>
        <a:p>
          <a:endParaRPr lang="en-US"/>
        </a:p>
      </dgm:t>
    </dgm:pt>
    <dgm:pt modelId="{7B5BB6F7-0B6E-43E6-836C-34A61E456511}" type="sibTrans" cxnId="{F17B40CB-F0DD-44D1-954D-F13E1E11E425}">
      <dgm:prSet/>
      <dgm:spPr/>
      <dgm:t>
        <a:bodyPr/>
        <a:lstStyle/>
        <a:p>
          <a:endParaRPr lang="en-US"/>
        </a:p>
      </dgm:t>
    </dgm:pt>
    <dgm:pt modelId="{0FDD307A-952F-4B64-A72C-325A6BA582F7}">
      <dgm:prSet/>
      <dgm:spPr/>
      <dgm:t>
        <a:bodyPr/>
        <a:lstStyle/>
        <a:p>
          <a:r>
            <a:rPr lang="hr-HR" dirty="0"/>
            <a:t>Lokalno kod upala u usnoj šupljini, ždrijela, grkljana</a:t>
          </a:r>
          <a:endParaRPr lang="en-US" dirty="0"/>
        </a:p>
      </dgm:t>
    </dgm:pt>
    <dgm:pt modelId="{E4AC7D3D-61EF-45D9-BC60-7D5C31DE2A66}" type="parTrans" cxnId="{98E76822-36B4-44F6-B751-8529844EA214}">
      <dgm:prSet/>
      <dgm:spPr/>
      <dgm:t>
        <a:bodyPr/>
        <a:lstStyle/>
        <a:p>
          <a:endParaRPr lang="en-US"/>
        </a:p>
      </dgm:t>
    </dgm:pt>
    <dgm:pt modelId="{289B4E1E-21D0-4B97-81DD-884A44F63E29}" type="sibTrans" cxnId="{98E76822-36B4-44F6-B751-8529844EA214}">
      <dgm:prSet/>
      <dgm:spPr/>
      <dgm:t>
        <a:bodyPr/>
        <a:lstStyle/>
        <a:p>
          <a:endParaRPr lang="en-US"/>
        </a:p>
      </dgm:t>
    </dgm:pt>
    <dgm:pt modelId="{2079A58D-0A8F-43A5-9887-B3AA9CB6BF51}">
      <dgm:prSet/>
      <dgm:spPr/>
      <dgm:t>
        <a:bodyPr/>
        <a:lstStyle/>
        <a:p>
          <a:r>
            <a:rPr lang="hr-HR" dirty="0"/>
            <a:t>Primjeri</a:t>
          </a:r>
          <a:endParaRPr lang="en-US" dirty="0"/>
        </a:p>
      </dgm:t>
    </dgm:pt>
    <dgm:pt modelId="{D8FE4975-8DDA-429A-96F9-DBB45C6FD059}" type="parTrans" cxnId="{67851394-0FE2-4397-AE1E-6F115E5651CE}">
      <dgm:prSet/>
      <dgm:spPr/>
      <dgm:t>
        <a:bodyPr/>
        <a:lstStyle/>
        <a:p>
          <a:endParaRPr lang="en-GB"/>
        </a:p>
      </dgm:t>
    </dgm:pt>
    <dgm:pt modelId="{A8D415C4-65BB-4535-85B6-2708C82DAD84}" type="sibTrans" cxnId="{67851394-0FE2-4397-AE1E-6F115E5651CE}">
      <dgm:prSet/>
      <dgm:spPr/>
      <dgm:t>
        <a:bodyPr/>
        <a:lstStyle/>
        <a:p>
          <a:endParaRPr lang="en-GB"/>
        </a:p>
      </dgm:t>
    </dgm:pt>
    <dgm:pt modelId="{BBB9F5D5-BC3F-45A1-B1FF-F48AA9EB6B65}">
      <dgm:prSet/>
      <dgm:spPr/>
      <dgm:t>
        <a:bodyPr/>
        <a:lstStyle/>
        <a:p>
          <a:r>
            <a:rPr lang="en-GB" b="0" i="0" u="none" dirty="0" err="1"/>
            <a:t>Althaeae</a:t>
          </a:r>
          <a:r>
            <a:rPr lang="en-GB" b="0" i="0" u="none" dirty="0"/>
            <a:t> </a:t>
          </a:r>
          <a:r>
            <a:rPr lang="en-GB" b="0" i="0" u="none" dirty="0" err="1"/>
            <a:t>radi</a:t>
          </a:r>
          <a:r>
            <a:rPr lang="hr-HR" b="0" i="0" u="none" dirty="0"/>
            <a:t>x, </a:t>
          </a:r>
          <a:r>
            <a:rPr lang="en-GB" b="0" i="0" u="none" dirty="0" err="1"/>
            <a:t>Malvae</a:t>
          </a:r>
          <a:r>
            <a:rPr lang="en-GB" b="0" i="0" u="none" dirty="0"/>
            <a:t> folium</a:t>
          </a:r>
          <a:r>
            <a:rPr lang="hr-HR" b="0" i="0" u="none" dirty="0"/>
            <a:t>, </a:t>
          </a:r>
          <a:r>
            <a:rPr lang="en-GB" b="0" i="0" u="none" dirty="0" err="1"/>
            <a:t>Malvae</a:t>
          </a:r>
          <a:r>
            <a:rPr lang="en-GB" b="0" i="0" u="none" dirty="0"/>
            <a:t> sylvestris </a:t>
          </a:r>
          <a:r>
            <a:rPr lang="en-GB" b="0" i="0" u="none" dirty="0" err="1"/>
            <a:t>flos</a:t>
          </a:r>
          <a:r>
            <a:rPr lang="hr-HR" b="0" i="0" u="none" dirty="0"/>
            <a:t>, </a:t>
          </a:r>
          <a:r>
            <a:rPr lang="en-GB" u="none" strike="noStrike" dirty="0" err="1">
              <a:effectLst/>
            </a:rPr>
            <a:t>Verbasci</a:t>
          </a:r>
          <a:r>
            <a:rPr lang="en-GB" u="none" strike="noStrike" dirty="0">
              <a:effectLst/>
            </a:rPr>
            <a:t> </a:t>
          </a:r>
          <a:r>
            <a:rPr lang="en-GB" u="none" strike="noStrike" dirty="0" err="1">
              <a:effectLst/>
            </a:rPr>
            <a:t>flos</a:t>
          </a:r>
          <a:r>
            <a:rPr lang="en-GB" u="none" strike="noStrike" dirty="0">
              <a:effectLst/>
            </a:rPr>
            <a:t> </a:t>
          </a:r>
          <a:endParaRPr lang="en-US" dirty="0"/>
        </a:p>
      </dgm:t>
    </dgm:pt>
    <dgm:pt modelId="{67A961CB-F3F7-4874-B024-5E257CA668A4}" type="parTrans" cxnId="{6316EBB9-8E78-4554-9EDC-B5824AC3DBDC}">
      <dgm:prSet/>
      <dgm:spPr/>
      <dgm:t>
        <a:bodyPr/>
        <a:lstStyle/>
        <a:p>
          <a:endParaRPr lang="en-GB"/>
        </a:p>
      </dgm:t>
    </dgm:pt>
    <dgm:pt modelId="{AB169691-F6B5-4255-A723-3EE224300263}" type="sibTrans" cxnId="{6316EBB9-8E78-4554-9EDC-B5824AC3DBDC}">
      <dgm:prSet/>
      <dgm:spPr/>
      <dgm:t>
        <a:bodyPr/>
        <a:lstStyle/>
        <a:p>
          <a:endParaRPr lang="en-GB"/>
        </a:p>
      </dgm:t>
    </dgm:pt>
    <dgm:pt modelId="{3AC8BA13-0137-4489-ADA4-30CFBCD86C6A}">
      <dgm:prSet/>
      <dgm:spPr/>
      <dgm:t>
        <a:bodyPr/>
        <a:lstStyle/>
        <a:p>
          <a:r>
            <a:rPr lang="hr-HR" dirty="0"/>
            <a:t>Isključivo lokalna primjena</a:t>
          </a:r>
          <a:endParaRPr lang="en-US" dirty="0"/>
        </a:p>
      </dgm:t>
    </dgm:pt>
    <dgm:pt modelId="{95BA1B2E-0240-4726-A808-7B22949C0B41}" type="parTrans" cxnId="{5AD60573-A6D2-474C-99F4-72BAA5CD2BB0}">
      <dgm:prSet/>
      <dgm:spPr/>
      <dgm:t>
        <a:bodyPr/>
        <a:lstStyle/>
        <a:p>
          <a:endParaRPr lang="en-GB"/>
        </a:p>
      </dgm:t>
    </dgm:pt>
    <dgm:pt modelId="{7D5FF7EA-C91A-40DB-8C55-BAD7867195B6}" type="sibTrans" cxnId="{5AD60573-A6D2-474C-99F4-72BAA5CD2BB0}">
      <dgm:prSet/>
      <dgm:spPr/>
      <dgm:t>
        <a:bodyPr/>
        <a:lstStyle/>
        <a:p>
          <a:endParaRPr lang="en-GB"/>
        </a:p>
      </dgm:t>
    </dgm:pt>
    <dgm:pt modelId="{AE77D549-58F6-4F14-9CCA-7460D487DADA}">
      <dgm:prSet/>
      <dgm:spPr/>
      <dgm:t>
        <a:bodyPr/>
        <a:lstStyle/>
        <a:p>
          <a:r>
            <a:rPr lang="hr-HR" dirty="0"/>
            <a:t>Zaštitni sloj smanjuje iritacije, </a:t>
          </a:r>
          <a:r>
            <a:rPr lang="hr-HR" dirty="0" err="1"/>
            <a:t>puferira</a:t>
          </a:r>
          <a:r>
            <a:rPr lang="hr-HR" dirty="0"/>
            <a:t> i apsorbira tvari na sluznici</a:t>
          </a:r>
          <a:endParaRPr lang="en-US" dirty="0"/>
        </a:p>
      </dgm:t>
    </dgm:pt>
    <dgm:pt modelId="{D8524195-742B-4BA0-BC48-2E8DF4828E87}" type="parTrans" cxnId="{C9F601DD-2EC9-4E0A-8BF1-64E218B85529}">
      <dgm:prSet/>
      <dgm:spPr/>
      <dgm:t>
        <a:bodyPr/>
        <a:lstStyle/>
        <a:p>
          <a:endParaRPr lang="en-GB"/>
        </a:p>
      </dgm:t>
    </dgm:pt>
    <dgm:pt modelId="{54255A24-6A5D-4871-A70B-CAF63CFF4DE7}" type="sibTrans" cxnId="{C9F601DD-2EC9-4E0A-8BF1-64E218B85529}">
      <dgm:prSet/>
      <dgm:spPr/>
      <dgm:t>
        <a:bodyPr/>
        <a:lstStyle/>
        <a:p>
          <a:endParaRPr lang="en-GB"/>
        </a:p>
      </dgm:t>
    </dgm:pt>
    <dgm:pt modelId="{AFC167BE-5017-4A02-B96B-C04492726B03}">
      <dgm:prSet/>
      <dgm:spPr/>
      <dgm:t>
        <a:bodyPr/>
        <a:lstStyle/>
        <a:p>
          <a:r>
            <a:rPr lang="hr-HR" dirty="0"/>
            <a:t>Smanjuju apsorpciju na sluznicama</a:t>
          </a:r>
          <a:endParaRPr lang="en-US" dirty="0"/>
        </a:p>
      </dgm:t>
    </dgm:pt>
    <dgm:pt modelId="{1D9D8B29-2EA7-4748-A5AC-EAAAB4C45D70}" type="parTrans" cxnId="{DE2B72CD-D84E-4B34-9AD6-E054DEA9AFE5}">
      <dgm:prSet/>
      <dgm:spPr/>
      <dgm:t>
        <a:bodyPr/>
        <a:lstStyle/>
        <a:p>
          <a:endParaRPr lang="en-GB"/>
        </a:p>
      </dgm:t>
    </dgm:pt>
    <dgm:pt modelId="{96AC2991-D658-4F8D-A400-A1E187715E26}" type="sibTrans" cxnId="{DE2B72CD-D84E-4B34-9AD6-E054DEA9AFE5}">
      <dgm:prSet/>
      <dgm:spPr/>
      <dgm:t>
        <a:bodyPr/>
        <a:lstStyle/>
        <a:p>
          <a:endParaRPr lang="en-GB"/>
        </a:p>
      </dgm:t>
    </dgm:pt>
    <dgm:pt modelId="{7BB19A98-08CA-4BCB-A206-7737F670C92B}">
      <dgm:prSet/>
      <dgm:spPr/>
      <dgm:t>
        <a:bodyPr/>
        <a:lstStyle/>
        <a:p>
          <a:r>
            <a:rPr lang="hr-HR" dirty="0"/>
            <a:t>Tvore </a:t>
          </a:r>
          <a:r>
            <a:rPr lang="hr-HR" dirty="0" err="1"/>
            <a:t>hidrokoloidne</a:t>
          </a:r>
          <a:r>
            <a:rPr lang="hr-HR" dirty="0"/>
            <a:t> otopine</a:t>
          </a:r>
          <a:endParaRPr lang="en-US" dirty="0"/>
        </a:p>
      </dgm:t>
    </dgm:pt>
    <dgm:pt modelId="{F50B5069-7D54-41A8-906A-E9ECD0796996}" type="parTrans" cxnId="{74094B00-C70E-4B25-A060-C8722396A141}">
      <dgm:prSet/>
      <dgm:spPr/>
      <dgm:t>
        <a:bodyPr/>
        <a:lstStyle/>
        <a:p>
          <a:endParaRPr lang="en-GB"/>
        </a:p>
      </dgm:t>
    </dgm:pt>
    <dgm:pt modelId="{5FCFAF41-E6EF-4767-A779-789D7F6BBBEF}" type="sibTrans" cxnId="{74094B00-C70E-4B25-A060-C8722396A141}">
      <dgm:prSet/>
      <dgm:spPr/>
      <dgm:t>
        <a:bodyPr/>
        <a:lstStyle/>
        <a:p>
          <a:endParaRPr lang="en-GB"/>
        </a:p>
      </dgm:t>
    </dgm:pt>
    <dgm:pt modelId="{EC43B18D-9979-4973-B27B-D8451D011E09}">
      <dgm:prSet/>
      <dgm:spPr/>
      <dgm:t>
        <a:bodyPr/>
        <a:lstStyle/>
        <a:p>
          <a:r>
            <a:rPr lang="hr-HR"/>
            <a:t>Polisaharidi </a:t>
          </a:r>
          <a:r>
            <a:rPr lang="hr-HR" dirty="0"/>
            <a:t>koji vežu vodu</a:t>
          </a:r>
          <a:endParaRPr lang="en-US" dirty="0"/>
        </a:p>
      </dgm:t>
    </dgm:pt>
    <dgm:pt modelId="{B8A52C1A-1298-4046-8EAE-01C15F62257F}" type="parTrans" cxnId="{63298C84-A7DC-4E6F-83B7-A027C960537D}">
      <dgm:prSet/>
      <dgm:spPr/>
    </dgm:pt>
    <dgm:pt modelId="{EAC742AA-36EC-473A-8874-EDE5AAF1550E}" type="sibTrans" cxnId="{63298C84-A7DC-4E6F-83B7-A027C960537D}">
      <dgm:prSet/>
      <dgm:spPr/>
    </dgm:pt>
    <dgm:pt modelId="{7ACFFB74-7124-4D51-872E-49267826C050}">
      <dgm:prSet/>
      <dgm:spPr/>
      <dgm:t>
        <a:bodyPr/>
        <a:lstStyle/>
        <a:p>
          <a:r>
            <a:rPr lang="hr-HR" dirty="0"/>
            <a:t>Smanjuje refleksni podražaj na kašalj</a:t>
          </a:r>
          <a:endParaRPr lang="en-US" dirty="0"/>
        </a:p>
      </dgm:t>
    </dgm:pt>
    <dgm:pt modelId="{6583DE93-89CC-4994-95AA-3A353FEB6B94}" type="parTrans" cxnId="{03EB37CB-5E8B-4FBA-9850-3B053B69867B}">
      <dgm:prSet/>
      <dgm:spPr/>
    </dgm:pt>
    <dgm:pt modelId="{936311E5-7961-4481-AD9F-7AA72EBE8E24}" type="sibTrans" cxnId="{03EB37CB-5E8B-4FBA-9850-3B053B69867B}">
      <dgm:prSet/>
      <dgm:spPr/>
    </dgm:pt>
    <dgm:pt modelId="{F68FDE70-C7BC-4743-B56C-288C03DE9F73}" type="pres">
      <dgm:prSet presAssocID="{60F8A370-2E08-4DB0-AD02-D564F07A2C87}" presName="linear" presStyleCnt="0">
        <dgm:presLayoutVars>
          <dgm:animLvl val="lvl"/>
          <dgm:resizeHandles val="exact"/>
        </dgm:presLayoutVars>
      </dgm:prSet>
      <dgm:spPr/>
    </dgm:pt>
    <dgm:pt modelId="{6BE33796-F93E-434E-B4AE-EDC440F19944}" type="pres">
      <dgm:prSet presAssocID="{E9E19945-A2B2-4164-AA31-83FAE856210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F3EDD7A-2D04-4DD9-8618-3E1E45A22D95}" type="pres">
      <dgm:prSet presAssocID="{E9E19945-A2B2-4164-AA31-83FAE856210C}" presName="childText" presStyleLbl="revTx" presStyleIdx="0" presStyleCnt="4">
        <dgm:presLayoutVars>
          <dgm:bulletEnabled val="1"/>
        </dgm:presLayoutVars>
      </dgm:prSet>
      <dgm:spPr/>
    </dgm:pt>
    <dgm:pt modelId="{4E47ABEE-1DCD-4891-8611-584EA5763E25}" type="pres">
      <dgm:prSet presAssocID="{93EBF016-0683-4543-AC7C-4563A8B1BB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5F8D510-C32E-4703-8EC7-E79BA140E926}" type="pres">
      <dgm:prSet presAssocID="{93EBF016-0683-4543-AC7C-4563A8B1BB6D}" presName="childText" presStyleLbl="revTx" presStyleIdx="1" presStyleCnt="4">
        <dgm:presLayoutVars>
          <dgm:bulletEnabled val="1"/>
        </dgm:presLayoutVars>
      </dgm:prSet>
      <dgm:spPr/>
    </dgm:pt>
    <dgm:pt modelId="{64322319-2FBE-4847-8E2B-FE799F9A04A7}" type="pres">
      <dgm:prSet presAssocID="{D807DB15-CD70-47F3-B124-66DA01E621A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D87323-E0CF-4188-A84D-05C82FCACD61}" type="pres">
      <dgm:prSet presAssocID="{D807DB15-CD70-47F3-B124-66DA01E621A8}" presName="childText" presStyleLbl="revTx" presStyleIdx="2" presStyleCnt="4">
        <dgm:presLayoutVars>
          <dgm:bulletEnabled val="1"/>
        </dgm:presLayoutVars>
      </dgm:prSet>
      <dgm:spPr/>
    </dgm:pt>
    <dgm:pt modelId="{D5D25309-158D-44C4-87B1-9E66E7E35087}" type="pres">
      <dgm:prSet presAssocID="{2079A58D-0A8F-43A5-9887-B3AA9CB6BF5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2916193-C3A3-4BF5-9DC2-1875820C372C}" type="pres">
      <dgm:prSet presAssocID="{2079A58D-0A8F-43A5-9887-B3AA9CB6BF5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74094B00-C70E-4B25-A060-C8722396A141}" srcId="{E9E19945-A2B2-4164-AA31-83FAE856210C}" destId="{7BB19A98-08CA-4BCB-A206-7737F670C92B}" srcOrd="2" destOrd="0" parTransId="{F50B5069-7D54-41A8-906A-E9ECD0796996}" sibTransId="{5FCFAF41-E6EF-4767-A779-789D7F6BBBEF}"/>
    <dgm:cxn modelId="{C82A0513-5509-47DE-8FEE-1E704FB9F7F3}" srcId="{60F8A370-2E08-4DB0-AD02-D564F07A2C87}" destId="{E9E19945-A2B2-4164-AA31-83FAE856210C}" srcOrd="0" destOrd="0" parTransId="{13D0D6A7-6B7D-4F4F-BFD4-D48386FD4165}" sibTransId="{320843EC-948F-4E76-A12C-D75F39660C27}"/>
    <dgm:cxn modelId="{98E76822-36B4-44F6-B751-8529844EA214}" srcId="{D807DB15-CD70-47F3-B124-66DA01E621A8}" destId="{0FDD307A-952F-4B64-A72C-325A6BA582F7}" srcOrd="0" destOrd="0" parTransId="{E4AC7D3D-61EF-45D9-BC60-7D5C31DE2A66}" sibTransId="{289B4E1E-21D0-4B97-81DD-884A44F63E29}"/>
    <dgm:cxn modelId="{DAF89D34-D161-49DA-8408-D3EF1397EB86}" type="presOf" srcId="{BBB9F5D5-BC3F-45A1-B1FF-F48AA9EB6B65}" destId="{92916193-C3A3-4BF5-9DC2-1875820C372C}" srcOrd="0" destOrd="0" presId="urn:microsoft.com/office/officeart/2005/8/layout/vList2"/>
    <dgm:cxn modelId="{DA7ED43B-CEA6-4ABD-B63B-51C299CFBB4F}" type="presOf" srcId="{EC43B18D-9979-4973-B27B-D8451D011E09}" destId="{6F3EDD7A-2D04-4DD9-8618-3E1E45A22D95}" srcOrd="0" destOrd="1" presId="urn:microsoft.com/office/officeart/2005/8/layout/vList2"/>
    <dgm:cxn modelId="{B4BD425E-E5CB-48BC-8D03-4A1A7F66B105}" type="presOf" srcId="{4F578B1B-E043-4DC1-A43D-50AD836FE454}" destId="{6F3EDD7A-2D04-4DD9-8618-3E1E45A22D95}" srcOrd="0" destOrd="0" presId="urn:microsoft.com/office/officeart/2005/8/layout/vList2"/>
    <dgm:cxn modelId="{0D0B195F-8276-4DC0-966A-245FBA694956}" type="presOf" srcId="{3AC8BA13-0137-4489-ADA4-30CFBCD86C6A}" destId="{D5F8D510-C32E-4703-8EC7-E79BA140E926}" srcOrd="0" destOrd="3" presId="urn:microsoft.com/office/officeart/2005/8/layout/vList2"/>
    <dgm:cxn modelId="{322D5263-3A22-4E13-BEEC-8B651C164957}" type="presOf" srcId="{93EBF016-0683-4543-AC7C-4563A8B1BB6D}" destId="{4E47ABEE-1DCD-4891-8611-584EA5763E25}" srcOrd="0" destOrd="0" presId="urn:microsoft.com/office/officeart/2005/8/layout/vList2"/>
    <dgm:cxn modelId="{41F14264-D103-4EEF-B67F-036D8EF08B72}" type="presOf" srcId="{E9E19945-A2B2-4164-AA31-83FAE856210C}" destId="{6BE33796-F93E-434E-B4AE-EDC440F19944}" srcOrd="0" destOrd="0" presId="urn:microsoft.com/office/officeart/2005/8/layout/vList2"/>
    <dgm:cxn modelId="{5AD60573-A6D2-474C-99F4-72BAA5CD2BB0}" srcId="{93EBF016-0683-4543-AC7C-4563A8B1BB6D}" destId="{3AC8BA13-0137-4489-ADA4-30CFBCD86C6A}" srcOrd="1" destOrd="0" parTransId="{95BA1B2E-0240-4726-A808-7B22949C0B41}" sibTransId="{7D5FF7EA-C91A-40DB-8C55-BAD7867195B6}"/>
    <dgm:cxn modelId="{87707175-76E3-4DF1-8CA7-7F4C6CA17828}" type="presOf" srcId="{A4D7FE44-6FEA-423C-A0A1-5C28F18A6010}" destId="{D5F8D510-C32E-4703-8EC7-E79BA140E926}" srcOrd="0" destOrd="4" presId="urn:microsoft.com/office/officeart/2005/8/layout/vList2"/>
    <dgm:cxn modelId="{D02A1F78-A72F-4924-8F6F-AA26785DA152}" type="presOf" srcId="{2079A58D-0A8F-43A5-9887-B3AA9CB6BF51}" destId="{D5D25309-158D-44C4-87B1-9E66E7E35087}" srcOrd="0" destOrd="0" presId="urn:microsoft.com/office/officeart/2005/8/layout/vList2"/>
    <dgm:cxn modelId="{EE447F7B-9FE9-456A-A146-EE04E3544786}" srcId="{E9E19945-A2B2-4164-AA31-83FAE856210C}" destId="{4F578B1B-E043-4DC1-A43D-50AD836FE454}" srcOrd="0" destOrd="0" parTransId="{E30EF374-0E91-4E0F-8746-BA61EC321F81}" sibTransId="{0E2F68AD-390C-44CC-A7D1-3D5C48323AAD}"/>
    <dgm:cxn modelId="{63298C84-A7DC-4E6F-83B7-A027C960537D}" srcId="{E9E19945-A2B2-4164-AA31-83FAE856210C}" destId="{EC43B18D-9979-4973-B27B-D8451D011E09}" srcOrd="1" destOrd="0" parTransId="{B8A52C1A-1298-4046-8EAE-01C15F62257F}" sibTransId="{EAC742AA-36EC-473A-8874-EDE5AAF1550E}"/>
    <dgm:cxn modelId="{0D89C186-D4BF-42B5-A211-DC8BB0C52E36}" type="presOf" srcId="{AFC167BE-5017-4A02-B96B-C04492726B03}" destId="{D5F8D510-C32E-4703-8EC7-E79BA140E926}" srcOrd="0" destOrd="1" presId="urn:microsoft.com/office/officeart/2005/8/layout/vList2"/>
    <dgm:cxn modelId="{B377AD8D-F953-4F03-9246-A3C88EAC34D8}" type="presOf" srcId="{7BB19A98-08CA-4BCB-A206-7737F670C92B}" destId="{6F3EDD7A-2D04-4DD9-8618-3E1E45A22D95}" srcOrd="0" destOrd="2" presId="urn:microsoft.com/office/officeart/2005/8/layout/vList2"/>
    <dgm:cxn modelId="{67851394-0FE2-4397-AE1E-6F115E5651CE}" srcId="{60F8A370-2E08-4DB0-AD02-D564F07A2C87}" destId="{2079A58D-0A8F-43A5-9887-B3AA9CB6BF51}" srcOrd="3" destOrd="0" parTransId="{D8FE4975-8DDA-429A-96F9-DBB45C6FD059}" sibTransId="{A8D415C4-65BB-4535-85B6-2708C82DAD84}"/>
    <dgm:cxn modelId="{C241529B-3643-41D0-A6EB-92BB6CB244A3}" srcId="{3AC8BA13-0137-4489-ADA4-30CFBCD86C6A}" destId="{A4D7FE44-6FEA-423C-A0A1-5C28F18A6010}" srcOrd="0" destOrd="0" parTransId="{98884D64-44D0-4AFB-8096-933FDDE3AF00}" sibTransId="{09356D73-6A9E-48E0-976F-FEAD8FC58C5B}"/>
    <dgm:cxn modelId="{0EE6849B-8BF9-4D44-9DCC-32608D8650BE}" type="presOf" srcId="{7ACFFB74-7124-4D51-872E-49267826C050}" destId="{D5F8D510-C32E-4703-8EC7-E79BA140E926}" srcOrd="0" destOrd="2" presId="urn:microsoft.com/office/officeart/2005/8/layout/vList2"/>
    <dgm:cxn modelId="{CAD15EA5-CA7A-4E8E-B9D9-86CAD38ED8F3}" type="presOf" srcId="{0FDD307A-952F-4B64-A72C-325A6BA582F7}" destId="{1AD87323-E0CF-4188-A84D-05C82FCACD61}" srcOrd="0" destOrd="0" presId="urn:microsoft.com/office/officeart/2005/8/layout/vList2"/>
    <dgm:cxn modelId="{6316EBB9-8E78-4554-9EDC-B5824AC3DBDC}" srcId="{2079A58D-0A8F-43A5-9887-B3AA9CB6BF51}" destId="{BBB9F5D5-BC3F-45A1-B1FF-F48AA9EB6B65}" srcOrd="0" destOrd="0" parTransId="{67A961CB-F3F7-4874-B024-5E257CA668A4}" sibTransId="{AB169691-F6B5-4255-A723-3EE224300263}"/>
    <dgm:cxn modelId="{57F6C8BD-CE00-451C-8DBF-5096BA447B70}" type="presOf" srcId="{AE77D549-58F6-4F14-9CCA-7460D487DADA}" destId="{D5F8D510-C32E-4703-8EC7-E79BA140E926}" srcOrd="0" destOrd="0" presId="urn:microsoft.com/office/officeart/2005/8/layout/vList2"/>
    <dgm:cxn modelId="{03EB37CB-5E8B-4FBA-9850-3B053B69867B}" srcId="{AE77D549-58F6-4F14-9CCA-7460D487DADA}" destId="{7ACFFB74-7124-4D51-872E-49267826C050}" srcOrd="1" destOrd="0" parTransId="{6583DE93-89CC-4994-95AA-3A353FEB6B94}" sibTransId="{936311E5-7961-4481-AD9F-7AA72EBE8E24}"/>
    <dgm:cxn modelId="{F17B40CB-F0DD-44D1-954D-F13E1E11E425}" srcId="{60F8A370-2E08-4DB0-AD02-D564F07A2C87}" destId="{D807DB15-CD70-47F3-B124-66DA01E621A8}" srcOrd="2" destOrd="0" parTransId="{A37E4CED-2FE0-46BC-A7E4-287E40795FAA}" sibTransId="{7B5BB6F7-0B6E-43E6-836C-34A61E456511}"/>
    <dgm:cxn modelId="{DE2B72CD-D84E-4B34-9AD6-E054DEA9AFE5}" srcId="{AE77D549-58F6-4F14-9CCA-7460D487DADA}" destId="{AFC167BE-5017-4A02-B96B-C04492726B03}" srcOrd="0" destOrd="0" parTransId="{1D9D8B29-2EA7-4748-A5AC-EAAAB4C45D70}" sibTransId="{96AC2991-D658-4F8D-A400-A1E187715E26}"/>
    <dgm:cxn modelId="{0D9B23D9-5C6F-4D53-8663-64C711DAA25D}" type="presOf" srcId="{60F8A370-2E08-4DB0-AD02-D564F07A2C87}" destId="{F68FDE70-C7BC-4743-B56C-288C03DE9F73}" srcOrd="0" destOrd="0" presId="urn:microsoft.com/office/officeart/2005/8/layout/vList2"/>
    <dgm:cxn modelId="{C9F601DD-2EC9-4E0A-8BF1-64E218B85529}" srcId="{93EBF016-0683-4543-AC7C-4563A8B1BB6D}" destId="{AE77D549-58F6-4F14-9CCA-7460D487DADA}" srcOrd="0" destOrd="0" parTransId="{D8524195-742B-4BA0-BC48-2E8DF4828E87}" sibTransId="{54255A24-6A5D-4871-A70B-CAF63CFF4DE7}"/>
    <dgm:cxn modelId="{3637EAE6-3AF8-42BA-860C-6559F0D2940F}" srcId="{60F8A370-2E08-4DB0-AD02-D564F07A2C87}" destId="{93EBF016-0683-4543-AC7C-4563A8B1BB6D}" srcOrd="1" destOrd="0" parTransId="{7CD95C47-45F6-4A5C-85D9-69F586FB772A}" sibTransId="{AF545582-9BC6-484B-B560-845D6FFAD188}"/>
    <dgm:cxn modelId="{A1997DF6-CA9F-44DC-9D15-CF3751E575DD}" type="presOf" srcId="{D807DB15-CD70-47F3-B124-66DA01E621A8}" destId="{64322319-2FBE-4847-8E2B-FE799F9A04A7}" srcOrd="0" destOrd="0" presId="urn:microsoft.com/office/officeart/2005/8/layout/vList2"/>
    <dgm:cxn modelId="{7B088F94-4856-42FF-B386-BDEFEC66D782}" type="presParOf" srcId="{F68FDE70-C7BC-4743-B56C-288C03DE9F73}" destId="{6BE33796-F93E-434E-B4AE-EDC440F19944}" srcOrd="0" destOrd="0" presId="urn:microsoft.com/office/officeart/2005/8/layout/vList2"/>
    <dgm:cxn modelId="{3CDA6ADE-0C53-4B3F-9B93-4B671F0F0DF1}" type="presParOf" srcId="{F68FDE70-C7BC-4743-B56C-288C03DE9F73}" destId="{6F3EDD7A-2D04-4DD9-8618-3E1E45A22D95}" srcOrd="1" destOrd="0" presId="urn:microsoft.com/office/officeart/2005/8/layout/vList2"/>
    <dgm:cxn modelId="{09936F7C-F3FB-4B7E-A43E-3C5E7DBBC472}" type="presParOf" srcId="{F68FDE70-C7BC-4743-B56C-288C03DE9F73}" destId="{4E47ABEE-1DCD-4891-8611-584EA5763E25}" srcOrd="2" destOrd="0" presId="urn:microsoft.com/office/officeart/2005/8/layout/vList2"/>
    <dgm:cxn modelId="{C19C448F-C737-4BBA-AEF1-C2FC87447427}" type="presParOf" srcId="{F68FDE70-C7BC-4743-B56C-288C03DE9F73}" destId="{D5F8D510-C32E-4703-8EC7-E79BA140E926}" srcOrd="3" destOrd="0" presId="urn:microsoft.com/office/officeart/2005/8/layout/vList2"/>
    <dgm:cxn modelId="{9920C1EB-EADA-479A-A650-442FBA47C6C0}" type="presParOf" srcId="{F68FDE70-C7BC-4743-B56C-288C03DE9F73}" destId="{64322319-2FBE-4847-8E2B-FE799F9A04A7}" srcOrd="4" destOrd="0" presId="urn:microsoft.com/office/officeart/2005/8/layout/vList2"/>
    <dgm:cxn modelId="{9DB60B17-F972-4E93-9060-E436B032660E}" type="presParOf" srcId="{F68FDE70-C7BC-4743-B56C-288C03DE9F73}" destId="{1AD87323-E0CF-4188-A84D-05C82FCACD61}" srcOrd="5" destOrd="0" presId="urn:microsoft.com/office/officeart/2005/8/layout/vList2"/>
    <dgm:cxn modelId="{8E20FBDA-BD8F-47F8-B855-501AC9AB19C4}" type="presParOf" srcId="{F68FDE70-C7BC-4743-B56C-288C03DE9F73}" destId="{D5D25309-158D-44C4-87B1-9E66E7E35087}" srcOrd="6" destOrd="0" presId="urn:microsoft.com/office/officeart/2005/8/layout/vList2"/>
    <dgm:cxn modelId="{CD45D873-F766-4464-B905-FAC1A5B637D3}" type="presParOf" srcId="{F68FDE70-C7BC-4743-B56C-288C03DE9F73}" destId="{92916193-C3A3-4BF5-9DC2-1875820C372C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3C609A-3B6C-453E-8783-25517041FF49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5C6CBCB-8DC9-4F42-A733-069E0600BAFA}">
      <dgm:prSet/>
      <dgm:spPr/>
      <dgm:t>
        <a:bodyPr/>
        <a:lstStyle/>
        <a:p>
          <a:r>
            <a:rPr lang="hr-HR" dirty="0"/>
            <a:t>Učinak</a:t>
          </a:r>
          <a:endParaRPr lang="en-US" dirty="0"/>
        </a:p>
      </dgm:t>
    </dgm:pt>
    <dgm:pt modelId="{79427209-79B2-47FA-80A0-CD7E72842B52}" type="parTrans" cxnId="{B484DFEE-4ADE-464B-9AF7-419CA3A1EFB1}">
      <dgm:prSet/>
      <dgm:spPr/>
      <dgm:t>
        <a:bodyPr/>
        <a:lstStyle/>
        <a:p>
          <a:endParaRPr lang="en-US"/>
        </a:p>
      </dgm:t>
    </dgm:pt>
    <dgm:pt modelId="{2C69D1CE-937B-4C87-A9A1-317B8E6650E1}" type="sibTrans" cxnId="{B484DFEE-4ADE-464B-9AF7-419CA3A1EFB1}">
      <dgm:prSet/>
      <dgm:spPr/>
      <dgm:t>
        <a:bodyPr/>
        <a:lstStyle/>
        <a:p>
          <a:endParaRPr lang="en-US"/>
        </a:p>
      </dgm:t>
    </dgm:pt>
    <dgm:pt modelId="{6AAA699D-ED9B-410D-9B8F-EAAE79D535B6}">
      <dgm:prSet/>
      <dgm:spPr/>
      <dgm:t>
        <a:bodyPr/>
        <a:lstStyle/>
        <a:p>
          <a:r>
            <a:rPr lang="hr-HR" dirty="0"/>
            <a:t>Antiseptički, anestetički i protuupalni učinak </a:t>
          </a:r>
          <a:endParaRPr lang="en-US" dirty="0"/>
        </a:p>
      </dgm:t>
    </dgm:pt>
    <dgm:pt modelId="{6076EEB7-619F-4FE3-B70E-1EF5C7ACA191}" type="parTrans" cxnId="{0A0F5675-52E4-4492-9A77-AE7CB200ED31}">
      <dgm:prSet/>
      <dgm:spPr/>
      <dgm:t>
        <a:bodyPr/>
        <a:lstStyle/>
        <a:p>
          <a:endParaRPr lang="en-US"/>
        </a:p>
      </dgm:t>
    </dgm:pt>
    <dgm:pt modelId="{A06366B5-24FB-4E7B-8EC3-A2A025105175}" type="sibTrans" cxnId="{0A0F5675-52E4-4492-9A77-AE7CB200ED31}">
      <dgm:prSet/>
      <dgm:spPr/>
      <dgm:t>
        <a:bodyPr/>
        <a:lstStyle/>
        <a:p>
          <a:endParaRPr lang="en-US"/>
        </a:p>
      </dgm:t>
    </dgm:pt>
    <dgm:pt modelId="{9C9AC653-E3B3-4CA0-9283-97CC92D16C5D}">
      <dgm:prSet/>
      <dgm:spPr/>
      <dgm:t>
        <a:bodyPr/>
        <a:lstStyle/>
        <a:p>
          <a:r>
            <a:rPr lang="hr-HR" dirty="0"/>
            <a:t>Osjećaj „stezanja” u usnoj šupljini</a:t>
          </a:r>
          <a:endParaRPr lang="en-US" dirty="0"/>
        </a:p>
      </dgm:t>
    </dgm:pt>
    <dgm:pt modelId="{569AF2A1-C754-47B8-B686-165B945E0ACE}" type="parTrans" cxnId="{6CA6A7F3-B16A-4ACE-BCA7-D7422D05358E}">
      <dgm:prSet/>
      <dgm:spPr/>
      <dgm:t>
        <a:bodyPr/>
        <a:lstStyle/>
        <a:p>
          <a:endParaRPr lang="en-US"/>
        </a:p>
      </dgm:t>
    </dgm:pt>
    <dgm:pt modelId="{819FBD95-C4EA-40E2-8657-230177AF9C62}" type="sibTrans" cxnId="{6CA6A7F3-B16A-4ACE-BCA7-D7422D05358E}">
      <dgm:prSet/>
      <dgm:spPr/>
      <dgm:t>
        <a:bodyPr/>
        <a:lstStyle/>
        <a:p>
          <a:endParaRPr lang="en-US"/>
        </a:p>
      </dgm:t>
    </dgm:pt>
    <dgm:pt modelId="{DAEF3288-AE03-4020-9F2E-64C223CFB0DA}">
      <dgm:prSet/>
      <dgm:spPr/>
      <dgm:t>
        <a:bodyPr/>
        <a:lstStyle/>
        <a:p>
          <a:r>
            <a:rPr lang="hr-HR" dirty="0"/>
            <a:t>Biljne droge s </a:t>
          </a:r>
          <a:r>
            <a:rPr lang="hr-HR" dirty="0" err="1"/>
            <a:t>trijeslovinama</a:t>
          </a:r>
          <a:endParaRPr lang="en-US" dirty="0"/>
        </a:p>
      </dgm:t>
    </dgm:pt>
    <dgm:pt modelId="{383B51C2-0357-406D-B96F-B0B6EB02B490}" type="parTrans" cxnId="{B02151CC-2676-4F5B-AAC5-2C5E7C2D1259}">
      <dgm:prSet/>
      <dgm:spPr/>
      <dgm:t>
        <a:bodyPr/>
        <a:lstStyle/>
        <a:p>
          <a:endParaRPr lang="en-US"/>
        </a:p>
      </dgm:t>
    </dgm:pt>
    <dgm:pt modelId="{047F4EAE-0699-437F-B496-C8D3E3032604}" type="sibTrans" cxnId="{B02151CC-2676-4F5B-AAC5-2C5E7C2D1259}">
      <dgm:prSet/>
      <dgm:spPr/>
      <dgm:t>
        <a:bodyPr/>
        <a:lstStyle/>
        <a:p>
          <a:endParaRPr lang="en-US"/>
        </a:p>
      </dgm:t>
    </dgm:pt>
    <dgm:pt modelId="{85D67D1C-DFE3-4B17-A696-46151698EF34}">
      <dgm:prSet/>
      <dgm:spPr/>
      <dgm:t>
        <a:bodyPr/>
        <a:lstStyle/>
        <a:p>
          <a:r>
            <a:rPr lang="hr-HR"/>
            <a:t>Dodatni učinci zahvaljujući drugim sastavnicama</a:t>
          </a:r>
          <a:endParaRPr lang="en-US"/>
        </a:p>
      </dgm:t>
    </dgm:pt>
    <dgm:pt modelId="{9872064E-2E9B-433F-A33D-AB3C9C4445E3}" type="parTrans" cxnId="{FD7AF00C-184F-4FC2-9BEC-921FC0E110B5}">
      <dgm:prSet/>
      <dgm:spPr/>
      <dgm:t>
        <a:bodyPr/>
        <a:lstStyle/>
        <a:p>
          <a:endParaRPr lang="en-US"/>
        </a:p>
      </dgm:t>
    </dgm:pt>
    <dgm:pt modelId="{D307F355-4956-47B4-B78D-F53C1DE0BBB2}" type="sibTrans" cxnId="{FD7AF00C-184F-4FC2-9BEC-921FC0E110B5}">
      <dgm:prSet/>
      <dgm:spPr/>
      <dgm:t>
        <a:bodyPr/>
        <a:lstStyle/>
        <a:p>
          <a:endParaRPr lang="en-US"/>
        </a:p>
      </dgm:t>
    </dgm:pt>
    <dgm:pt modelId="{62DEC3A2-8606-4216-AD1F-206D3FFB473B}">
      <dgm:prSet/>
      <dgm:spPr/>
      <dgm:t>
        <a:bodyPr/>
        <a:lstStyle/>
        <a:p>
          <a:r>
            <a:rPr lang="hr-HR" dirty="0"/>
            <a:t>Flavonoidi, eterična ulja</a:t>
          </a:r>
          <a:endParaRPr lang="en-US" dirty="0"/>
        </a:p>
      </dgm:t>
    </dgm:pt>
    <dgm:pt modelId="{1E3AA0F7-38A7-470F-AA9E-D1B4DE160FD6}" type="parTrans" cxnId="{69EA38C1-454E-4111-9B61-D927EBC5E516}">
      <dgm:prSet/>
      <dgm:spPr/>
      <dgm:t>
        <a:bodyPr/>
        <a:lstStyle/>
        <a:p>
          <a:endParaRPr lang="en-US"/>
        </a:p>
      </dgm:t>
    </dgm:pt>
    <dgm:pt modelId="{E8A1BC3A-48D5-425A-92B1-B06BD523617F}" type="sibTrans" cxnId="{69EA38C1-454E-4111-9B61-D927EBC5E516}">
      <dgm:prSet/>
      <dgm:spPr/>
      <dgm:t>
        <a:bodyPr/>
        <a:lstStyle/>
        <a:p>
          <a:endParaRPr lang="en-US"/>
        </a:p>
      </dgm:t>
    </dgm:pt>
    <dgm:pt modelId="{68324373-114B-4688-A995-B46AA50039A6}">
      <dgm:prSet/>
      <dgm:spPr/>
      <dgm:t>
        <a:bodyPr/>
        <a:lstStyle/>
        <a:p>
          <a:r>
            <a:rPr lang="hr-HR" dirty="0"/>
            <a:t>Često se kombiniraju s drogama s eteričnim uljima</a:t>
          </a:r>
          <a:endParaRPr lang="en-US" dirty="0"/>
        </a:p>
      </dgm:t>
    </dgm:pt>
    <dgm:pt modelId="{5D80D318-C885-4AFA-965D-31628C4EE5EC}" type="parTrans" cxnId="{F24A3408-0F4D-4019-A12A-E414539337D0}">
      <dgm:prSet/>
      <dgm:spPr/>
      <dgm:t>
        <a:bodyPr/>
        <a:lstStyle/>
        <a:p>
          <a:endParaRPr lang="en-US"/>
        </a:p>
      </dgm:t>
    </dgm:pt>
    <dgm:pt modelId="{92559E6D-0D30-435F-A4E8-D6F72F409816}" type="sibTrans" cxnId="{F24A3408-0F4D-4019-A12A-E414539337D0}">
      <dgm:prSet/>
      <dgm:spPr/>
      <dgm:t>
        <a:bodyPr/>
        <a:lstStyle/>
        <a:p>
          <a:endParaRPr lang="en-US"/>
        </a:p>
      </dgm:t>
    </dgm:pt>
    <dgm:pt modelId="{A00EBA59-86F5-4731-B06D-51BD628A51AB}">
      <dgm:prSet/>
      <dgm:spPr/>
      <dgm:t>
        <a:bodyPr/>
        <a:lstStyle/>
        <a:p>
          <a:r>
            <a:rPr lang="hr-HR" dirty="0"/>
            <a:t>Primjeri</a:t>
          </a:r>
          <a:endParaRPr lang="en-US" dirty="0"/>
        </a:p>
      </dgm:t>
    </dgm:pt>
    <dgm:pt modelId="{645F17AC-F89F-4F9B-AEF7-4F37A15BD569}" type="parTrans" cxnId="{02FF0278-3622-4034-882F-B3E941BD4BD6}">
      <dgm:prSet/>
      <dgm:spPr/>
      <dgm:t>
        <a:bodyPr/>
        <a:lstStyle/>
        <a:p>
          <a:endParaRPr lang="en-GB"/>
        </a:p>
      </dgm:t>
    </dgm:pt>
    <dgm:pt modelId="{5F5AFAA4-B8E2-4480-A994-F9DE8DCECB46}" type="sibTrans" cxnId="{02FF0278-3622-4034-882F-B3E941BD4BD6}">
      <dgm:prSet/>
      <dgm:spPr/>
      <dgm:t>
        <a:bodyPr/>
        <a:lstStyle/>
        <a:p>
          <a:endParaRPr lang="en-GB"/>
        </a:p>
      </dgm:t>
    </dgm:pt>
    <dgm:pt modelId="{86891F57-D470-425E-9B5E-F42E673D66BA}">
      <dgm:prSet/>
      <dgm:spPr/>
      <dgm:t>
        <a:bodyPr/>
        <a:lstStyle/>
        <a:p>
          <a:r>
            <a:rPr lang="en-GB" b="0" i="0" u="none" dirty="0"/>
            <a:t>Rubi </a:t>
          </a:r>
          <a:r>
            <a:rPr lang="en-GB" b="0" i="0" u="none" dirty="0" err="1"/>
            <a:t>idaei</a:t>
          </a:r>
          <a:r>
            <a:rPr lang="en-GB" b="0" i="0" u="none" dirty="0"/>
            <a:t> folium</a:t>
          </a:r>
          <a:r>
            <a:rPr lang="hr-HR" b="0" i="0" u="none" dirty="0"/>
            <a:t>, </a:t>
          </a:r>
          <a:r>
            <a:rPr lang="en-GB" b="0" i="0" u="none" dirty="0" err="1"/>
            <a:t>Agrimoniae</a:t>
          </a:r>
          <a:r>
            <a:rPr lang="en-GB" b="0" i="0" u="none" dirty="0"/>
            <a:t> </a:t>
          </a:r>
          <a:r>
            <a:rPr lang="en-GB" b="0" i="0" u="none" dirty="0" err="1"/>
            <a:t>herba</a:t>
          </a:r>
          <a:endParaRPr lang="en-US" dirty="0"/>
        </a:p>
      </dgm:t>
    </dgm:pt>
    <dgm:pt modelId="{D69B52D2-C54A-4DD4-9462-ACA3E45040A4}" type="parTrans" cxnId="{E50970B0-E5CA-436F-9E0D-F8CAC52D4B85}">
      <dgm:prSet/>
      <dgm:spPr/>
      <dgm:t>
        <a:bodyPr/>
        <a:lstStyle/>
        <a:p>
          <a:endParaRPr lang="en-GB"/>
        </a:p>
      </dgm:t>
    </dgm:pt>
    <dgm:pt modelId="{AB6BAE96-075A-47B1-8294-399978265B24}" type="sibTrans" cxnId="{E50970B0-E5CA-436F-9E0D-F8CAC52D4B85}">
      <dgm:prSet/>
      <dgm:spPr/>
      <dgm:t>
        <a:bodyPr/>
        <a:lstStyle/>
        <a:p>
          <a:endParaRPr lang="en-GB"/>
        </a:p>
      </dgm:t>
    </dgm:pt>
    <dgm:pt modelId="{4004D9C4-0787-4D00-9C39-13611EB76A0A}">
      <dgm:prSet/>
      <dgm:spPr/>
      <dgm:t>
        <a:bodyPr/>
        <a:lstStyle/>
        <a:p>
          <a:r>
            <a:rPr lang="hr-HR" dirty="0"/>
            <a:t>Vežu se na sluznicu i povećavaju njezinu otpornost</a:t>
          </a:r>
          <a:endParaRPr lang="en-US" dirty="0"/>
        </a:p>
      </dgm:t>
    </dgm:pt>
    <dgm:pt modelId="{F5B9CA28-93D4-45B2-A3E5-39B764DB5F13}" type="parTrans" cxnId="{14BA9EEA-B48E-4A2E-A0A5-A0E652F3733E}">
      <dgm:prSet/>
      <dgm:spPr/>
      <dgm:t>
        <a:bodyPr/>
        <a:lstStyle/>
        <a:p>
          <a:endParaRPr lang="en-GB"/>
        </a:p>
      </dgm:t>
    </dgm:pt>
    <dgm:pt modelId="{21A7E1F6-4F4A-4279-BB73-06E7DFE88DB8}" type="sibTrans" cxnId="{14BA9EEA-B48E-4A2E-A0A5-A0E652F3733E}">
      <dgm:prSet/>
      <dgm:spPr/>
      <dgm:t>
        <a:bodyPr/>
        <a:lstStyle/>
        <a:p>
          <a:endParaRPr lang="en-GB"/>
        </a:p>
      </dgm:t>
    </dgm:pt>
    <dgm:pt modelId="{2599D4C2-006D-4CE6-89FE-3535A3E72760}">
      <dgm:prSet/>
      <dgm:spPr/>
      <dgm:t>
        <a:bodyPr/>
        <a:lstStyle/>
        <a:p>
          <a:r>
            <a:rPr lang="hr-HR" dirty="0"/>
            <a:t>Značajke</a:t>
          </a:r>
          <a:endParaRPr lang="en-US" dirty="0"/>
        </a:p>
      </dgm:t>
    </dgm:pt>
    <dgm:pt modelId="{2B760A04-24E3-484F-B609-87CC880D3D52}" type="parTrans" cxnId="{34F3A2B5-20C9-4926-B9E4-17F4A7600E82}">
      <dgm:prSet/>
      <dgm:spPr/>
      <dgm:t>
        <a:bodyPr/>
        <a:lstStyle/>
        <a:p>
          <a:endParaRPr lang="en-GB"/>
        </a:p>
      </dgm:t>
    </dgm:pt>
    <dgm:pt modelId="{6FFB37E9-5642-428F-8E41-65D250C6F51D}" type="sibTrans" cxnId="{34F3A2B5-20C9-4926-B9E4-17F4A7600E82}">
      <dgm:prSet/>
      <dgm:spPr/>
      <dgm:t>
        <a:bodyPr/>
        <a:lstStyle/>
        <a:p>
          <a:endParaRPr lang="en-GB"/>
        </a:p>
      </dgm:t>
    </dgm:pt>
    <dgm:pt modelId="{056C809B-0AC1-4D40-BF27-F1C320CE046A}">
      <dgm:prSet/>
      <dgm:spPr/>
      <dgm:t>
        <a:bodyPr/>
        <a:lstStyle/>
        <a:p>
          <a:r>
            <a:rPr lang="hr-HR">
              <a:latin typeface="Calibri" panose="020F0502020204030204"/>
              <a:ea typeface="+mn-ea"/>
              <a:cs typeface="+mn-cs"/>
            </a:rPr>
            <a:t>Fenolni spojevi velike molekulske mase</a:t>
          </a:r>
          <a:endParaRPr lang="en-US" dirty="0"/>
        </a:p>
      </dgm:t>
    </dgm:pt>
    <dgm:pt modelId="{4AF85ABC-AE1F-4322-82FD-1D27B1D6F1D1}" type="parTrans" cxnId="{91DD8CA6-1243-4286-9721-69EDCCF2E3BD}">
      <dgm:prSet/>
      <dgm:spPr/>
      <dgm:t>
        <a:bodyPr/>
        <a:lstStyle/>
        <a:p>
          <a:endParaRPr lang="en-GB"/>
        </a:p>
      </dgm:t>
    </dgm:pt>
    <dgm:pt modelId="{9DEC85EB-83FF-4FBD-8A1A-BC6179E6E507}" type="sibTrans" cxnId="{91DD8CA6-1243-4286-9721-69EDCCF2E3BD}">
      <dgm:prSet/>
      <dgm:spPr/>
      <dgm:t>
        <a:bodyPr/>
        <a:lstStyle/>
        <a:p>
          <a:endParaRPr lang="en-GB"/>
        </a:p>
      </dgm:t>
    </dgm:pt>
    <dgm:pt modelId="{1B0B774B-8C31-4461-B069-A1AF3A06ADB2}">
      <dgm:prSet/>
      <dgm:spPr/>
      <dgm:t>
        <a:bodyPr/>
        <a:lstStyle/>
        <a:p>
          <a:r>
            <a:rPr lang="hr-HR">
              <a:latin typeface="Calibri" panose="020F0502020204030204"/>
              <a:ea typeface="+mn-ea"/>
              <a:cs typeface="+mn-cs"/>
            </a:rPr>
            <a:t>Nisu hlapljive, nemaju miris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BA754BC1-91A7-4658-B645-3904D84E56F1}" type="parTrans" cxnId="{72D36BAD-DF81-4613-9537-C313C2FC3E4D}">
      <dgm:prSet/>
      <dgm:spPr/>
      <dgm:t>
        <a:bodyPr/>
        <a:lstStyle/>
        <a:p>
          <a:endParaRPr lang="en-GB"/>
        </a:p>
      </dgm:t>
    </dgm:pt>
    <dgm:pt modelId="{D7E7A8AB-C2C4-498D-B147-558835282DF1}" type="sibTrans" cxnId="{72D36BAD-DF81-4613-9537-C313C2FC3E4D}">
      <dgm:prSet/>
      <dgm:spPr/>
      <dgm:t>
        <a:bodyPr/>
        <a:lstStyle/>
        <a:p>
          <a:endParaRPr lang="en-GB"/>
        </a:p>
      </dgm:t>
    </dgm:pt>
    <dgm:pt modelId="{56D5D041-DDFC-45F9-9826-2F61495386F7}">
      <dgm:prSet/>
      <dgm:spPr/>
      <dgm:t>
        <a:bodyPr/>
        <a:lstStyle/>
        <a:p>
          <a:r>
            <a:rPr lang="hr-HR" noProof="0" dirty="0"/>
            <a:t>Prisutni u velikim količinama</a:t>
          </a:r>
          <a:endParaRPr lang="en-US" dirty="0">
            <a:latin typeface="Calibri" panose="020F0502020204030204"/>
            <a:ea typeface="+mn-ea"/>
            <a:cs typeface="+mn-cs"/>
          </a:endParaRPr>
        </a:p>
      </dgm:t>
    </dgm:pt>
    <dgm:pt modelId="{058E94A7-8097-4B5F-A93F-FF7E8D23FA88}" type="parTrans" cxnId="{1508D5BD-4975-4E9F-8EAA-E3F71CEE4839}">
      <dgm:prSet/>
      <dgm:spPr/>
      <dgm:t>
        <a:bodyPr/>
        <a:lstStyle/>
        <a:p>
          <a:endParaRPr lang="en-GB"/>
        </a:p>
      </dgm:t>
    </dgm:pt>
    <dgm:pt modelId="{A4BEABC4-993D-4361-9BC9-23B84AEA163F}" type="sibTrans" cxnId="{1508D5BD-4975-4E9F-8EAA-E3F71CEE4839}">
      <dgm:prSet/>
      <dgm:spPr/>
      <dgm:t>
        <a:bodyPr/>
        <a:lstStyle/>
        <a:p>
          <a:endParaRPr lang="en-GB"/>
        </a:p>
      </dgm:t>
    </dgm:pt>
    <dgm:pt modelId="{DAA03B17-50B2-4E4B-8915-29A5A0965527}" type="pres">
      <dgm:prSet presAssocID="{9F3C609A-3B6C-453E-8783-25517041FF49}" presName="linear" presStyleCnt="0">
        <dgm:presLayoutVars>
          <dgm:animLvl val="lvl"/>
          <dgm:resizeHandles val="exact"/>
        </dgm:presLayoutVars>
      </dgm:prSet>
      <dgm:spPr/>
    </dgm:pt>
    <dgm:pt modelId="{F2473A61-676A-494B-9B71-1ADAF8FD5590}" type="pres">
      <dgm:prSet presAssocID="{2599D4C2-006D-4CE6-89FE-3535A3E7276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C8436FE-2C05-4BE6-A166-8717E91E4E86}" type="pres">
      <dgm:prSet presAssocID="{2599D4C2-006D-4CE6-89FE-3535A3E72760}" presName="childText" presStyleLbl="revTx" presStyleIdx="0" presStyleCnt="4">
        <dgm:presLayoutVars>
          <dgm:bulletEnabled val="1"/>
        </dgm:presLayoutVars>
      </dgm:prSet>
      <dgm:spPr/>
    </dgm:pt>
    <dgm:pt modelId="{6D47A936-F6B2-4EDF-B3D8-DF0ABDE61334}" type="pres">
      <dgm:prSet presAssocID="{F5C6CBCB-8DC9-4F42-A733-069E0600BAFA}" presName="parentText" presStyleLbl="node1" presStyleIdx="1" presStyleCnt="4" custLinFactNeighborX="-17672">
        <dgm:presLayoutVars>
          <dgm:chMax val="0"/>
          <dgm:bulletEnabled val="1"/>
        </dgm:presLayoutVars>
      </dgm:prSet>
      <dgm:spPr/>
    </dgm:pt>
    <dgm:pt modelId="{8F3C1B1C-9994-43D7-AE73-969912539077}" type="pres">
      <dgm:prSet presAssocID="{F5C6CBCB-8DC9-4F42-A733-069E0600BAFA}" presName="childText" presStyleLbl="revTx" presStyleIdx="1" presStyleCnt="4">
        <dgm:presLayoutVars>
          <dgm:bulletEnabled val="1"/>
        </dgm:presLayoutVars>
      </dgm:prSet>
      <dgm:spPr/>
    </dgm:pt>
    <dgm:pt modelId="{EE4F04FF-2B8E-4D31-9994-FC3B84F42CC2}" type="pres">
      <dgm:prSet presAssocID="{DAEF3288-AE03-4020-9F2E-64C223CFB0D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EF0BF5E-3E0D-4DDF-A138-88B30E75E8F7}" type="pres">
      <dgm:prSet presAssocID="{DAEF3288-AE03-4020-9F2E-64C223CFB0DA}" presName="childText" presStyleLbl="revTx" presStyleIdx="2" presStyleCnt="4">
        <dgm:presLayoutVars>
          <dgm:bulletEnabled val="1"/>
        </dgm:presLayoutVars>
      </dgm:prSet>
      <dgm:spPr/>
    </dgm:pt>
    <dgm:pt modelId="{565E4ED8-8BC6-47FF-AABA-BFB45B98664D}" type="pres">
      <dgm:prSet presAssocID="{A00EBA59-86F5-4731-B06D-51BD628A51A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BBCF6DF-73AE-47BB-8275-4A371BE775B1}" type="pres">
      <dgm:prSet presAssocID="{A00EBA59-86F5-4731-B06D-51BD628A51A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24A3408-0F4D-4019-A12A-E414539337D0}" srcId="{DAEF3288-AE03-4020-9F2E-64C223CFB0DA}" destId="{68324373-114B-4688-A995-B46AA50039A6}" srcOrd="1" destOrd="0" parTransId="{5D80D318-C885-4AFA-965D-31628C4EE5EC}" sibTransId="{92559E6D-0D30-435F-A4E8-D6F72F409816}"/>
    <dgm:cxn modelId="{FD7AF00C-184F-4FC2-9BEC-921FC0E110B5}" srcId="{DAEF3288-AE03-4020-9F2E-64C223CFB0DA}" destId="{85D67D1C-DFE3-4B17-A696-46151698EF34}" srcOrd="0" destOrd="0" parTransId="{9872064E-2E9B-433F-A33D-AB3C9C4445E3}" sibTransId="{D307F355-4956-47B4-B78D-F53C1DE0BBB2}"/>
    <dgm:cxn modelId="{A989A029-8B9E-4153-A2AD-85AB85BE24B8}" type="presOf" srcId="{6AAA699D-ED9B-410D-9B8F-EAAE79D535B6}" destId="{8F3C1B1C-9994-43D7-AE73-969912539077}" srcOrd="0" destOrd="0" presId="urn:microsoft.com/office/officeart/2005/8/layout/vList2"/>
    <dgm:cxn modelId="{79B23E34-47C8-4C21-A61B-6C26CEDDF7DB}" type="presOf" srcId="{86891F57-D470-425E-9B5E-F42E673D66BA}" destId="{7BBCF6DF-73AE-47BB-8275-4A371BE775B1}" srcOrd="0" destOrd="0" presId="urn:microsoft.com/office/officeart/2005/8/layout/vList2"/>
    <dgm:cxn modelId="{7441CA5B-F625-4166-B40B-061927AB8A1C}" type="presOf" srcId="{1B0B774B-8C31-4461-B069-A1AF3A06ADB2}" destId="{9C8436FE-2C05-4BE6-A166-8717E91E4E86}" srcOrd="0" destOrd="1" presId="urn:microsoft.com/office/officeart/2005/8/layout/vList2"/>
    <dgm:cxn modelId="{A56C254D-8870-4452-A297-4B571134F39E}" type="presOf" srcId="{62DEC3A2-8606-4216-AD1F-206D3FFB473B}" destId="{AEF0BF5E-3E0D-4DDF-A138-88B30E75E8F7}" srcOrd="0" destOrd="1" presId="urn:microsoft.com/office/officeart/2005/8/layout/vList2"/>
    <dgm:cxn modelId="{426E1550-3164-4580-8057-610ECA5D10F6}" type="presOf" srcId="{A00EBA59-86F5-4731-B06D-51BD628A51AB}" destId="{565E4ED8-8BC6-47FF-AABA-BFB45B98664D}" srcOrd="0" destOrd="0" presId="urn:microsoft.com/office/officeart/2005/8/layout/vList2"/>
    <dgm:cxn modelId="{ABA31475-7410-454A-A87F-A6F78AEEE554}" type="presOf" srcId="{DAEF3288-AE03-4020-9F2E-64C223CFB0DA}" destId="{EE4F04FF-2B8E-4D31-9994-FC3B84F42CC2}" srcOrd="0" destOrd="0" presId="urn:microsoft.com/office/officeart/2005/8/layout/vList2"/>
    <dgm:cxn modelId="{0A0F5675-52E4-4492-9A77-AE7CB200ED31}" srcId="{F5C6CBCB-8DC9-4F42-A733-069E0600BAFA}" destId="{6AAA699D-ED9B-410D-9B8F-EAAE79D535B6}" srcOrd="0" destOrd="0" parTransId="{6076EEB7-619F-4FE3-B70E-1EF5C7ACA191}" sibTransId="{A06366B5-24FB-4E7B-8EC3-A2A025105175}"/>
    <dgm:cxn modelId="{02FF0278-3622-4034-882F-B3E941BD4BD6}" srcId="{9F3C609A-3B6C-453E-8783-25517041FF49}" destId="{A00EBA59-86F5-4731-B06D-51BD628A51AB}" srcOrd="3" destOrd="0" parTransId="{645F17AC-F89F-4F9B-AEF7-4F37A15BD569}" sibTransId="{5F5AFAA4-B8E2-4480-A994-F9DE8DCECB46}"/>
    <dgm:cxn modelId="{91DD8CA6-1243-4286-9721-69EDCCF2E3BD}" srcId="{2599D4C2-006D-4CE6-89FE-3535A3E72760}" destId="{056C809B-0AC1-4D40-BF27-F1C320CE046A}" srcOrd="0" destOrd="0" parTransId="{4AF85ABC-AE1F-4322-82FD-1D27B1D6F1D1}" sibTransId="{9DEC85EB-83FF-4FBD-8A1A-BC6179E6E507}"/>
    <dgm:cxn modelId="{72D36BAD-DF81-4613-9537-C313C2FC3E4D}" srcId="{2599D4C2-006D-4CE6-89FE-3535A3E72760}" destId="{1B0B774B-8C31-4461-B069-A1AF3A06ADB2}" srcOrd="1" destOrd="0" parTransId="{BA754BC1-91A7-4658-B645-3904D84E56F1}" sibTransId="{D7E7A8AB-C2C4-498D-B147-558835282DF1}"/>
    <dgm:cxn modelId="{724502AE-C0F7-4E97-9C1F-472BB47D8611}" type="presOf" srcId="{2599D4C2-006D-4CE6-89FE-3535A3E72760}" destId="{F2473A61-676A-494B-9B71-1ADAF8FD5590}" srcOrd="0" destOrd="0" presId="urn:microsoft.com/office/officeart/2005/8/layout/vList2"/>
    <dgm:cxn modelId="{E4D066AE-6E4A-41DA-90A9-861BCFCC24A5}" type="presOf" srcId="{9F3C609A-3B6C-453E-8783-25517041FF49}" destId="{DAA03B17-50B2-4E4B-8915-29A5A0965527}" srcOrd="0" destOrd="0" presId="urn:microsoft.com/office/officeart/2005/8/layout/vList2"/>
    <dgm:cxn modelId="{E50970B0-E5CA-436F-9E0D-F8CAC52D4B85}" srcId="{A00EBA59-86F5-4731-B06D-51BD628A51AB}" destId="{86891F57-D470-425E-9B5E-F42E673D66BA}" srcOrd="0" destOrd="0" parTransId="{D69B52D2-C54A-4DD4-9462-ACA3E45040A4}" sibTransId="{AB6BAE96-075A-47B1-8294-399978265B24}"/>
    <dgm:cxn modelId="{70C2BBB2-FBAD-4EA2-8EF5-10EB1DD2485D}" type="presOf" srcId="{56D5D041-DDFC-45F9-9826-2F61495386F7}" destId="{9C8436FE-2C05-4BE6-A166-8717E91E4E86}" srcOrd="0" destOrd="2" presId="urn:microsoft.com/office/officeart/2005/8/layout/vList2"/>
    <dgm:cxn modelId="{34F3A2B5-20C9-4926-B9E4-17F4A7600E82}" srcId="{9F3C609A-3B6C-453E-8783-25517041FF49}" destId="{2599D4C2-006D-4CE6-89FE-3535A3E72760}" srcOrd="0" destOrd="0" parTransId="{2B760A04-24E3-484F-B609-87CC880D3D52}" sibTransId="{6FFB37E9-5642-428F-8E41-65D250C6F51D}"/>
    <dgm:cxn modelId="{1508D5BD-4975-4E9F-8EAA-E3F71CEE4839}" srcId="{2599D4C2-006D-4CE6-89FE-3535A3E72760}" destId="{56D5D041-DDFC-45F9-9826-2F61495386F7}" srcOrd="2" destOrd="0" parTransId="{058E94A7-8097-4B5F-A93F-FF7E8D23FA88}" sibTransId="{A4BEABC4-993D-4361-9BC9-23B84AEA163F}"/>
    <dgm:cxn modelId="{69EA38C1-454E-4111-9B61-D927EBC5E516}" srcId="{85D67D1C-DFE3-4B17-A696-46151698EF34}" destId="{62DEC3A2-8606-4216-AD1F-206D3FFB473B}" srcOrd="0" destOrd="0" parTransId="{1E3AA0F7-38A7-470F-AA9E-D1B4DE160FD6}" sibTransId="{E8A1BC3A-48D5-425A-92B1-B06BD523617F}"/>
    <dgm:cxn modelId="{D492FBCB-C964-4897-834C-A0FE577C59BD}" type="presOf" srcId="{68324373-114B-4688-A995-B46AA50039A6}" destId="{AEF0BF5E-3E0D-4DDF-A138-88B30E75E8F7}" srcOrd="0" destOrd="2" presId="urn:microsoft.com/office/officeart/2005/8/layout/vList2"/>
    <dgm:cxn modelId="{B02151CC-2676-4F5B-AAC5-2C5E7C2D1259}" srcId="{9F3C609A-3B6C-453E-8783-25517041FF49}" destId="{DAEF3288-AE03-4020-9F2E-64C223CFB0DA}" srcOrd="2" destOrd="0" parTransId="{383B51C2-0357-406D-B96F-B0B6EB02B490}" sibTransId="{047F4EAE-0699-437F-B496-C8D3E3032604}"/>
    <dgm:cxn modelId="{D12258D3-A52C-4212-A425-1BF0C12D9D18}" type="presOf" srcId="{056C809B-0AC1-4D40-BF27-F1C320CE046A}" destId="{9C8436FE-2C05-4BE6-A166-8717E91E4E86}" srcOrd="0" destOrd="0" presId="urn:microsoft.com/office/officeart/2005/8/layout/vList2"/>
    <dgm:cxn modelId="{BB3485D3-6436-469B-976E-DD3D6C0B694E}" type="presOf" srcId="{F5C6CBCB-8DC9-4F42-A733-069E0600BAFA}" destId="{6D47A936-F6B2-4EDF-B3D8-DF0ABDE61334}" srcOrd="0" destOrd="0" presId="urn:microsoft.com/office/officeart/2005/8/layout/vList2"/>
    <dgm:cxn modelId="{21BFF7DA-96BD-48DE-9A0D-73CAA10CD782}" type="presOf" srcId="{9C9AC653-E3B3-4CA0-9283-97CC92D16C5D}" destId="{8F3C1B1C-9994-43D7-AE73-969912539077}" srcOrd="0" destOrd="1" presId="urn:microsoft.com/office/officeart/2005/8/layout/vList2"/>
    <dgm:cxn modelId="{7BB74DE1-3762-4381-8433-28869A372E43}" type="presOf" srcId="{85D67D1C-DFE3-4B17-A696-46151698EF34}" destId="{AEF0BF5E-3E0D-4DDF-A138-88B30E75E8F7}" srcOrd="0" destOrd="0" presId="urn:microsoft.com/office/officeart/2005/8/layout/vList2"/>
    <dgm:cxn modelId="{14BA9EEA-B48E-4A2E-A0A5-A0E652F3733E}" srcId="{F5C6CBCB-8DC9-4F42-A733-069E0600BAFA}" destId="{4004D9C4-0787-4D00-9C39-13611EB76A0A}" srcOrd="2" destOrd="0" parTransId="{F5B9CA28-93D4-45B2-A3E5-39B764DB5F13}" sibTransId="{21A7E1F6-4F4A-4279-BB73-06E7DFE88DB8}"/>
    <dgm:cxn modelId="{CC32D4EE-8C48-4970-A482-6C1A5254615F}" type="presOf" srcId="{4004D9C4-0787-4D00-9C39-13611EB76A0A}" destId="{8F3C1B1C-9994-43D7-AE73-969912539077}" srcOrd="0" destOrd="2" presId="urn:microsoft.com/office/officeart/2005/8/layout/vList2"/>
    <dgm:cxn modelId="{B484DFEE-4ADE-464B-9AF7-419CA3A1EFB1}" srcId="{9F3C609A-3B6C-453E-8783-25517041FF49}" destId="{F5C6CBCB-8DC9-4F42-A733-069E0600BAFA}" srcOrd="1" destOrd="0" parTransId="{79427209-79B2-47FA-80A0-CD7E72842B52}" sibTransId="{2C69D1CE-937B-4C87-A9A1-317B8E6650E1}"/>
    <dgm:cxn modelId="{6CA6A7F3-B16A-4ACE-BCA7-D7422D05358E}" srcId="{F5C6CBCB-8DC9-4F42-A733-069E0600BAFA}" destId="{9C9AC653-E3B3-4CA0-9283-97CC92D16C5D}" srcOrd="1" destOrd="0" parTransId="{569AF2A1-C754-47B8-B686-165B945E0ACE}" sibTransId="{819FBD95-C4EA-40E2-8657-230177AF9C62}"/>
    <dgm:cxn modelId="{D65B99A1-08D0-46C7-8E6A-F95B4F1EF917}" type="presParOf" srcId="{DAA03B17-50B2-4E4B-8915-29A5A0965527}" destId="{F2473A61-676A-494B-9B71-1ADAF8FD5590}" srcOrd="0" destOrd="0" presId="urn:microsoft.com/office/officeart/2005/8/layout/vList2"/>
    <dgm:cxn modelId="{305ED136-450E-4824-9FDE-A337D88B7B15}" type="presParOf" srcId="{DAA03B17-50B2-4E4B-8915-29A5A0965527}" destId="{9C8436FE-2C05-4BE6-A166-8717E91E4E86}" srcOrd="1" destOrd="0" presId="urn:microsoft.com/office/officeart/2005/8/layout/vList2"/>
    <dgm:cxn modelId="{5063C183-641B-455B-9908-6101F8CCC3E9}" type="presParOf" srcId="{DAA03B17-50B2-4E4B-8915-29A5A0965527}" destId="{6D47A936-F6B2-4EDF-B3D8-DF0ABDE61334}" srcOrd="2" destOrd="0" presId="urn:microsoft.com/office/officeart/2005/8/layout/vList2"/>
    <dgm:cxn modelId="{ECE05974-4C48-4964-9E79-9B6FA45DDAA2}" type="presParOf" srcId="{DAA03B17-50B2-4E4B-8915-29A5A0965527}" destId="{8F3C1B1C-9994-43D7-AE73-969912539077}" srcOrd="3" destOrd="0" presId="urn:microsoft.com/office/officeart/2005/8/layout/vList2"/>
    <dgm:cxn modelId="{2A99D975-4AFE-417A-B390-136B7CC72AF1}" type="presParOf" srcId="{DAA03B17-50B2-4E4B-8915-29A5A0965527}" destId="{EE4F04FF-2B8E-4D31-9994-FC3B84F42CC2}" srcOrd="4" destOrd="0" presId="urn:microsoft.com/office/officeart/2005/8/layout/vList2"/>
    <dgm:cxn modelId="{A9CD7E6D-2431-455F-85CC-FF2128B3F94A}" type="presParOf" srcId="{DAA03B17-50B2-4E4B-8915-29A5A0965527}" destId="{AEF0BF5E-3E0D-4DDF-A138-88B30E75E8F7}" srcOrd="5" destOrd="0" presId="urn:microsoft.com/office/officeart/2005/8/layout/vList2"/>
    <dgm:cxn modelId="{AFD06C08-DE4E-4614-B444-698FB37F7250}" type="presParOf" srcId="{DAA03B17-50B2-4E4B-8915-29A5A0965527}" destId="{565E4ED8-8BC6-47FF-AABA-BFB45B98664D}" srcOrd="6" destOrd="0" presId="urn:microsoft.com/office/officeart/2005/8/layout/vList2"/>
    <dgm:cxn modelId="{0B413004-91AD-4623-81C1-266D8B497F11}" type="presParOf" srcId="{DAA03B17-50B2-4E4B-8915-29A5A0965527}" destId="{7BBCF6DF-73AE-47BB-8275-4A371BE775B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50E587-5449-456E-9262-734E3B048B12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1F5BFCE-398A-441F-9E25-2FFC4BA0E628}">
      <dgm:prSet/>
      <dgm:spPr/>
      <dgm:t>
        <a:bodyPr/>
        <a:lstStyle/>
        <a:p>
          <a:r>
            <a:rPr lang="hr-HR" dirty="0"/>
            <a:t>Najveći broj biljnih lijekova u RH registriran u skupini R05CA</a:t>
          </a:r>
          <a:endParaRPr lang="en-US" dirty="0"/>
        </a:p>
      </dgm:t>
    </dgm:pt>
    <dgm:pt modelId="{114C62AF-56B4-482C-BCF6-DF0FD507D326}" type="parTrans" cxnId="{43814E0F-63AB-406A-AFF3-FBB4F364C034}">
      <dgm:prSet/>
      <dgm:spPr/>
      <dgm:t>
        <a:bodyPr/>
        <a:lstStyle/>
        <a:p>
          <a:endParaRPr lang="en-US"/>
        </a:p>
      </dgm:t>
    </dgm:pt>
    <dgm:pt modelId="{EB910937-2A5A-44CC-B1E8-F909E3A21464}" type="sibTrans" cxnId="{43814E0F-63AB-406A-AFF3-FBB4F364C034}">
      <dgm:prSet/>
      <dgm:spPr/>
      <dgm:t>
        <a:bodyPr/>
        <a:lstStyle/>
        <a:p>
          <a:endParaRPr lang="en-US"/>
        </a:p>
      </dgm:t>
    </dgm:pt>
    <dgm:pt modelId="{AE723E73-ED32-4E3D-A3BB-23B0C03D81BF}">
      <dgm:prSet/>
      <dgm:spPr/>
      <dgm:t>
        <a:bodyPr/>
        <a:lstStyle/>
        <a:p>
          <a:r>
            <a:rPr lang="hr-HR" dirty="0"/>
            <a:t>Pripravci s eteričnim uljima </a:t>
          </a:r>
          <a:endParaRPr lang="en-US" dirty="0"/>
        </a:p>
      </dgm:t>
    </dgm:pt>
    <dgm:pt modelId="{9ADC6E9A-6DB8-43A8-A3A2-50AC2C2926A5}" type="parTrans" cxnId="{40795200-1B31-4CC2-9457-56B112F6F8E2}">
      <dgm:prSet/>
      <dgm:spPr/>
      <dgm:t>
        <a:bodyPr/>
        <a:lstStyle/>
        <a:p>
          <a:endParaRPr lang="en-US"/>
        </a:p>
      </dgm:t>
    </dgm:pt>
    <dgm:pt modelId="{05D15A59-A074-4826-92A3-C69420E3A73E}" type="sibTrans" cxnId="{40795200-1B31-4CC2-9457-56B112F6F8E2}">
      <dgm:prSet/>
      <dgm:spPr/>
      <dgm:t>
        <a:bodyPr/>
        <a:lstStyle/>
        <a:p>
          <a:endParaRPr lang="en-US"/>
        </a:p>
      </dgm:t>
    </dgm:pt>
    <dgm:pt modelId="{825EE02B-B9DA-432D-96C1-AEC792A4835C}">
      <dgm:prSet/>
      <dgm:spPr/>
      <dgm:t>
        <a:bodyPr/>
        <a:lstStyle/>
        <a:p>
          <a:r>
            <a:rPr lang="hr-HR"/>
            <a:t>Iritiraju dišne putove</a:t>
          </a:r>
          <a:endParaRPr lang="en-US"/>
        </a:p>
      </dgm:t>
    </dgm:pt>
    <dgm:pt modelId="{ED22E7CE-6DA1-4620-8E10-A00B0435B001}" type="parTrans" cxnId="{D31B5BE8-36B1-47DE-BA2F-2DED48FB7EEA}">
      <dgm:prSet/>
      <dgm:spPr/>
      <dgm:t>
        <a:bodyPr/>
        <a:lstStyle/>
        <a:p>
          <a:endParaRPr lang="en-US"/>
        </a:p>
      </dgm:t>
    </dgm:pt>
    <dgm:pt modelId="{3D2BF052-5BD8-43DC-BA3E-B0AC44F37EEA}" type="sibTrans" cxnId="{D31B5BE8-36B1-47DE-BA2F-2DED48FB7EEA}">
      <dgm:prSet/>
      <dgm:spPr/>
      <dgm:t>
        <a:bodyPr/>
        <a:lstStyle/>
        <a:p>
          <a:endParaRPr lang="en-US"/>
        </a:p>
      </dgm:t>
    </dgm:pt>
    <dgm:pt modelId="{E293E149-06F5-4739-8EFE-3143868D46B1}">
      <dgm:prSet/>
      <dgm:spPr/>
      <dgm:t>
        <a:bodyPr/>
        <a:lstStyle/>
        <a:p>
          <a:r>
            <a:rPr lang="hr-HR" dirty="0"/>
            <a:t>Direktna aktivacija seroznih žlijezda</a:t>
          </a:r>
          <a:endParaRPr lang="en-US" dirty="0"/>
        </a:p>
      </dgm:t>
    </dgm:pt>
    <dgm:pt modelId="{ABFDA562-32A2-464D-830A-344FC4A6202F}" type="parTrans" cxnId="{39E55BA7-A488-424B-A4A6-034F952112F3}">
      <dgm:prSet/>
      <dgm:spPr/>
      <dgm:t>
        <a:bodyPr/>
        <a:lstStyle/>
        <a:p>
          <a:endParaRPr lang="en-US"/>
        </a:p>
      </dgm:t>
    </dgm:pt>
    <dgm:pt modelId="{6C85913C-B173-468F-B0EB-56E72CEA5291}" type="sibTrans" cxnId="{39E55BA7-A488-424B-A4A6-034F952112F3}">
      <dgm:prSet/>
      <dgm:spPr/>
      <dgm:t>
        <a:bodyPr/>
        <a:lstStyle/>
        <a:p>
          <a:endParaRPr lang="en-US"/>
        </a:p>
      </dgm:t>
    </dgm:pt>
    <dgm:pt modelId="{C38E8493-DC3D-4D3C-B329-743DD69AA1F2}">
      <dgm:prSet/>
      <dgm:spPr/>
      <dgm:t>
        <a:bodyPr/>
        <a:lstStyle/>
        <a:p>
          <a:r>
            <a:rPr lang="hr-HR"/>
            <a:t>Razrijeđivanje guste sluzi</a:t>
          </a:r>
          <a:endParaRPr lang="en-US"/>
        </a:p>
      </dgm:t>
    </dgm:pt>
    <dgm:pt modelId="{497190FD-EF18-4002-8843-374BBBC52CB0}" type="parTrans" cxnId="{7515184F-6C5F-47A3-A363-F2E88FE71159}">
      <dgm:prSet/>
      <dgm:spPr/>
      <dgm:t>
        <a:bodyPr/>
        <a:lstStyle/>
        <a:p>
          <a:endParaRPr lang="en-US"/>
        </a:p>
      </dgm:t>
    </dgm:pt>
    <dgm:pt modelId="{4F41FDE3-A810-43A6-9F11-1A98D7B8C0BB}" type="sibTrans" cxnId="{7515184F-6C5F-47A3-A363-F2E88FE71159}">
      <dgm:prSet/>
      <dgm:spPr/>
      <dgm:t>
        <a:bodyPr/>
        <a:lstStyle/>
        <a:p>
          <a:endParaRPr lang="en-US"/>
        </a:p>
      </dgm:t>
    </dgm:pt>
    <dgm:pt modelId="{65974450-4695-4593-9404-2829D95F6B3F}">
      <dgm:prSet/>
      <dgm:spPr/>
      <dgm:t>
        <a:bodyPr/>
        <a:lstStyle/>
        <a:p>
          <a:r>
            <a:rPr lang="hr-HR"/>
            <a:t>Učinak ovisi o dozi i putu primjene</a:t>
          </a:r>
          <a:endParaRPr lang="en-US"/>
        </a:p>
      </dgm:t>
    </dgm:pt>
    <dgm:pt modelId="{75D9E3E6-D2A0-4DA7-AB80-D3DC189A96CA}" type="parTrans" cxnId="{E7A95EA2-3DFD-44CD-A5EE-0846F9E305AA}">
      <dgm:prSet/>
      <dgm:spPr/>
      <dgm:t>
        <a:bodyPr/>
        <a:lstStyle/>
        <a:p>
          <a:endParaRPr lang="en-US"/>
        </a:p>
      </dgm:t>
    </dgm:pt>
    <dgm:pt modelId="{F38EB5AD-133C-4F72-BACC-D863B2811DC8}" type="sibTrans" cxnId="{E7A95EA2-3DFD-44CD-A5EE-0846F9E305AA}">
      <dgm:prSet/>
      <dgm:spPr/>
      <dgm:t>
        <a:bodyPr/>
        <a:lstStyle/>
        <a:p>
          <a:endParaRPr lang="en-US"/>
        </a:p>
      </dgm:t>
    </dgm:pt>
    <dgm:pt modelId="{D8A77426-B014-466B-9B1A-CE2A35071B79}">
      <dgm:prSet/>
      <dgm:spPr/>
      <dgm:t>
        <a:bodyPr/>
        <a:lstStyle/>
        <a:p>
          <a:r>
            <a:rPr lang="hr-HR" dirty="0"/>
            <a:t>Primjer pripravka sa </a:t>
          </a:r>
          <a:r>
            <a:rPr lang="hr-HR" dirty="0" err="1"/>
            <a:t>saponinima</a:t>
          </a:r>
          <a:r>
            <a:rPr lang="hr-HR" dirty="0"/>
            <a:t>: Ekstrakt bršljana</a:t>
          </a:r>
          <a:endParaRPr lang="en-US" dirty="0"/>
        </a:p>
      </dgm:t>
    </dgm:pt>
    <dgm:pt modelId="{31872F24-E248-4E82-89CD-89FF39041A5C}" type="parTrans" cxnId="{BE82A4CE-4320-43C9-81DE-C4F3D2B389F0}">
      <dgm:prSet/>
      <dgm:spPr/>
      <dgm:t>
        <a:bodyPr/>
        <a:lstStyle/>
        <a:p>
          <a:endParaRPr lang="en-US"/>
        </a:p>
      </dgm:t>
    </dgm:pt>
    <dgm:pt modelId="{51067605-9A66-4D14-ADE6-C585DCD1B6D4}" type="sibTrans" cxnId="{BE82A4CE-4320-43C9-81DE-C4F3D2B389F0}">
      <dgm:prSet/>
      <dgm:spPr/>
      <dgm:t>
        <a:bodyPr/>
        <a:lstStyle/>
        <a:p>
          <a:endParaRPr lang="en-US"/>
        </a:p>
      </dgm:t>
    </dgm:pt>
    <dgm:pt modelId="{C59C261C-EB6F-48CC-AE20-B05D64EBC349}">
      <dgm:prSet/>
      <dgm:spPr/>
      <dgm:t>
        <a:bodyPr/>
        <a:lstStyle/>
        <a:p>
          <a:r>
            <a:rPr lang="hr-HR">
              <a:sym typeface="Symbol" panose="05050102010706020507" pitchFamily="18" charset="2"/>
            </a:rPr>
            <a:t></a:t>
          </a:r>
          <a:r>
            <a:rPr lang="hr-HR"/>
            <a:t>2-adrenergički učinak </a:t>
          </a:r>
          <a:r>
            <a:rPr lang="hr-HR">
              <a:sym typeface="Symbol" panose="05050102010706020507" pitchFamily="18" charset="2"/>
            </a:rPr>
            <a:t></a:t>
          </a:r>
          <a:r>
            <a:rPr lang="hr-HR"/>
            <a:t>-hederina </a:t>
          </a:r>
          <a:r>
            <a:rPr lang="hr-HR" i="1"/>
            <a:t>in vitro</a:t>
          </a:r>
          <a:endParaRPr lang="en-US"/>
        </a:p>
      </dgm:t>
    </dgm:pt>
    <dgm:pt modelId="{B0E06932-4985-4A64-9DD6-D80D47B34C2F}" type="parTrans" cxnId="{3A29BE1F-0B6D-4BD8-AF44-613860F14353}">
      <dgm:prSet/>
      <dgm:spPr/>
      <dgm:t>
        <a:bodyPr/>
        <a:lstStyle/>
        <a:p>
          <a:endParaRPr lang="en-US"/>
        </a:p>
      </dgm:t>
    </dgm:pt>
    <dgm:pt modelId="{F674E978-A555-4D30-AEBF-106EE156BD22}" type="sibTrans" cxnId="{3A29BE1F-0B6D-4BD8-AF44-613860F14353}">
      <dgm:prSet/>
      <dgm:spPr/>
      <dgm:t>
        <a:bodyPr/>
        <a:lstStyle/>
        <a:p>
          <a:endParaRPr lang="en-US"/>
        </a:p>
      </dgm:t>
    </dgm:pt>
    <dgm:pt modelId="{B5B76896-DDA4-4643-AB5E-134DDE34D0CD}">
      <dgm:prSet/>
      <dgm:spPr/>
      <dgm:t>
        <a:bodyPr/>
        <a:lstStyle/>
        <a:p>
          <a:r>
            <a:rPr lang="hr-HR"/>
            <a:t>Povećava izlučivanje surfaktanta u alveolarnom epitelu</a:t>
          </a:r>
          <a:endParaRPr lang="en-US"/>
        </a:p>
      </dgm:t>
    </dgm:pt>
    <dgm:pt modelId="{A968E3DF-7D41-4C77-BB50-89250492ADDD}" type="parTrans" cxnId="{73F73809-4DCC-4995-B2D5-9BE53DF2578D}">
      <dgm:prSet/>
      <dgm:spPr/>
      <dgm:t>
        <a:bodyPr/>
        <a:lstStyle/>
        <a:p>
          <a:endParaRPr lang="en-US"/>
        </a:p>
      </dgm:t>
    </dgm:pt>
    <dgm:pt modelId="{60E78BE0-5F15-418A-9A37-922BA9A72C5A}" type="sibTrans" cxnId="{73F73809-4DCC-4995-B2D5-9BE53DF2578D}">
      <dgm:prSet/>
      <dgm:spPr/>
      <dgm:t>
        <a:bodyPr/>
        <a:lstStyle/>
        <a:p>
          <a:endParaRPr lang="en-US"/>
        </a:p>
      </dgm:t>
    </dgm:pt>
    <dgm:pt modelId="{8129F3C7-EEE8-42D7-8909-EF6C671956A6}">
      <dgm:prSet/>
      <dgm:spPr/>
      <dgm:t>
        <a:bodyPr/>
        <a:lstStyle/>
        <a:p>
          <a:r>
            <a:rPr lang="hr-HR" dirty="0" err="1"/>
            <a:t>Sektretolitik</a:t>
          </a:r>
          <a:r>
            <a:rPr lang="hr-HR" dirty="0"/>
            <a:t> i </a:t>
          </a:r>
          <a:r>
            <a:rPr lang="hr-HR" dirty="0" err="1"/>
            <a:t>bronhospazmolitik</a:t>
          </a:r>
          <a:endParaRPr lang="en-US" dirty="0"/>
        </a:p>
      </dgm:t>
    </dgm:pt>
    <dgm:pt modelId="{F87E1AA2-54FC-403D-8B62-7EBFB033A531}" type="parTrans" cxnId="{A25D999A-D809-4869-9AE7-23186727E44F}">
      <dgm:prSet/>
      <dgm:spPr/>
      <dgm:t>
        <a:bodyPr/>
        <a:lstStyle/>
        <a:p>
          <a:endParaRPr lang="en-US"/>
        </a:p>
      </dgm:t>
    </dgm:pt>
    <dgm:pt modelId="{9436C87C-B4E2-45C8-8AA5-DA3E1016E871}" type="sibTrans" cxnId="{A25D999A-D809-4869-9AE7-23186727E44F}">
      <dgm:prSet/>
      <dgm:spPr/>
      <dgm:t>
        <a:bodyPr/>
        <a:lstStyle/>
        <a:p>
          <a:endParaRPr lang="en-US"/>
        </a:p>
      </dgm:t>
    </dgm:pt>
    <dgm:pt modelId="{03D79467-EC30-47C2-A29A-D994604C4ED9}">
      <dgm:prSet/>
      <dgm:spPr/>
      <dgm:t>
        <a:bodyPr/>
        <a:lstStyle/>
        <a:p>
          <a:r>
            <a:rPr lang="hr-HR" dirty="0" err="1"/>
            <a:t>Ekspektoransi</a:t>
          </a:r>
          <a:endParaRPr lang="en-US" dirty="0"/>
        </a:p>
      </dgm:t>
    </dgm:pt>
    <dgm:pt modelId="{89157438-C117-4737-8E42-5B60CD4D1CAC}" type="parTrans" cxnId="{574C116A-C117-4ED4-9100-728225778612}">
      <dgm:prSet/>
      <dgm:spPr/>
      <dgm:t>
        <a:bodyPr/>
        <a:lstStyle/>
        <a:p>
          <a:endParaRPr lang="en-GB"/>
        </a:p>
      </dgm:t>
    </dgm:pt>
    <dgm:pt modelId="{76B635D5-8356-4188-99AA-B6BEBB419D06}" type="sibTrans" cxnId="{574C116A-C117-4ED4-9100-728225778612}">
      <dgm:prSet/>
      <dgm:spPr/>
      <dgm:t>
        <a:bodyPr/>
        <a:lstStyle/>
        <a:p>
          <a:endParaRPr lang="en-GB"/>
        </a:p>
      </dgm:t>
    </dgm:pt>
    <dgm:pt modelId="{2025E952-8B41-4140-A350-731F45067194}">
      <dgm:prSet/>
      <dgm:spPr/>
      <dgm:t>
        <a:bodyPr/>
        <a:lstStyle/>
        <a:p>
          <a:r>
            <a:rPr lang="hr-HR" dirty="0"/>
            <a:t>Pripravci s eteričnim uljima, droge sa </a:t>
          </a:r>
          <a:r>
            <a:rPr lang="hr-HR" dirty="0" err="1"/>
            <a:t>saponinima</a:t>
          </a:r>
          <a:endParaRPr lang="en-US" dirty="0"/>
        </a:p>
      </dgm:t>
    </dgm:pt>
    <dgm:pt modelId="{CA42F136-A531-4E04-B0FC-9CE07B2B60D9}" type="parTrans" cxnId="{BFDCEA20-8094-49B8-8CD9-F45775AD9488}">
      <dgm:prSet/>
      <dgm:spPr/>
      <dgm:t>
        <a:bodyPr/>
        <a:lstStyle/>
        <a:p>
          <a:endParaRPr lang="en-GB"/>
        </a:p>
      </dgm:t>
    </dgm:pt>
    <dgm:pt modelId="{83885FE2-993F-4B93-BC30-F6E89DF237B6}" type="sibTrans" cxnId="{BFDCEA20-8094-49B8-8CD9-F45775AD9488}">
      <dgm:prSet/>
      <dgm:spPr/>
      <dgm:t>
        <a:bodyPr/>
        <a:lstStyle/>
        <a:p>
          <a:endParaRPr lang="en-GB"/>
        </a:p>
      </dgm:t>
    </dgm:pt>
    <dgm:pt modelId="{83CA2AA3-02D8-40E6-B6AE-F96A0B36150E}" type="pres">
      <dgm:prSet presAssocID="{6A50E587-5449-456E-9262-734E3B048B12}" presName="linear" presStyleCnt="0">
        <dgm:presLayoutVars>
          <dgm:dir/>
          <dgm:animLvl val="lvl"/>
          <dgm:resizeHandles val="exact"/>
        </dgm:presLayoutVars>
      </dgm:prSet>
      <dgm:spPr/>
    </dgm:pt>
    <dgm:pt modelId="{395DE184-DFB2-4035-92DA-F9E0677398C7}" type="pres">
      <dgm:prSet presAssocID="{71F5BFCE-398A-441F-9E25-2FFC4BA0E628}" presName="parentLin" presStyleCnt="0"/>
      <dgm:spPr/>
    </dgm:pt>
    <dgm:pt modelId="{84EFE9E3-E8C4-4D17-BF40-E5C7509FD9DF}" type="pres">
      <dgm:prSet presAssocID="{71F5BFCE-398A-441F-9E25-2FFC4BA0E628}" presName="parentLeftMargin" presStyleLbl="node1" presStyleIdx="0" presStyleCnt="3"/>
      <dgm:spPr/>
    </dgm:pt>
    <dgm:pt modelId="{6AC81E8B-DA7A-4F55-B03E-2B290D622EEC}" type="pres">
      <dgm:prSet presAssocID="{71F5BFCE-398A-441F-9E25-2FFC4BA0E62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33E747C-6864-456D-A938-BF38234EE06D}" type="pres">
      <dgm:prSet presAssocID="{71F5BFCE-398A-441F-9E25-2FFC4BA0E628}" presName="negativeSpace" presStyleCnt="0"/>
      <dgm:spPr/>
    </dgm:pt>
    <dgm:pt modelId="{B7FB0B12-0DFC-4371-BD02-B9DB20E696BA}" type="pres">
      <dgm:prSet presAssocID="{71F5BFCE-398A-441F-9E25-2FFC4BA0E628}" presName="childText" presStyleLbl="conFgAcc1" presStyleIdx="0" presStyleCnt="3">
        <dgm:presLayoutVars>
          <dgm:bulletEnabled val="1"/>
        </dgm:presLayoutVars>
      </dgm:prSet>
      <dgm:spPr/>
    </dgm:pt>
    <dgm:pt modelId="{809F603B-E2E7-4747-B24D-75F948489917}" type="pres">
      <dgm:prSet presAssocID="{EB910937-2A5A-44CC-B1E8-F909E3A21464}" presName="spaceBetweenRectangles" presStyleCnt="0"/>
      <dgm:spPr/>
    </dgm:pt>
    <dgm:pt modelId="{3A15F956-27DD-42B6-AE49-E1EB8D7C1B05}" type="pres">
      <dgm:prSet presAssocID="{AE723E73-ED32-4E3D-A3BB-23B0C03D81BF}" presName="parentLin" presStyleCnt="0"/>
      <dgm:spPr/>
    </dgm:pt>
    <dgm:pt modelId="{E9B952B5-1C5C-40C6-9880-AEF59684238B}" type="pres">
      <dgm:prSet presAssocID="{AE723E73-ED32-4E3D-A3BB-23B0C03D81BF}" presName="parentLeftMargin" presStyleLbl="node1" presStyleIdx="0" presStyleCnt="3"/>
      <dgm:spPr/>
    </dgm:pt>
    <dgm:pt modelId="{69E2C0F4-6910-4097-8258-2435AFE6AB62}" type="pres">
      <dgm:prSet presAssocID="{AE723E73-ED32-4E3D-A3BB-23B0C03D81B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EF5C331-612E-4710-923A-0F78C6E9E7DE}" type="pres">
      <dgm:prSet presAssocID="{AE723E73-ED32-4E3D-A3BB-23B0C03D81BF}" presName="negativeSpace" presStyleCnt="0"/>
      <dgm:spPr/>
    </dgm:pt>
    <dgm:pt modelId="{0FAC1F48-FBCA-4519-B12C-A6C2EEC98FEC}" type="pres">
      <dgm:prSet presAssocID="{AE723E73-ED32-4E3D-A3BB-23B0C03D81BF}" presName="childText" presStyleLbl="conFgAcc1" presStyleIdx="1" presStyleCnt="3">
        <dgm:presLayoutVars>
          <dgm:bulletEnabled val="1"/>
        </dgm:presLayoutVars>
      </dgm:prSet>
      <dgm:spPr/>
    </dgm:pt>
    <dgm:pt modelId="{27F3BCAD-E15B-45FE-B4BB-380FB17C9C7D}" type="pres">
      <dgm:prSet presAssocID="{05D15A59-A074-4826-92A3-C69420E3A73E}" presName="spaceBetweenRectangles" presStyleCnt="0"/>
      <dgm:spPr/>
    </dgm:pt>
    <dgm:pt modelId="{0BCC2AB5-CB8B-440A-B021-E3175694315E}" type="pres">
      <dgm:prSet presAssocID="{D8A77426-B014-466B-9B1A-CE2A35071B79}" presName="parentLin" presStyleCnt="0"/>
      <dgm:spPr/>
    </dgm:pt>
    <dgm:pt modelId="{052C7D74-C051-4A13-94B2-9B2EC0D76B47}" type="pres">
      <dgm:prSet presAssocID="{D8A77426-B014-466B-9B1A-CE2A35071B79}" presName="parentLeftMargin" presStyleLbl="node1" presStyleIdx="1" presStyleCnt="3"/>
      <dgm:spPr/>
    </dgm:pt>
    <dgm:pt modelId="{0112E545-05C9-4EE4-BB40-D42B227C732C}" type="pres">
      <dgm:prSet presAssocID="{D8A77426-B014-466B-9B1A-CE2A35071B7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DB20FC3-AB29-44B2-B2BF-7DC150292D27}" type="pres">
      <dgm:prSet presAssocID="{D8A77426-B014-466B-9B1A-CE2A35071B79}" presName="negativeSpace" presStyleCnt="0"/>
      <dgm:spPr/>
    </dgm:pt>
    <dgm:pt modelId="{A28648C2-DCB6-4D93-8D35-6E425ACD9186}" type="pres">
      <dgm:prSet presAssocID="{D8A77426-B014-466B-9B1A-CE2A35071B7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0795200-1B31-4CC2-9457-56B112F6F8E2}" srcId="{6A50E587-5449-456E-9262-734E3B048B12}" destId="{AE723E73-ED32-4E3D-A3BB-23B0C03D81BF}" srcOrd="1" destOrd="0" parTransId="{9ADC6E9A-6DB8-43A8-A3A2-50AC2C2926A5}" sibTransId="{05D15A59-A074-4826-92A3-C69420E3A73E}"/>
    <dgm:cxn modelId="{73F73809-4DCC-4995-B2D5-9BE53DF2578D}" srcId="{D8A77426-B014-466B-9B1A-CE2A35071B79}" destId="{B5B76896-DDA4-4643-AB5E-134DDE34D0CD}" srcOrd="1" destOrd="0" parTransId="{A968E3DF-7D41-4C77-BB50-89250492ADDD}" sibTransId="{60E78BE0-5F15-418A-9A37-922BA9A72C5A}"/>
    <dgm:cxn modelId="{E070480F-85A2-4DCA-88BA-A372BDF6574D}" type="presOf" srcId="{03D79467-EC30-47C2-A29A-D994604C4ED9}" destId="{B7FB0B12-0DFC-4371-BD02-B9DB20E696BA}" srcOrd="0" destOrd="0" presId="urn:microsoft.com/office/officeart/2005/8/layout/list1"/>
    <dgm:cxn modelId="{43814E0F-63AB-406A-AFF3-FBB4F364C034}" srcId="{6A50E587-5449-456E-9262-734E3B048B12}" destId="{71F5BFCE-398A-441F-9E25-2FFC4BA0E628}" srcOrd="0" destOrd="0" parTransId="{114C62AF-56B4-482C-BCF6-DF0FD507D326}" sibTransId="{EB910937-2A5A-44CC-B1E8-F909E3A21464}"/>
    <dgm:cxn modelId="{3A29BE1F-0B6D-4BD8-AF44-613860F14353}" srcId="{D8A77426-B014-466B-9B1A-CE2A35071B79}" destId="{C59C261C-EB6F-48CC-AE20-B05D64EBC349}" srcOrd="0" destOrd="0" parTransId="{B0E06932-4985-4A64-9DD6-D80D47B34C2F}" sibTransId="{F674E978-A555-4D30-AEBF-106EE156BD22}"/>
    <dgm:cxn modelId="{BFDCEA20-8094-49B8-8CD9-F45775AD9488}" srcId="{71F5BFCE-398A-441F-9E25-2FFC4BA0E628}" destId="{2025E952-8B41-4140-A350-731F45067194}" srcOrd="1" destOrd="0" parTransId="{CA42F136-A531-4E04-B0FC-9CE07B2B60D9}" sibTransId="{83885FE2-993F-4B93-BC30-F6E89DF237B6}"/>
    <dgm:cxn modelId="{B28F2323-9990-4196-82F8-CBF33BF2A333}" type="presOf" srcId="{825EE02B-B9DA-432D-96C1-AEC792A4835C}" destId="{0FAC1F48-FBCA-4519-B12C-A6C2EEC98FEC}" srcOrd="0" destOrd="0" presId="urn:microsoft.com/office/officeart/2005/8/layout/list1"/>
    <dgm:cxn modelId="{81DE272C-4E72-43A5-997F-85111386D71D}" type="presOf" srcId="{B5B76896-DDA4-4643-AB5E-134DDE34D0CD}" destId="{A28648C2-DCB6-4D93-8D35-6E425ACD9186}" srcOrd="0" destOrd="1" presId="urn:microsoft.com/office/officeart/2005/8/layout/list1"/>
    <dgm:cxn modelId="{B33AB538-B9CF-43B0-AF25-E674A9DF44F1}" type="presOf" srcId="{C38E8493-DC3D-4D3C-B329-743DD69AA1F2}" destId="{0FAC1F48-FBCA-4519-B12C-A6C2EEC98FEC}" srcOrd="0" destOrd="2" presId="urn:microsoft.com/office/officeart/2005/8/layout/list1"/>
    <dgm:cxn modelId="{574C116A-C117-4ED4-9100-728225778612}" srcId="{71F5BFCE-398A-441F-9E25-2FFC4BA0E628}" destId="{03D79467-EC30-47C2-A29A-D994604C4ED9}" srcOrd="0" destOrd="0" parTransId="{89157438-C117-4737-8E42-5B60CD4D1CAC}" sibTransId="{76B635D5-8356-4188-99AA-B6BEBB419D06}"/>
    <dgm:cxn modelId="{AFF0D26A-93AB-42C9-B35A-A49CD7BEDF65}" type="presOf" srcId="{8129F3C7-EEE8-42D7-8909-EF6C671956A6}" destId="{A28648C2-DCB6-4D93-8D35-6E425ACD9186}" srcOrd="0" destOrd="2" presId="urn:microsoft.com/office/officeart/2005/8/layout/list1"/>
    <dgm:cxn modelId="{7515184F-6C5F-47A3-A363-F2E88FE71159}" srcId="{AE723E73-ED32-4E3D-A3BB-23B0C03D81BF}" destId="{C38E8493-DC3D-4D3C-B329-743DD69AA1F2}" srcOrd="2" destOrd="0" parTransId="{497190FD-EF18-4002-8843-374BBBC52CB0}" sibTransId="{4F41FDE3-A810-43A6-9F11-1A98D7B8C0BB}"/>
    <dgm:cxn modelId="{7DAACE4F-7E33-41FB-8BF9-2456545593D5}" type="presOf" srcId="{6A50E587-5449-456E-9262-734E3B048B12}" destId="{83CA2AA3-02D8-40E6-B6AE-F96A0B36150E}" srcOrd="0" destOrd="0" presId="urn:microsoft.com/office/officeart/2005/8/layout/list1"/>
    <dgm:cxn modelId="{BC3F1B7B-CD54-44F4-9053-32B73C163795}" type="presOf" srcId="{71F5BFCE-398A-441F-9E25-2FFC4BA0E628}" destId="{6AC81E8B-DA7A-4F55-B03E-2B290D622EEC}" srcOrd="1" destOrd="0" presId="urn:microsoft.com/office/officeart/2005/8/layout/list1"/>
    <dgm:cxn modelId="{A15D6683-005A-44DB-A418-3DA4A1A05735}" type="presOf" srcId="{2025E952-8B41-4140-A350-731F45067194}" destId="{B7FB0B12-0DFC-4371-BD02-B9DB20E696BA}" srcOrd="0" destOrd="1" presId="urn:microsoft.com/office/officeart/2005/8/layout/list1"/>
    <dgm:cxn modelId="{FAA3AA88-E9F9-4D9B-9584-C2149AE35451}" type="presOf" srcId="{C59C261C-EB6F-48CC-AE20-B05D64EBC349}" destId="{A28648C2-DCB6-4D93-8D35-6E425ACD9186}" srcOrd="0" destOrd="0" presId="urn:microsoft.com/office/officeart/2005/8/layout/list1"/>
    <dgm:cxn modelId="{0A92CB8F-5905-4F1D-9075-02CBDCBABEB2}" type="presOf" srcId="{E293E149-06F5-4739-8EFE-3143868D46B1}" destId="{0FAC1F48-FBCA-4519-B12C-A6C2EEC98FEC}" srcOrd="0" destOrd="1" presId="urn:microsoft.com/office/officeart/2005/8/layout/list1"/>
    <dgm:cxn modelId="{FCD1CF93-AAD4-4132-8C8E-AAB8EF5A0C7A}" type="presOf" srcId="{AE723E73-ED32-4E3D-A3BB-23B0C03D81BF}" destId="{69E2C0F4-6910-4097-8258-2435AFE6AB62}" srcOrd="1" destOrd="0" presId="urn:microsoft.com/office/officeart/2005/8/layout/list1"/>
    <dgm:cxn modelId="{A25D999A-D809-4869-9AE7-23186727E44F}" srcId="{D8A77426-B014-466B-9B1A-CE2A35071B79}" destId="{8129F3C7-EEE8-42D7-8909-EF6C671956A6}" srcOrd="2" destOrd="0" parTransId="{F87E1AA2-54FC-403D-8B62-7EBFB033A531}" sibTransId="{9436C87C-B4E2-45C8-8AA5-DA3E1016E871}"/>
    <dgm:cxn modelId="{D86E469C-3C99-4F1D-AE13-E85B59BBF6D8}" type="presOf" srcId="{AE723E73-ED32-4E3D-A3BB-23B0C03D81BF}" destId="{E9B952B5-1C5C-40C6-9880-AEF59684238B}" srcOrd="0" destOrd="0" presId="urn:microsoft.com/office/officeart/2005/8/layout/list1"/>
    <dgm:cxn modelId="{E7A95EA2-3DFD-44CD-A5EE-0846F9E305AA}" srcId="{AE723E73-ED32-4E3D-A3BB-23B0C03D81BF}" destId="{65974450-4695-4593-9404-2829D95F6B3F}" srcOrd="3" destOrd="0" parTransId="{75D9E3E6-D2A0-4DA7-AB80-D3DC189A96CA}" sibTransId="{F38EB5AD-133C-4F72-BACC-D863B2811DC8}"/>
    <dgm:cxn modelId="{8343E9A5-5C18-4F06-8EAD-0AD9BDBC3880}" type="presOf" srcId="{D8A77426-B014-466B-9B1A-CE2A35071B79}" destId="{0112E545-05C9-4EE4-BB40-D42B227C732C}" srcOrd="1" destOrd="0" presId="urn:microsoft.com/office/officeart/2005/8/layout/list1"/>
    <dgm:cxn modelId="{39E55BA7-A488-424B-A4A6-034F952112F3}" srcId="{AE723E73-ED32-4E3D-A3BB-23B0C03D81BF}" destId="{E293E149-06F5-4739-8EFE-3143868D46B1}" srcOrd="1" destOrd="0" parTransId="{ABFDA562-32A2-464D-830A-344FC4A6202F}" sibTransId="{6C85913C-B173-468F-B0EB-56E72CEA5291}"/>
    <dgm:cxn modelId="{681F89AC-342E-4486-9C98-55D3F1ABA919}" type="presOf" srcId="{71F5BFCE-398A-441F-9E25-2FFC4BA0E628}" destId="{84EFE9E3-E8C4-4D17-BF40-E5C7509FD9DF}" srcOrd="0" destOrd="0" presId="urn:microsoft.com/office/officeart/2005/8/layout/list1"/>
    <dgm:cxn modelId="{BE82A4CE-4320-43C9-81DE-C4F3D2B389F0}" srcId="{6A50E587-5449-456E-9262-734E3B048B12}" destId="{D8A77426-B014-466B-9B1A-CE2A35071B79}" srcOrd="2" destOrd="0" parTransId="{31872F24-E248-4E82-89CD-89FF39041A5C}" sibTransId="{51067605-9A66-4D14-ADE6-C585DCD1B6D4}"/>
    <dgm:cxn modelId="{F9B02FD3-4125-4C9E-9B9C-2E523DA4FBAE}" type="presOf" srcId="{D8A77426-B014-466B-9B1A-CE2A35071B79}" destId="{052C7D74-C051-4A13-94B2-9B2EC0D76B47}" srcOrd="0" destOrd="0" presId="urn:microsoft.com/office/officeart/2005/8/layout/list1"/>
    <dgm:cxn modelId="{3C65B4DC-C380-42C2-AE63-74E19DBA08B2}" type="presOf" srcId="{65974450-4695-4593-9404-2829D95F6B3F}" destId="{0FAC1F48-FBCA-4519-B12C-A6C2EEC98FEC}" srcOrd="0" destOrd="3" presId="urn:microsoft.com/office/officeart/2005/8/layout/list1"/>
    <dgm:cxn modelId="{D31B5BE8-36B1-47DE-BA2F-2DED48FB7EEA}" srcId="{AE723E73-ED32-4E3D-A3BB-23B0C03D81BF}" destId="{825EE02B-B9DA-432D-96C1-AEC792A4835C}" srcOrd="0" destOrd="0" parTransId="{ED22E7CE-6DA1-4620-8E10-A00B0435B001}" sibTransId="{3D2BF052-5BD8-43DC-BA3E-B0AC44F37EEA}"/>
    <dgm:cxn modelId="{2D2911D4-FB63-4959-8F49-8F90CCD0B27D}" type="presParOf" srcId="{83CA2AA3-02D8-40E6-B6AE-F96A0B36150E}" destId="{395DE184-DFB2-4035-92DA-F9E0677398C7}" srcOrd="0" destOrd="0" presId="urn:microsoft.com/office/officeart/2005/8/layout/list1"/>
    <dgm:cxn modelId="{C89E20D5-C1C6-4A8C-9355-260021124912}" type="presParOf" srcId="{395DE184-DFB2-4035-92DA-F9E0677398C7}" destId="{84EFE9E3-E8C4-4D17-BF40-E5C7509FD9DF}" srcOrd="0" destOrd="0" presId="urn:microsoft.com/office/officeart/2005/8/layout/list1"/>
    <dgm:cxn modelId="{1ECD076F-F67C-4391-8441-19B9FA53DE0C}" type="presParOf" srcId="{395DE184-DFB2-4035-92DA-F9E0677398C7}" destId="{6AC81E8B-DA7A-4F55-B03E-2B290D622EEC}" srcOrd="1" destOrd="0" presId="urn:microsoft.com/office/officeart/2005/8/layout/list1"/>
    <dgm:cxn modelId="{8996BF69-CA78-45CC-BA80-1CA969333B2B}" type="presParOf" srcId="{83CA2AA3-02D8-40E6-B6AE-F96A0B36150E}" destId="{833E747C-6864-456D-A938-BF38234EE06D}" srcOrd="1" destOrd="0" presId="urn:microsoft.com/office/officeart/2005/8/layout/list1"/>
    <dgm:cxn modelId="{1D800A72-C28F-4541-9B89-5EFF112D17FE}" type="presParOf" srcId="{83CA2AA3-02D8-40E6-B6AE-F96A0B36150E}" destId="{B7FB0B12-0DFC-4371-BD02-B9DB20E696BA}" srcOrd="2" destOrd="0" presId="urn:microsoft.com/office/officeart/2005/8/layout/list1"/>
    <dgm:cxn modelId="{054E72B1-5C53-4CC3-A8B3-CE10D793C193}" type="presParOf" srcId="{83CA2AA3-02D8-40E6-B6AE-F96A0B36150E}" destId="{809F603B-E2E7-4747-B24D-75F948489917}" srcOrd="3" destOrd="0" presId="urn:microsoft.com/office/officeart/2005/8/layout/list1"/>
    <dgm:cxn modelId="{65013215-4752-4457-869F-0B0E4F2548E6}" type="presParOf" srcId="{83CA2AA3-02D8-40E6-B6AE-F96A0B36150E}" destId="{3A15F956-27DD-42B6-AE49-E1EB8D7C1B05}" srcOrd="4" destOrd="0" presId="urn:microsoft.com/office/officeart/2005/8/layout/list1"/>
    <dgm:cxn modelId="{2A4D803C-EB45-4C12-9691-1E733125F90B}" type="presParOf" srcId="{3A15F956-27DD-42B6-AE49-E1EB8D7C1B05}" destId="{E9B952B5-1C5C-40C6-9880-AEF59684238B}" srcOrd="0" destOrd="0" presId="urn:microsoft.com/office/officeart/2005/8/layout/list1"/>
    <dgm:cxn modelId="{EDB80C54-B13C-4C02-B380-4CD1E7754A64}" type="presParOf" srcId="{3A15F956-27DD-42B6-AE49-E1EB8D7C1B05}" destId="{69E2C0F4-6910-4097-8258-2435AFE6AB62}" srcOrd="1" destOrd="0" presId="urn:microsoft.com/office/officeart/2005/8/layout/list1"/>
    <dgm:cxn modelId="{74482537-4356-4790-B55B-4D497B721608}" type="presParOf" srcId="{83CA2AA3-02D8-40E6-B6AE-F96A0B36150E}" destId="{9EF5C331-612E-4710-923A-0F78C6E9E7DE}" srcOrd="5" destOrd="0" presId="urn:microsoft.com/office/officeart/2005/8/layout/list1"/>
    <dgm:cxn modelId="{267D7F07-0A51-4CBD-BF23-2A6A581384A7}" type="presParOf" srcId="{83CA2AA3-02D8-40E6-B6AE-F96A0B36150E}" destId="{0FAC1F48-FBCA-4519-B12C-A6C2EEC98FEC}" srcOrd="6" destOrd="0" presId="urn:microsoft.com/office/officeart/2005/8/layout/list1"/>
    <dgm:cxn modelId="{C229BCDD-D4EA-4EA5-A53C-2A3AA87BDAFF}" type="presParOf" srcId="{83CA2AA3-02D8-40E6-B6AE-F96A0B36150E}" destId="{27F3BCAD-E15B-45FE-B4BB-380FB17C9C7D}" srcOrd="7" destOrd="0" presId="urn:microsoft.com/office/officeart/2005/8/layout/list1"/>
    <dgm:cxn modelId="{EE70F2B7-6C21-4703-80CE-3389E2F9F7FF}" type="presParOf" srcId="{83CA2AA3-02D8-40E6-B6AE-F96A0B36150E}" destId="{0BCC2AB5-CB8B-440A-B021-E3175694315E}" srcOrd="8" destOrd="0" presId="urn:microsoft.com/office/officeart/2005/8/layout/list1"/>
    <dgm:cxn modelId="{409A670B-E224-40D0-A0EA-12E16661AD75}" type="presParOf" srcId="{0BCC2AB5-CB8B-440A-B021-E3175694315E}" destId="{052C7D74-C051-4A13-94B2-9B2EC0D76B47}" srcOrd="0" destOrd="0" presId="urn:microsoft.com/office/officeart/2005/8/layout/list1"/>
    <dgm:cxn modelId="{18E857A9-256F-4864-BE9D-359F5CC8AA95}" type="presParOf" srcId="{0BCC2AB5-CB8B-440A-B021-E3175694315E}" destId="{0112E545-05C9-4EE4-BB40-D42B227C732C}" srcOrd="1" destOrd="0" presId="urn:microsoft.com/office/officeart/2005/8/layout/list1"/>
    <dgm:cxn modelId="{C14CBE88-3B01-47D8-9545-3055A8565F78}" type="presParOf" srcId="{83CA2AA3-02D8-40E6-B6AE-F96A0B36150E}" destId="{FDB20FC3-AB29-44B2-B2BF-7DC150292D27}" srcOrd="9" destOrd="0" presId="urn:microsoft.com/office/officeart/2005/8/layout/list1"/>
    <dgm:cxn modelId="{43807FAD-A46F-4903-B75A-A3A94477A2C7}" type="presParOf" srcId="{83CA2AA3-02D8-40E6-B6AE-F96A0B36150E}" destId="{A28648C2-DCB6-4D93-8D35-6E425ACD918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06F992-B3B4-4E0A-BCEF-285E8BEDA051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0D065B6-31E0-451A-B1D2-F42D02636350}">
      <dgm:prSet custT="1"/>
      <dgm:spPr/>
      <dgm:t>
        <a:bodyPr/>
        <a:lstStyle/>
        <a:p>
          <a:r>
            <a:rPr lang="hr-HR" sz="1400" dirty="0"/>
            <a:t>Tradicionalno se koristi kao </a:t>
          </a:r>
          <a:r>
            <a:rPr lang="hr-HR" sz="1400" dirty="0" err="1"/>
            <a:t>ekspektorans</a:t>
          </a:r>
          <a:endParaRPr lang="en-US" sz="1400" dirty="0"/>
        </a:p>
      </dgm:t>
    </dgm:pt>
    <dgm:pt modelId="{1A496805-5083-453E-95E6-7B7F34F26A8E}" type="parTrans" cxnId="{F35742DF-D428-449E-9487-2CD36CB9E672}">
      <dgm:prSet/>
      <dgm:spPr/>
      <dgm:t>
        <a:bodyPr/>
        <a:lstStyle/>
        <a:p>
          <a:endParaRPr lang="en-US" sz="3200"/>
        </a:p>
      </dgm:t>
    </dgm:pt>
    <dgm:pt modelId="{230E908D-CAA3-4D77-BCB3-5A65B8BD443F}" type="sibTrans" cxnId="{F35742DF-D428-449E-9487-2CD36CB9E672}">
      <dgm:prSet/>
      <dgm:spPr/>
      <dgm:t>
        <a:bodyPr/>
        <a:lstStyle/>
        <a:p>
          <a:endParaRPr lang="en-US" sz="3200"/>
        </a:p>
      </dgm:t>
    </dgm:pt>
    <dgm:pt modelId="{82DCE1E2-3970-49AA-9910-52F0797DD1D7}">
      <dgm:prSet custT="1"/>
      <dgm:spPr/>
      <dgm:t>
        <a:bodyPr/>
        <a:lstStyle/>
        <a:p>
          <a:r>
            <a:rPr lang="hr-HR" sz="1050" dirty="0"/>
            <a:t>Može se registrirati kao biljni </a:t>
          </a:r>
          <a:r>
            <a:rPr lang="hr-HR" sz="1050" dirty="0" err="1"/>
            <a:t>ljek</a:t>
          </a:r>
          <a:r>
            <a:rPr lang="hr-HR" sz="1050" dirty="0"/>
            <a:t> ali NE kao dodatak prehrani</a:t>
          </a:r>
          <a:endParaRPr lang="en-US" sz="1050" dirty="0"/>
        </a:p>
      </dgm:t>
    </dgm:pt>
    <dgm:pt modelId="{B4700B43-9D3A-487C-A6D2-7150E1897C2C}" type="parTrans" cxnId="{AAA41F46-52D2-4280-8B45-07A70EA5E52D}">
      <dgm:prSet/>
      <dgm:spPr/>
      <dgm:t>
        <a:bodyPr/>
        <a:lstStyle/>
        <a:p>
          <a:endParaRPr lang="en-US" sz="3200"/>
        </a:p>
      </dgm:t>
    </dgm:pt>
    <dgm:pt modelId="{2A1EA8A2-F4F4-42AB-943B-A848F67496FB}" type="sibTrans" cxnId="{AAA41F46-52D2-4280-8B45-07A70EA5E52D}">
      <dgm:prSet/>
      <dgm:spPr/>
      <dgm:t>
        <a:bodyPr/>
        <a:lstStyle/>
        <a:p>
          <a:endParaRPr lang="en-US" sz="3200"/>
        </a:p>
      </dgm:t>
    </dgm:pt>
    <dgm:pt modelId="{6A750F9C-47B8-4899-8BD6-B00061C5CE1D}">
      <dgm:prSet custT="1"/>
      <dgm:spPr/>
      <dgm:t>
        <a:bodyPr/>
        <a:lstStyle/>
        <a:p>
          <a:r>
            <a:rPr lang="hr-HR" sz="1050" dirty="0"/>
            <a:t>Na popisu biljnih vrsta </a:t>
          </a:r>
          <a:r>
            <a:rPr lang="en-US" sz="1050" dirty="0" err="1"/>
            <a:t>čije</a:t>
          </a:r>
          <a:r>
            <a:rPr lang="en-US" sz="1050" dirty="0"/>
            <a:t> je </a:t>
          </a:r>
          <a:r>
            <a:rPr lang="en-US" sz="1050" dirty="0" err="1"/>
            <a:t>korištenje</a:t>
          </a:r>
          <a:r>
            <a:rPr lang="en-US" sz="1050" dirty="0"/>
            <a:t> u </a:t>
          </a:r>
          <a:r>
            <a:rPr lang="en-US" sz="1050" dirty="0" err="1"/>
            <a:t>hrani</a:t>
          </a:r>
          <a:r>
            <a:rPr lang="en-US" sz="1050" dirty="0"/>
            <a:t> </a:t>
          </a:r>
          <a:r>
            <a:rPr lang="en-US" sz="1050" dirty="0" err="1"/>
            <a:t>zabranjeno</a:t>
          </a:r>
          <a:endParaRPr lang="en-US" sz="1050" dirty="0"/>
        </a:p>
      </dgm:t>
    </dgm:pt>
    <dgm:pt modelId="{3E3F84A1-9392-4017-946C-8A71E9C42B27}" type="parTrans" cxnId="{AEBFBA1E-0237-46FF-A15C-8D0D80F16D04}">
      <dgm:prSet/>
      <dgm:spPr/>
      <dgm:t>
        <a:bodyPr/>
        <a:lstStyle/>
        <a:p>
          <a:endParaRPr lang="en-US" sz="3200"/>
        </a:p>
      </dgm:t>
    </dgm:pt>
    <dgm:pt modelId="{9CACEAE6-16BD-4FE6-B513-C8935308BF98}" type="sibTrans" cxnId="{AEBFBA1E-0237-46FF-A15C-8D0D80F16D04}">
      <dgm:prSet/>
      <dgm:spPr/>
      <dgm:t>
        <a:bodyPr/>
        <a:lstStyle/>
        <a:p>
          <a:endParaRPr lang="en-US" sz="3200"/>
        </a:p>
      </dgm:t>
    </dgm:pt>
    <dgm:pt modelId="{FF14F488-6516-4913-A8CB-5F6CAECFA4DE}">
      <dgm:prSet custT="1"/>
      <dgm:spPr/>
      <dgm:t>
        <a:bodyPr/>
        <a:lstStyle/>
        <a:p>
          <a:r>
            <a:rPr lang="hr-HR" sz="1400" dirty="0"/>
            <a:t>Veća studija iz 2009 (n=9657)</a:t>
          </a:r>
          <a:endParaRPr lang="en-US" sz="1400" dirty="0"/>
        </a:p>
      </dgm:t>
    </dgm:pt>
    <dgm:pt modelId="{5C27AAD0-1DD5-4D32-83D8-0FA093423989}" type="parTrans" cxnId="{44049D9D-AE7B-4E06-8B78-0DAD90F08D84}">
      <dgm:prSet/>
      <dgm:spPr/>
      <dgm:t>
        <a:bodyPr/>
        <a:lstStyle/>
        <a:p>
          <a:endParaRPr lang="en-US" sz="3200"/>
        </a:p>
      </dgm:t>
    </dgm:pt>
    <dgm:pt modelId="{191220C7-91B3-480A-AA6F-3E797F513235}" type="sibTrans" cxnId="{44049D9D-AE7B-4E06-8B78-0DAD90F08D84}">
      <dgm:prSet/>
      <dgm:spPr/>
      <dgm:t>
        <a:bodyPr/>
        <a:lstStyle/>
        <a:p>
          <a:endParaRPr lang="en-US" sz="3200"/>
        </a:p>
      </dgm:t>
    </dgm:pt>
    <dgm:pt modelId="{96CB519D-E5F9-4213-9042-AB0B6EBFDC7C}">
      <dgm:prSet custT="1"/>
      <dgm:spPr/>
      <dgm:t>
        <a:bodyPr/>
        <a:lstStyle/>
        <a:p>
          <a:r>
            <a:rPr lang="hr-HR" sz="1050"/>
            <a:t>Nakon 7 dana 95% pacijenata – poboljšanje</a:t>
          </a:r>
          <a:endParaRPr lang="en-US" sz="1050"/>
        </a:p>
      </dgm:t>
    </dgm:pt>
    <dgm:pt modelId="{9C887D12-D02F-4A21-A36E-8F7B96558951}" type="parTrans" cxnId="{83BA3E24-51CA-4F4D-8CA0-915136E3145C}">
      <dgm:prSet/>
      <dgm:spPr/>
      <dgm:t>
        <a:bodyPr/>
        <a:lstStyle/>
        <a:p>
          <a:endParaRPr lang="en-US" sz="3200"/>
        </a:p>
      </dgm:t>
    </dgm:pt>
    <dgm:pt modelId="{57713422-E366-4603-86F3-FF4413BD08ED}" type="sibTrans" cxnId="{83BA3E24-51CA-4F4D-8CA0-915136E3145C}">
      <dgm:prSet/>
      <dgm:spPr/>
      <dgm:t>
        <a:bodyPr/>
        <a:lstStyle/>
        <a:p>
          <a:endParaRPr lang="en-US" sz="3200"/>
        </a:p>
      </dgm:t>
    </dgm:pt>
    <dgm:pt modelId="{DC6DE138-A403-48B3-BF50-F18A54C37664}">
      <dgm:prSet custT="1"/>
      <dgm:spPr/>
      <dgm:t>
        <a:bodyPr/>
        <a:lstStyle/>
        <a:p>
          <a:r>
            <a:rPr lang="hr-HR" sz="1050"/>
            <a:t>Nuspojave</a:t>
          </a:r>
          <a:endParaRPr lang="en-US" sz="1050"/>
        </a:p>
      </dgm:t>
    </dgm:pt>
    <dgm:pt modelId="{6CAFFDC9-4533-48CE-9B76-9F0559E62B0E}" type="parTrans" cxnId="{7A173BC8-3D6D-4012-816F-4DA4BF7C8A39}">
      <dgm:prSet/>
      <dgm:spPr/>
      <dgm:t>
        <a:bodyPr/>
        <a:lstStyle/>
        <a:p>
          <a:endParaRPr lang="en-US" sz="3200"/>
        </a:p>
      </dgm:t>
    </dgm:pt>
    <dgm:pt modelId="{A8A7638E-B462-4C81-93FE-74EED2A12263}" type="sibTrans" cxnId="{7A173BC8-3D6D-4012-816F-4DA4BF7C8A39}">
      <dgm:prSet/>
      <dgm:spPr/>
      <dgm:t>
        <a:bodyPr/>
        <a:lstStyle/>
        <a:p>
          <a:endParaRPr lang="en-US" sz="3200"/>
        </a:p>
      </dgm:t>
    </dgm:pt>
    <dgm:pt modelId="{B12151BB-464C-4370-A3B8-F3866B7EE86C}">
      <dgm:prSet custT="1"/>
      <dgm:spPr/>
      <dgm:t>
        <a:bodyPr/>
        <a:lstStyle/>
        <a:p>
          <a:r>
            <a:rPr lang="hr-HR" sz="1050"/>
            <a:t>GI kod 1,5% pacijenata</a:t>
          </a:r>
          <a:endParaRPr lang="en-US" sz="1050"/>
        </a:p>
      </dgm:t>
    </dgm:pt>
    <dgm:pt modelId="{A80A1F08-2C80-457D-A7B1-A120D973F661}" type="parTrans" cxnId="{00CA8BC9-4C97-4DCF-8B03-BC94785DCD77}">
      <dgm:prSet/>
      <dgm:spPr/>
      <dgm:t>
        <a:bodyPr/>
        <a:lstStyle/>
        <a:p>
          <a:endParaRPr lang="en-US" sz="3200"/>
        </a:p>
      </dgm:t>
    </dgm:pt>
    <dgm:pt modelId="{DF848B85-26F6-468E-B887-BF7F91951A40}" type="sibTrans" cxnId="{00CA8BC9-4C97-4DCF-8B03-BC94785DCD77}">
      <dgm:prSet/>
      <dgm:spPr/>
      <dgm:t>
        <a:bodyPr/>
        <a:lstStyle/>
        <a:p>
          <a:endParaRPr lang="en-US" sz="3200"/>
        </a:p>
      </dgm:t>
    </dgm:pt>
    <dgm:pt modelId="{67FB71E1-426A-46E9-BAF0-91562E1403F0}">
      <dgm:prSet custT="1"/>
      <dgm:spPr/>
      <dgm:t>
        <a:bodyPr/>
        <a:lstStyle/>
        <a:p>
          <a:r>
            <a:rPr lang="hr-HR" sz="1050"/>
            <a:t>Usporedno uzimanje antibiotika</a:t>
          </a:r>
          <a:endParaRPr lang="en-US" sz="1050"/>
        </a:p>
      </dgm:t>
    </dgm:pt>
    <dgm:pt modelId="{0E58EC27-563B-48ED-A583-317B29A26227}" type="parTrans" cxnId="{B9555D57-32CD-4C2D-9768-D9CEE104E515}">
      <dgm:prSet/>
      <dgm:spPr/>
      <dgm:t>
        <a:bodyPr/>
        <a:lstStyle/>
        <a:p>
          <a:endParaRPr lang="en-US" sz="3200"/>
        </a:p>
      </dgm:t>
    </dgm:pt>
    <dgm:pt modelId="{37CE4DF3-86B9-48E3-A6C5-08C2F4336C48}" type="sibTrans" cxnId="{B9555D57-32CD-4C2D-9768-D9CEE104E515}">
      <dgm:prSet/>
      <dgm:spPr/>
      <dgm:t>
        <a:bodyPr/>
        <a:lstStyle/>
        <a:p>
          <a:endParaRPr lang="en-US" sz="3200"/>
        </a:p>
      </dgm:t>
    </dgm:pt>
    <dgm:pt modelId="{9D333416-FB3E-4475-A233-3FC7F0E9EC78}">
      <dgm:prSet custT="1"/>
      <dgm:spPr/>
      <dgm:t>
        <a:bodyPr/>
        <a:lstStyle/>
        <a:p>
          <a:r>
            <a:rPr lang="hr-HR" sz="1050"/>
            <a:t>Učinkovitost jednaka uz povećan rizik od nuspojava</a:t>
          </a:r>
          <a:endParaRPr lang="en-US" sz="1050"/>
        </a:p>
      </dgm:t>
    </dgm:pt>
    <dgm:pt modelId="{C2C96CC0-366F-447D-BE7F-5D0A41910863}" type="parTrans" cxnId="{BFA9FE4F-2DD7-4CAE-AED8-92C3E5AE4939}">
      <dgm:prSet/>
      <dgm:spPr/>
      <dgm:t>
        <a:bodyPr/>
        <a:lstStyle/>
        <a:p>
          <a:endParaRPr lang="en-US" sz="3200"/>
        </a:p>
      </dgm:t>
    </dgm:pt>
    <dgm:pt modelId="{C4E47807-9160-42E8-B3F9-3950AF27413F}" type="sibTrans" cxnId="{BFA9FE4F-2DD7-4CAE-AED8-92C3E5AE4939}">
      <dgm:prSet/>
      <dgm:spPr/>
      <dgm:t>
        <a:bodyPr/>
        <a:lstStyle/>
        <a:p>
          <a:endParaRPr lang="en-US" sz="3200"/>
        </a:p>
      </dgm:t>
    </dgm:pt>
    <dgm:pt modelId="{164F4F2E-3A57-4165-B1FA-BB5453409B75}">
      <dgm:prSet custT="1"/>
      <dgm:spPr/>
      <dgm:t>
        <a:bodyPr/>
        <a:lstStyle/>
        <a:p>
          <a:r>
            <a:rPr lang="hr-HR" sz="1400" dirty="0"/>
            <a:t>Studije iz 2011 (kašalj kod odraslih, n=330), 2012 (kašalj kod djece, n=268)</a:t>
          </a:r>
          <a:endParaRPr lang="en-US" sz="1400" dirty="0"/>
        </a:p>
      </dgm:t>
    </dgm:pt>
    <dgm:pt modelId="{879B4D47-62AD-4CA6-BE80-2E85D01B736C}" type="parTrans" cxnId="{2E04D329-0C13-4D36-BACD-57596CCB6BBE}">
      <dgm:prSet/>
      <dgm:spPr/>
      <dgm:t>
        <a:bodyPr/>
        <a:lstStyle/>
        <a:p>
          <a:endParaRPr lang="en-US" sz="3200"/>
        </a:p>
      </dgm:t>
    </dgm:pt>
    <dgm:pt modelId="{C45339E3-6265-4FD9-8939-7CE51E28485F}" type="sibTrans" cxnId="{2E04D329-0C13-4D36-BACD-57596CCB6BBE}">
      <dgm:prSet/>
      <dgm:spPr/>
      <dgm:t>
        <a:bodyPr/>
        <a:lstStyle/>
        <a:p>
          <a:endParaRPr lang="en-US" sz="3200"/>
        </a:p>
      </dgm:t>
    </dgm:pt>
    <dgm:pt modelId="{83AD5381-48A3-4C89-AE7A-2A649C14EF4B}">
      <dgm:prSet custT="1"/>
      <dgm:spPr/>
      <dgm:t>
        <a:bodyPr/>
        <a:lstStyle/>
        <a:p>
          <a:r>
            <a:rPr lang="hr-HR" sz="1050" dirty="0"/>
            <a:t>Učinkovit i siguran lijek</a:t>
          </a:r>
          <a:endParaRPr lang="en-US" sz="1050" dirty="0"/>
        </a:p>
      </dgm:t>
    </dgm:pt>
    <dgm:pt modelId="{CCAB20E0-645F-4A0A-8DAA-DEFB3D53D28A}" type="parTrans" cxnId="{88079784-4023-4BC7-9A01-20C64D0CBCC3}">
      <dgm:prSet/>
      <dgm:spPr/>
      <dgm:t>
        <a:bodyPr/>
        <a:lstStyle/>
        <a:p>
          <a:endParaRPr lang="en-US" sz="3200"/>
        </a:p>
      </dgm:t>
    </dgm:pt>
    <dgm:pt modelId="{812D3E38-044C-44FB-BB05-1F3C83194375}" type="sibTrans" cxnId="{88079784-4023-4BC7-9A01-20C64D0CBCC3}">
      <dgm:prSet/>
      <dgm:spPr/>
      <dgm:t>
        <a:bodyPr/>
        <a:lstStyle/>
        <a:p>
          <a:endParaRPr lang="en-US" sz="3200"/>
        </a:p>
      </dgm:t>
    </dgm:pt>
    <dgm:pt modelId="{BF968689-3D42-4687-B0DC-8A37BD18F22E}">
      <dgm:prSet custT="1"/>
      <dgm:spPr/>
      <dgm:t>
        <a:bodyPr/>
        <a:lstStyle/>
        <a:p>
          <a:r>
            <a:rPr lang="hr-HR" sz="1050" dirty="0"/>
            <a:t>Nekoliko biljnih lijekova s bršljanom registrirano na području RH</a:t>
          </a:r>
          <a:endParaRPr lang="en-US" sz="1050" dirty="0"/>
        </a:p>
      </dgm:t>
    </dgm:pt>
    <dgm:pt modelId="{EF1FFE17-B823-409F-8C51-BA8ACC9F662D}" type="parTrans" cxnId="{22867299-BE84-4355-93D3-8A8A1BFDE65B}">
      <dgm:prSet/>
      <dgm:spPr/>
      <dgm:t>
        <a:bodyPr/>
        <a:lstStyle/>
        <a:p>
          <a:endParaRPr lang="en-GB" sz="3200"/>
        </a:p>
      </dgm:t>
    </dgm:pt>
    <dgm:pt modelId="{A87486FE-FD68-48B9-ABFA-877F39F744E7}" type="sibTrans" cxnId="{22867299-BE84-4355-93D3-8A8A1BFDE65B}">
      <dgm:prSet/>
      <dgm:spPr/>
      <dgm:t>
        <a:bodyPr/>
        <a:lstStyle/>
        <a:p>
          <a:endParaRPr lang="en-GB" sz="3200"/>
        </a:p>
      </dgm:t>
    </dgm:pt>
    <dgm:pt modelId="{9D0D3B56-8127-44AD-8B2B-B2F48CB226B8}">
      <dgm:prSet custT="1"/>
      <dgm:spPr/>
      <dgm:t>
        <a:bodyPr/>
        <a:lstStyle/>
        <a:p>
          <a:r>
            <a:rPr lang="hr-HR" sz="1400" dirty="0"/>
            <a:t>Učinak u kliničkim studijama jako dobar</a:t>
          </a:r>
          <a:endParaRPr lang="en-US" sz="1400" dirty="0"/>
        </a:p>
      </dgm:t>
    </dgm:pt>
    <dgm:pt modelId="{0F4358CC-C25D-471D-AFA3-3814521B3C31}" type="parTrans" cxnId="{56A8A744-3340-4091-A1C0-1F0422D0F78D}">
      <dgm:prSet/>
      <dgm:spPr/>
      <dgm:t>
        <a:bodyPr/>
        <a:lstStyle/>
        <a:p>
          <a:endParaRPr lang="en-GB"/>
        </a:p>
      </dgm:t>
    </dgm:pt>
    <dgm:pt modelId="{A59A09A6-F93C-4662-918B-68B8AE23529A}" type="sibTrans" cxnId="{56A8A744-3340-4091-A1C0-1F0422D0F78D}">
      <dgm:prSet/>
      <dgm:spPr/>
      <dgm:t>
        <a:bodyPr/>
        <a:lstStyle/>
        <a:p>
          <a:endParaRPr lang="en-GB"/>
        </a:p>
      </dgm:t>
    </dgm:pt>
    <dgm:pt modelId="{267E9D64-A07C-45ED-8F01-E5C0A116A465}">
      <dgm:prSet custT="1"/>
      <dgm:spPr/>
      <dgm:t>
        <a:bodyPr/>
        <a:lstStyle/>
        <a:p>
          <a:r>
            <a:rPr lang="hr-HR" sz="105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Dovoljno za registraciju kao lijek s dobro utvrđenom primjenom</a:t>
          </a:r>
          <a:endParaRPr lang="en-US" sz="105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2C5F8B33-2938-44F4-9110-4B45E1AEA6A8}" type="parTrans" cxnId="{8CBCFBFE-BE29-40E8-8045-604763730B74}">
      <dgm:prSet/>
      <dgm:spPr/>
      <dgm:t>
        <a:bodyPr/>
        <a:lstStyle/>
        <a:p>
          <a:endParaRPr lang="en-GB"/>
        </a:p>
      </dgm:t>
    </dgm:pt>
    <dgm:pt modelId="{6391133A-DF50-4729-A6E7-482C2FBA8F60}" type="sibTrans" cxnId="{8CBCFBFE-BE29-40E8-8045-604763730B74}">
      <dgm:prSet/>
      <dgm:spPr/>
      <dgm:t>
        <a:bodyPr/>
        <a:lstStyle/>
        <a:p>
          <a:endParaRPr lang="en-GB"/>
        </a:p>
      </dgm:t>
    </dgm:pt>
    <dgm:pt modelId="{0C6F6AE0-8E8E-41A8-A9DA-03756F18C8DD}" type="pres">
      <dgm:prSet presAssocID="{E406F992-B3B4-4E0A-BCEF-285E8BEDA051}" presName="linear" presStyleCnt="0">
        <dgm:presLayoutVars>
          <dgm:dir/>
          <dgm:animLvl val="lvl"/>
          <dgm:resizeHandles val="exact"/>
        </dgm:presLayoutVars>
      </dgm:prSet>
      <dgm:spPr/>
    </dgm:pt>
    <dgm:pt modelId="{5BB5B3F9-C08D-4D0D-B403-E165261847FF}" type="pres">
      <dgm:prSet presAssocID="{80D065B6-31E0-451A-B1D2-F42D02636350}" presName="parentLin" presStyleCnt="0"/>
      <dgm:spPr/>
    </dgm:pt>
    <dgm:pt modelId="{1E21EEBC-24C4-4E43-9945-CD6A6B18969E}" type="pres">
      <dgm:prSet presAssocID="{80D065B6-31E0-451A-B1D2-F42D02636350}" presName="parentLeftMargin" presStyleLbl="node1" presStyleIdx="0" presStyleCnt="4"/>
      <dgm:spPr/>
    </dgm:pt>
    <dgm:pt modelId="{339612FB-56EE-427F-BA18-3340CCA335BA}" type="pres">
      <dgm:prSet presAssocID="{80D065B6-31E0-451A-B1D2-F42D0263635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1FCEFF3-EA1B-4011-8E72-C276C3ACF6C5}" type="pres">
      <dgm:prSet presAssocID="{80D065B6-31E0-451A-B1D2-F42D02636350}" presName="negativeSpace" presStyleCnt="0"/>
      <dgm:spPr/>
    </dgm:pt>
    <dgm:pt modelId="{52FE0F18-E744-4F03-8F6B-F0957E5B01D9}" type="pres">
      <dgm:prSet presAssocID="{80D065B6-31E0-451A-B1D2-F42D02636350}" presName="childText" presStyleLbl="conFgAcc1" presStyleIdx="0" presStyleCnt="4">
        <dgm:presLayoutVars>
          <dgm:bulletEnabled val="1"/>
        </dgm:presLayoutVars>
      </dgm:prSet>
      <dgm:spPr/>
    </dgm:pt>
    <dgm:pt modelId="{65F87B5A-5458-4AAF-8C3E-B9D86B8E7911}" type="pres">
      <dgm:prSet presAssocID="{230E908D-CAA3-4D77-BCB3-5A65B8BD443F}" presName="spaceBetweenRectangles" presStyleCnt="0"/>
      <dgm:spPr/>
    </dgm:pt>
    <dgm:pt modelId="{05A75BF2-9896-4460-8BF7-3335788F1055}" type="pres">
      <dgm:prSet presAssocID="{FF14F488-6516-4913-A8CB-5F6CAECFA4DE}" presName="parentLin" presStyleCnt="0"/>
      <dgm:spPr/>
    </dgm:pt>
    <dgm:pt modelId="{5D711AB9-76B2-4B91-BA0A-E204B190C95F}" type="pres">
      <dgm:prSet presAssocID="{FF14F488-6516-4913-A8CB-5F6CAECFA4DE}" presName="parentLeftMargin" presStyleLbl="node1" presStyleIdx="0" presStyleCnt="4"/>
      <dgm:spPr/>
    </dgm:pt>
    <dgm:pt modelId="{78788116-FA9E-4A44-8903-BCA0E5F240E9}" type="pres">
      <dgm:prSet presAssocID="{FF14F488-6516-4913-A8CB-5F6CAECFA4D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33ECD3B-A33A-4DDF-92F9-A2DF98F13351}" type="pres">
      <dgm:prSet presAssocID="{FF14F488-6516-4913-A8CB-5F6CAECFA4DE}" presName="negativeSpace" presStyleCnt="0"/>
      <dgm:spPr/>
    </dgm:pt>
    <dgm:pt modelId="{7FD6412E-6B09-42E2-8312-BA90339CF0C0}" type="pres">
      <dgm:prSet presAssocID="{FF14F488-6516-4913-A8CB-5F6CAECFA4DE}" presName="childText" presStyleLbl="conFgAcc1" presStyleIdx="1" presStyleCnt="4">
        <dgm:presLayoutVars>
          <dgm:bulletEnabled val="1"/>
        </dgm:presLayoutVars>
      </dgm:prSet>
      <dgm:spPr/>
    </dgm:pt>
    <dgm:pt modelId="{A6D2EBA4-8B8B-4888-9452-D750015CA33D}" type="pres">
      <dgm:prSet presAssocID="{191220C7-91B3-480A-AA6F-3E797F513235}" presName="spaceBetweenRectangles" presStyleCnt="0"/>
      <dgm:spPr/>
    </dgm:pt>
    <dgm:pt modelId="{F887A85E-75AE-4A3C-8F9B-F8CA8A8B5669}" type="pres">
      <dgm:prSet presAssocID="{164F4F2E-3A57-4165-B1FA-BB5453409B75}" presName="parentLin" presStyleCnt="0"/>
      <dgm:spPr/>
    </dgm:pt>
    <dgm:pt modelId="{12418638-F766-465A-B9AB-5817EF31590A}" type="pres">
      <dgm:prSet presAssocID="{164F4F2E-3A57-4165-B1FA-BB5453409B75}" presName="parentLeftMargin" presStyleLbl="node1" presStyleIdx="1" presStyleCnt="4"/>
      <dgm:spPr/>
    </dgm:pt>
    <dgm:pt modelId="{F63A5CCD-1738-4CB3-B2E4-121A363139AF}" type="pres">
      <dgm:prSet presAssocID="{164F4F2E-3A57-4165-B1FA-BB5453409B7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06A8AB7-973A-4B6D-9C2E-7842D0EB69BD}" type="pres">
      <dgm:prSet presAssocID="{164F4F2E-3A57-4165-B1FA-BB5453409B75}" presName="negativeSpace" presStyleCnt="0"/>
      <dgm:spPr/>
    </dgm:pt>
    <dgm:pt modelId="{E53B065E-DE2F-4ADE-AD2E-2B506390F846}" type="pres">
      <dgm:prSet presAssocID="{164F4F2E-3A57-4165-B1FA-BB5453409B75}" presName="childText" presStyleLbl="conFgAcc1" presStyleIdx="2" presStyleCnt="4">
        <dgm:presLayoutVars>
          <dgm:bulletEnabled val="1"/>
        </dgm:presLayoutVars>
      </dgm:prSet>
      <dgm:spPr/>
    </dgm:pt>
    <dgm:pt modelId="{B71D81D4-A2D7-4153-AC01-C594A41F91CD}" type="pres">
      <dgm:prSet presAssocID="{C45339E3-6265-4FD9-8939-7CE51E28485F}" presName="spaceBetweenRectangles" presStyleCnt="0"/>
      <dgm:spPr/>
    </dgm:pt>
    <dgm:pt modelId="{C058FC83-AD6F-49B6-BC27-0BB601DAAA85}" type="pres">
      <dgm:prSet presAssocID="{9D0D3B56-8127-44AD-8B2B-B2F48CB226B8}" presName="parentLin" presStyleCnt="0"/>
      <dgm:spPr/>
    </dgm:pt>
    <dgm:pt modelId="{2B223E00-E466-455D-878A-8F180741A206}" type="pres">
      <dgm:prSet presAssocID="{9D0D3B56-8127-44AD-8B2B-B2F48CB226B8}" presName="parentLeftMargin" presStyleLbl="node1" presStyleIdx="2" presStyleCnt="4"/>
      <dgm:spPr/>
    </dgm:pt>
    <dgm:pt modelId="{D8A889E7-3470-4DA5-831E-3A53F817FFE7}" type="pres">
      <dgm:prSet presAssocID="{9D0D3B56-8127-44AD-8B2B-B2F48CB226B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60E1DB0-174B-4F27-B237-5115FB55F07D}" type="pres">
      <dgm:prSet presAssocID="{9D0D3B56-8127-44AD-8B2B-B2F48CB226B8}" presName="negativeSpace" presStyleCnt="0"/>
      <dgm:spPr/>
    </dgm:pt>
    <dgm:pt modelId="{262980F1-37CC-46A3-AF01-92E752509C39}" type="pres">
      <dgm:prSet presAssocID="{9D0D3B56-8127-44AD-8B2B-B2F48CB226B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4722006-B39A-4A00-AB0A-EF3A01709199}" type="presOf" srcId="{9D0D3B56-8127-44AD-8B2B-B2F48CB226B8}" destId="{2B223E00-E466-455D-878A-8F180741A206}" srcOrd="0" destOrd="0" presId="urn:microsoft.com/office/officeart/2005/8/layout/list1"/>
    <dgm:cxn modelId="{869C5006-FF2D-4396-B414-C5D689B1FB08}" type="presOf" srcId="{82DCE1E2-3970-49AA-9910-52F0797DD1D7}" destId="{52FE0F18-E744-4F03-8F6B-F0957E5B01D9}" srcOrd="0" destOrd="0" presId="urn:microsoft.com/office/officeart/2005/8/layout/list1"/>
    <dgm:cxn modelId="{AEBFBA1E-0237-46FF-A15C-8D0D80F16D04}" srcId="{80D065B6-31E0-451A-B1D2-F42D02636350}" destId="{6A750F9C-47B8-4899-8BD6-B00061C5CE1D}" srcOrd="2" destOrd="0" parTransId="{3E3F84A1-9392-4017-946C-8A71E9C42B27}" sibTransId="{9CACEAE6-16BD-4FE6-B513-C8935308BF98}"/>
    <dgm:cxn modelId="{04F8111F-F508-4D42-B9E8-1C315FF05B64}" type="presOf" srcId="{E406F992-B3B4-4E0A-BCEF-285E8BEDA051}" destId="{0C6F6AE0-8E8E-41A8-A9DA-03756F18C8DD}" srcOrd="0" destOrd="0" presId="urn:microsoft.com/office/officeart/2005/8/layout/list1"/>
    <dgm:cxn modelId="{83BA3E24-51CA-4F4D-8CA0-915136E3145C}" srcId="{FF14F488-6516-4913-A8CB-5F6CAECFA4DE}" destId="{96CB519D-E5F9-4213-9042-AB0B6EBFDC7C}" srcOrd="0" destOrd="0" parTransId="{9C887D12-D02F-4A21-A36E-8F7B96558951}" sibTransId="{57713422-E366-4603-86F3-FF4413BD08ED}"/>
    <dgm:cxn modelId="{2E04D329-0C13-4D36-BACD-57596CCB6BBE}" srcId="{E406F992-B3B4-4E0A-BCEF-285E8BEDA051}" destId="{164F4F2E-3A57-4165-B1FA-BB5453409B75}" srcOrd="2" destOrd="0" parTransId="{879B4D47-62AD-4CA6-BE80-2E85D01B736C}" sibTransId="{C45339E3-6265-4FD9-8939-7CE51E28485F}"/>
    <dgm:cxn modelId="{6FF4C35F-6EF0-4B08-8867-0199D6E719E8}" type="presOf" srcId="{80D065B6-31E0-451A-B1D2-F42D02636350}" destId="{339612FB-56EE-427F-BA18-3340CCA335BA}" srcOrd="1" destOrd="0" presId="urn:microsoft.com/office/officeart/2005/8/layout/list1"/>
    <dgm:cxn modelId="{56A8A744-3340-4091-A1C0-1F0422D0F78D}" srcId="{E406F992-B3B4-4E0A-BCEF-285E8BEDA051}" destId="{9D0D3B56-8127-44AD-8B2B-B2F48CB226B8}" srcOrd="3" destOrd="0" parTransId="{0F4358CC-C25D-471D-AFA3-3814521B3C31}" sibTransId="{A59A09A6-F93C-4662-918B-68B8AE23529A}"/>
    <dgm:cxn modelId="{AAA41F46-52D2-4280-8B45-07A70EA5E52D}" srcId="{80D065B6-31E0-451A-B1D2-F42D02636350}" destId="{82DCE1E2-3970-49AA-9910-52F0797DD1D7}" srcOrd="0" destOrd="0" parTransId="{B4700B43-9D3A-487C-A6D2-7150E1897C2C}" sibTransId="{2A1EA8A2-F4F4-42AB-943B-A848F67496FB}"/>
    <dgm:cxn modelId="{8ADC8D6A-4B19-483D-8373-96FDAA027934}" type="presOf" srcId="{9D0D3B56-8127-44AD-8B2B-B2F48CB226B8}" destId="{D8A889E7-3470-4DA5-831E-3A53F817FFE7}" srcOrd="1" destOrd="0" presId="urn:microsoft.com/office/officeart/2005/8/layout/list1"/>
    <dgm:cxn modelId="{BFA9FE4F-2DD7-4CAE-AED8-92C3E5AE4939}" srcId="{67FB71E1-426A-46E9-BAF0-91562E1403F0}" destId="{9D333416-FB3E-4475-A233-3FC7F0E9EC78}" srcOrd="0" destOrd="0" parTransId="{C2C96CC0-366F-447D-BE7F-5D0A41910863}" sibTransId="{C4E47807-9160-42E8-B3F9-3950AF27413F}"/>
    <dgm:cxn modelId="{DBC96B52-63F7-4CF3-B228-68C1F537B6E9}" type="presOf" srcId="{DC6DE138-A403-48B3-BF50-F18A54C37664}" destId="{7FD6412E-6B09-42E2-8312-BA90339CF0C0}" srcOrd="0" destOrd="1" presId="urn:microsoft.com/office/officeart/2005/8/layout/list1"/>
    <dgm:cxn modelId="{26357A75-EDAD-4C84-B9E4-CB811B2549F7}" type="presOf" srcId="{96CB519D-E5F9-4213-9042-AB0B6EBFDC7C}" destId="{7FD6412E-6B09-42E2-8312-BA90339CF0C0}" srcOrd="0" destOrd="0" presId="urn:microsoft.com/office/officeart/2005/8/layout/list1"/>
    <dgm:cxn modelId="{B9555D57-32CD-4C2D-9768-D9CEE104E515}" srcId="{FF14F488-6516-4913-A8CB-5F6CAECFA4DE}" destId="{67FB71E1-426A-46E9-BAF0-91562E1403F0}" srcOrd="2" destOrd="0" parTransId="{0E58EC27-563B-48ED-A583-317B29A26227}" sibTransId="{37CE4DF3-86B9-48E3-A6C5-08C2F4336C48}"/>
    <dgm:cxn modelId="{D1784D7C-836C-42E4-A7EF-0E79BA8C917C}" type="presOf" srcId="{9D333416-FB3E-4475-A233-3FC7F0E9EC78}" destId="{7FD6412E-6B09-42E2-8312-BA90339CF0C0}" srcOrd="0" destOrd="4" presId="urn:microsoft.com/office/officeart/2005/8/layout/list1"/>
    <dgm:cxn modelId="{88079784-4023-4BC7-9A01-20C64D0CBCC3}" srcId="{164F4F2E-3A57-4165-B1FA-BB5453409B75}" destId="{83AD5381-48A3-4C89-AE7A-2A649C14EF4B}" srcOrd="0" destOrd="0" parTransId="{CCAB20E0-645F-4A0A-8DAA-DEFB3D53D28A}" sibTransId="{812D3E38-044C-44FB-BB05-1F3C83194375}"/>
    <dgm:cxn modelId="{5FEF9686-29EC-4B73-AFDF-B3091A8988A7}" type="presOf" srcId="{6A750F9C-47B8-4899-8BD6-B00061C5CE1D}" destId="{52FE0F18-E744-4F03-8F6B-F0957E5B01D9}" srcOrd="0" destOrd="2" presId="urn:microsoft.com/office/officeart/2005/8/layout/list1"/>
    <dgm:cxn modelId="{04B70490-154B-4050-9B1D-7794DBAB7F77}" type="presOf" srcId="{83AD5381-48A3-4C89-AE7A-2A649C14EF4B}" destId="{E53B065E-DE2F-4ADE-AD2E-2B506390F846}" srcOrd="0" destOrd="0" presId="urn:microsoft.com/office/officeart/2005/8/layout/list1"/>
    <dgm:cxn modelId="{61DB0B90-DF90-4193-88C0-95E7804FE83A}" type="presOf" srcId="{164F4F2E-3A57-4165-B1FA-BB5453409B75}" destId="{12418638-F766-465A-B9AB-5817EF31590A}" srcOrd="0" destOrd="0" presId="urn:microsoft.com/office/officeart/2005/8/layout/list1"/>
    <dgm:cxn modelId="{9C273795-D3FC-44FA-9665-9D3A48D8EC43}" type="presOf" srcId="{FF14F488-6516-4913-A8CB-5F6CAECFA4DE}" destId="{78788116-FA9E-4A44-8903-BCA0E5F240E9}" srcOrd="1" destOrd="0" presId="urn:microsoft.com/office/officeart/2005/8/layout/list1"/>
    <dgm:cxn modelId="{F746DE97-7442-41D0-8CA0-F2EB0D113445}" type="presOf" srcId="{FF14F488-6516-4913-A8CB-5F6CAECFA4DE}" destId="{5D711AB9-76B2-4B91-BA0A-E204B190C95F}" srcOrd="0" destOrd="0" presId="urn:microsoft.com/office/officeart/2005/8/layout/list1"/>
    <dgm:cxn modelId="{22867299-BE84-4355-93D3-8A8A1BFDE65B}" srcId="{80D065B6-31E0-451A-B1D2-F42D02636350}" destId="{BF968689-3D42-4687-B0DC-8A37BD18F22E}" srcOrd="1" destOrd="0" parTransId="{EF1FFE17-B823-409F-8C51-BA8ACC9F662D}" sibTransId="{A87486FE-FD68-48B9-ABFA-877F39F744E7}"/>
    <dgm:cxn modelId="{44049D9D-AE7B-4E06-8B78-0DAD90F08D84}" srcId="{E406F992-B3B4-4E0A-BCEF-285E8BEDA051}" destId="{FF14F488-6516-4913-A8CB-5F6CAECFA4DE}" srcOrd="1" destOrd="0" parTransId="{5C27AAD0-1DD5-4D32-83D8-0FA093423989}" sibTransId="{191220C7-91B3-480A-AA6F-3E797F513235}"/>
    <dgm:cxn modelId="{7F4170B0-5593-40AD-BCAD-9C80EBA500A2}" type="presOf" srcId="{67FB71E1-426A-46E9-BAF0-91562E1403F0}" destId="{7FD6412E-6B09-42E2-8312-BA90339CF0C0}" srcOrd="0" destOrd="3" presId="urn:microsoft.com/office/officeart/2005/8/layout/list1"/>
    <dgm:cxn modelId="{00FA9DB3-3677-49FA-9B31-EDF8C0FF2B6F}" type="presOf" srcId="{80D065B6-31E0-451A-B1D2-F42D02636350}" destId="{1E21EEBC-24C4-4E43-9945-CD6A6B18969E}" srcOrd="0" destOrd="0" presId="urn:microsoft.com/office/officeart/2005/8/layout/list1"/>
    <dgm:cxn modelId="{BC0815BF-7481-4277-A0F3-10D09A6D5A48}" type="presOf" srcId="{BF968689-3D42-4687-B0DC-8A37BD18F22E}" destId="{52FE0F18-E744-4F03-8F6B-F0957E5B01D9}" srcOrd="0" destOrd="1" presId="urn:microsoft.com/office/officeart/2005/8/layout/list1"/>
    <dgm:cxn modelId="{7A173BC8-3D6D-4012-816F-4DA4BF7C8A39}" srcId="{FF14F488-6516-4913-A8CB-5F6CAECFA4DE}" destId="{DC6DE138-A403-48B3-BF50-F18A54C37664}" srcOrd="1" destOrd="0" parTransId="{6CAFFDC9-4533-48CE-9B76-9F0559E62B0E}" sibTransId="{A8A7638E-B462-4C81-93FE-74EED2A12263}"/>
    <dgm:cxn modelId="{00CA8BC9-4C97-4DCF-8B03-BC94785DCD77}" srcId="{DC6DE138-A403-48B3-BF50-F18A54C37664}" destId="{B12151BB-464C-4370-A3B8-F3866B7EE86C}" srcOrd="0" destOrd="0" parTransId="{A80A1F08-2C80-457D-A7B1-A120D973F661}" sibTransId="{DF848B85-26F6-468E-B887-BF7F91951A40}"/>
    <dgm:cxn modelId="{F35742DF-D428-449E-9487-2CD36CB9E672}" srcId="{E406F992-B3B4-4E0A-BCEF-285E8BEDA051}" destId="{80D065B6-31E0-451A-B1D2-F42D02636350}" srcOrd="0" destOrd="0" parTransId="{1A496805-5083-453E-95E6-7B7F34F26A8E}" sibTransId="{230E908D-CAA3-4D77-BCB3-5A65B8BD443F}"/>
    <dgm:cxn modelId="{407DC7E8-A75E-4678-BB4F-44076053CFBC}" type="presOf" srcId="{B12151BB-464C-4370-A3B8-F3866B7EE86C}" destId="{7FD6412E-6B09-42E2-8312-BA90339CF0C0}" srcOrd="0" destOrd="2" presId="urn:microsoft.com/office/officeart/2005/8/layout/list1"/>
    <dgm:cxn modelId="{A8050DEE-8F53-4996-92C1-FE2DBDFF75BB}" type="presOf" srcId="{267E9D64-A07C-45ED-8F01-E5C0A116A465}" destId="{262980F1-37CC-46A3-AF01-92E752509C39}" srcOrd="0" destOrd="0" presId="urn:microsoft.com/office/officeart/2005/8/layout/list1"/>
    <dgm:cxn modelId="{97F279F5-E748-43D2-A39B-7053D78E8FAA}" type="presOf" srcId="{164F4F2E-3A57-4165-B1FA-BB5453409B75}" destId="{F63A5CCD-1738-4CB3-B2E4-121A363139AF}" srcOrd="1" destOrd="0" presId="urn:microsoft.com/office/officeart/2005/8/layout/list1"/>
    <dgm:cxn modelId="{8CBCFBFE-BE29-40E8-8045-604763730B74}" srcId="{9D0D3B56-8127-44AD-8B2B-B2F48CB226B8}" destId="{267E9D64-A07C-45ED-8F01-E5C0A116A465}" srcOrd="0" destOrd="0" parTransId="{2C5F8B33-2938-44F4-9110-4B45E1AEA6A8}" sibTransId="{6391133A-DF50-4729-A6E7-482C2FBA8F60}"/>
    <dgm:cxn modelId="{994D7107-C7D8-491D-9F22-138AA596B973}" type="presParOf" srcId="{0C6F6AE0-8E8E-41A8-A9DA-03756F18C8DD}" destId="{5BB5B3F9-C08D-4D0D-B403-E165261847FF}" srcOrd="0" destOrd="0" presId="urn:microsoft.com/office/officeart/2005/8/layout/list1"/>
    <dgm:cxn modelId="{16E60E23-ED6A-485D-9BFC-3A43F9091355}" type="presParOf" srcId="{5BB5B3F9-C08D-4D0D-B403-E165261847FF}" destId="{1E21EEBC-24C4-4E43-9945-CD6A6B18969E}" srcOrd="0" destOrd="0" presId="urn:microsoft.com/office/officeart/2005/8/layout/list1"/>
    <dgm:cxn modelId="{6C5A5405-EFD2-4BE6-8D2C-5D0398A618C5}" type="presParOf" srcId="{5BB5B3F9-C08D-4D0D-B403-E165261847FF}" destId="{339612FB-56EE-427F-BA18-3340CCA335BA}" srcOrd="1" destOrd="0" presId="urn:microsoft.com/office/officeart/2005/8/layout/list1"/>
    <dgm:cxn modelId="{4DDB8973-B0CD-4389-8139-C98CF07F6028}" type="presParOf" srcId="{0C6F6AE0-8E8E-41A8-A9DA-03756F18C8DD}" destId="{21FCEFF3-EA1B-4011-8E72-C276C3ACF6C5}" srcOrd="1" destOrd="0" presId="urn:microsoft.com/office/officeart/2005/8/layout/list1"/>
    <dgm:cxn modelId="{70631C54-A875-436C-BF9E-A3C4DD76F45C}" type="presParOf" srcId="{0C6F6AE0-8E8E-41A8-A9DA-03756F18C8DD}" destId="{52FE0F18-E744-4F03-8F6B-F0957E5B01D9}" srcOrd="2" destOrd="0" presId="urn:microsoft.com/office/officeart/2005/8/layout/list1"/>
    <dgm:cxn modelId="{FEC84486-75FF-4D51-B102-5D0D7F70230F}" type="presParOf" srcId="{0C6F6AE0-8E8E-41A8-A9DA-03756F18C8DD}" destId="{65F87B5A-5458-4AAF-8C3E-B9D86B8E7911}" srcOrd="3" destOrd="0" presId="urn:microsoft.com/office/officeart/2005/8/layout/list1"/>
    <dgm:cxn modelId="{336CCD15-50CB-41A6-ADC8-AE4ECC9B5BE9}" type="presParOf" srcId="{0C6F6AE0-8E8E-41A8-A9DA-03756F18C8DD}" destId="{05A75BF2-9896-4460-8BF7-3335788F1055}" srcOrd="4" destOrd="0" presId="urn:microsoft.com/office/officeart/2005/8/layout/list1"/>
    <dgm:cxn modelId="{C69657F7-C496-4300-9FEA-D10DD116343A}" type="presParOf" srcId="{05A75BF2-9896-4460-8BF7-3335788F1055}" destId="{5D711AB9-76B2-4B91-BA0A-E204B190C95F}" srcOrd="0" destOrd="0" presId="urn:microsoft.com/office/officeart/2005/8/layout/list1"/>
    <dgm:cxn modelId="{80E70CE9-443A-4E2C-BF68-A21E4D1C6A40}" type="presParOf" srcId="{05A75BF2-9896-4460-8BF7-3335788F1055}" destId="{78788116-FA9E-4A44-8903-BCA0E5F240E9}" srcOrd="1" destOrd="0" presId="urn:microsoft.com/office/officeart/2005/8/layout/list1"/>
    <dgm:cxn modelId="{730D0866-3434-4468-BC5D-A80E1BBA6F91}" type="presParOf" srcId="{0C6F6AE0-8E8E-41A8-A9DA-03756F18C8DD}" destId="{F33ECD3B-A33A-4DDF-92F9-A2DF98F13351}" srcOrd="5" destOrd="0" presId="urn:microsoft.com/office/officeart/2005/8/layout/list1"/>
    <dgm:cxn modelId="{155D4EA4-2A11-4361-A0A8-9DF30E19034F}" type="presParOf" srcId="{0C6F6AE0-8E8E-41A8-A9DA-03756F18C8DD}" destId="{7FD6412E-6B09-42E2-8312-BA90339CF0C0}" srcOrd="6" destOrd="0" presId="urn:microsoft.com/office/officeart/2005/8/layout/list1"/>
    <dgm:cxn modelId="{D2350E29-41CB-45BE-A4E4-638F7E5EF928}" type="presParOf" srcId="{0C6F6AE0-8E8E-41A8-A9DA-03756F18C8DD}" destId="{A6D2EBA4-8B8B-4888-9452-D750015CA33D}" srcOrd="7" destOrd="0" presId="urn:microsoft.com/office/officeart/2005/8/layout/list1"/>
    <dgm:cxn modelId="{AEB82153-44E1-48BE-B10A-1CCD32540852}" type="presParOf" srcId="{0C6F6AE0-8E8E-41A8-A9DA-03756F18C8DD}" destId="{F887A85E-75AE-4A3C-8F9B-F8CA8A8B5669}" srcOrd="8" destOrd="0" presId="urn:microsoft.com/office/officeart/2005/8/layout/list1"/>
    <dgm:cxn modelId="{13D49A02-B51D-49B0-8153-8392C60FAFA8}" type="presParOf" srcId="{F887A85E-75AE-4A3C-8F9B-F8CA8A8B5669}" destId="{12418638-F766-465A-B9AB-5817EF31590A}" srcOrd="0" destOrd="0" presId="urn:microsoft.com/office/officeart/2005/8/layout/list1"/>
    <dgm:cxn modelId="{10C6F05D-3E70-4B01-8BD2-4CC3F7CB9B28}" type="presParOf" srcId="{F887A85E-75AE-4A3C-8F9B-F8CA8A8B5669}" destId="{F63A5CCD-1738-4CB3-B2E4-121A363139AF}" srcOrd="1" destOrd="0" presId="urn:microsoft.com/office/officeart/2005/8/layout/list1"/>
    <dgm:cxn modelId="{01067F73-B410-4B4C-837F-D3D6070E33E8}" type="presParOf" srcId="{0C6F6AE0-8E8E-41A8-A9DA-03756F18C8DD}" destId="{206A8AB7-973A-4B6D-9C2E-7842D0EB69BD}" srcOrd="9" destOrd="0" presId="urn:microsoft.com/office/officeart/2005/8/layout/list1"/>
    <dgm:cxn modelId="{D3352C26-48B9-4CDD-9FC4-3F02BEB87EF2}" type="presParOf" srcId="{0C6F6AE0-8E8E-41A8-A9DA-03756F18C8DD}" destId="{E53B065E-DE2F-4ADE-AD2E-2B506390F846}" srcOrd="10" destOrd="0" presId="urn:microsoft.com/office/officeart/2005/8/layout/list1"/>
    <dgm:cxn modelId="{FD48B8BB-D88F-4462-A5A3-FA20F2464F71}" type="presParOf" srcId="{0C6F6AE0-8E8E-41A8-A9DA-03756F18C8DD}" destId="{B71D81D4-A2D7-4153-AC01-C594A41F91CD}" srcOrd="11" destOrd="0" presId="urn:microsoft.com/office/officeart/2005/8/layout/list1"/>
    <dgm:cxn modelId="{5328138C-44FC-48CE-BAD8-3DCAFF346E83}" type="presParOf" srcId="{0C6F6AE0-8E8E-41A8-A9DA-03756F18C8DD}" destId="{C058FC83-AD6F-49B6-BC27-0BB601DAAA85}" srcOrd="12" destOrd="0" presId="urn:microsoft.com/office/officeart/2005/8/layout/list1"/>
    <dgm:cxn modelId="{0BA52426-D817-4BB1-819E-C1B014586E45}" type="presParOf" srcId="{C058FC83-AD6F-49B6-BC27-0BB601DAAA85}" destId="{2B223E00-E466-455D-878A-8F180741A206}" srcOrd="0" destOrd="0" presId="urn:microsoft.com/office/officeart/2005/8/layout/list1"/>
    <dgm:cxn modelId="{E0FAB1EA-7348-4457-A498-DB3A5DCE6498}" type="presParOf" srcId="{C058FC83-AD6F-49B6-BC27-0BB601DAAA85}" destId="{D8A889E7-3470-4DA5-831E-3A53F817FFE7}" srcOrd="1" destOrd="0" presId="urn:microsoft.com/office/officeart/2005/8/layout/list1"/>
    <dgm:cxn modelId="{066B3650-778B-44AD-A15F-B5151C05F572}" type="presParOf" srcId="{0C6F6AE0-8E8E-41A8-A9DA-03756F18C8DD}" destId="{360E1DB0-174B-4F27-B237-5115FB55F07D}" srcOrd="13" destOrd="0" presId="urn:microsoft.com/office/officeart/2005/8/layout/list1"/>
    <dgm:cxn modelId="{72787C8C-BC81-424F-9BC5-6B04979EC813}" type="presParOf" srcId="{0C6F6AE0-8E8E-41A8-A9DA-03756F18C8DD}" destId="{262980F1-37CC-46A3-AF01-92E752509C3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DB76B-BF9F-4F08-8DAE-1151A617FD18}">
      <dsp:nvSpPr>
        <dsp:cNvPr id="0" name=""/>
        <dsp:cNvSpPr/>
      </dsp:nvSpPr>
      <dsp:spPr>
        <a:xfrm>
          <a:off x="0" y="57586"/>
          <a:ext cx="4619621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Tipovi proizvoda</a:t>
          </a:r>
          <a:endParaRPr lang="en-US" sz="1800" kern="1200" dirty="0"/>
        </a:p>
      </dsp:txBody>
      <dsp:txXfrm>
        <a:off x="21075" y="78661"/>
        <a:ext cx="4577471" cy="389580"/>
      </dsp:txXfrm>
    </dsp:sp>
    <dsp:sp modelId="{1C2CF557-D1DD-4652-B3C7-DA310AA7DC14}">
      <dsp:nvSpPr>
        <dsp:cNvPr id="0" name=""/>
        <dsp:cNvSpPr/>
      </dsp:nvSpPr>
      <dsp:spPr>
        <a:xfrm>
          <a:off x="0" y="541156"/>
          <a:ext cx="4619621" cy="43173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Lijekovi</a:t>
          </a:r>
          <a:endParaRPr lang="en-US" sz="1800" kern="1200" dirty="0"/>
        </a:p>
      </dsp:txBody>
      <dsp:txXfrm>
        <a:off x="21075" y="562231"/>
        <a:ext cx="4577471" cy="389580"/>
      </dsp:txXfrm>
    </dsp:sp>
    <dsp:sp modelId="{8BCFEE47-E47B-4FE5-B461-6D77196F2EA0}">
      <dsp:nvSpPr>
        <dsp:cNvPr id="0" name=""/>
        <dsp:cNvSpPr/>
      </dsp:nvSpPr>
      <dsp:spPr>
        <a:xfrm>
          <a:off x="0" y="972886"/>
          <a:ext cx="4619621" cy="9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673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/>
            <a:t>Služe za liječenje bolesti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/>
            <a:t>Pročišćeni  prirodni produkti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/>
            <a:t>Visoki </a:t>
          </a:r>
          <a:r>
            <a:rPr lang="hr-HR" sz="1400" kern="1200" dirty="0"/>
            <a:t>standardi kvalitete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/>
            <a:t>Na tržište dolaze poput sintetskih lijekova</a:t>
          </a:r>
          <a:endParaRPr lang="en-US" sz="1400" kern="1200" dirty="0"/>
        </a:p>
      </dsp:txBody>
      <dsp:txXfrm>
        <a:off x="0" y="972886"/>
        <a:ext cx="4619621" cy="950130"/>
      </dsp:txXfrm>
    </dsp:sp>
    <dsp:sp modelId="{73E36E7D-9E5E-46F2-9F27-9A17E5C5DBCB}">
      <dsp:nvSpPr>
        <dsp:cNvPr id="0" name=""/>
        <dsp:cNvSpPr/>
      </dsp:nvSpPr>
      <dsp:spPr>
        <a:xfrm>
          <a:off x="0" y="1885518"/>
          <a:ext cx="4619621" cy="43173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Biljni lijekovi</a:t>
          </a:r>
          <a:endParaRPr lang="en-US" sz="1800" kern="1200" dirty="0"/>
        </a:p>
      </dsp:txBody>
      <dsp:txXfrm>
        <a:off x="21075" y="1906593"/>
        <a:ext cx="4577471" cy="389580"/>
      </dsp:txXfrm>
    </dsp:sp>
    <dsp:sp modelId="{164AD522-8C15-4159-87C8-DE7706BD01E9}">
      <dsp:nvSpPr>
        <dsp:cNvPr id="0" name=""/>
        <dsp:cNvSpPr/>
      </dsp:nvSpPr>
      <dsp:spPr>
        <a:xfrm>
          <a:off x="0" y="2354746"/>
          <a:ext cx="4619621" cy="1192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673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Služe za liječenje bolesti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Regulirani slično „pravim” lijekovima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Tipovi primjene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Tradicionalna primjena	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Dobro utvrđena primjena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354746"/>
        <a:ext cx="4619621" cy="1192320"/>
      </dsp:txXfrm>
    </dsp:sp>
    <dsp:sp modelId="{89C0DAF1-3C2D-4C8C-9A91-1B0F689972EB}">
      <dsp:nvSpPr>
        <dsp:cNvPr id="0" name=""/>
        <dsp:cNvSpPr/>
      </dsp:nvSpPr>
      <dsp:spPr>
        <a:xfrm>
          <a:off x="0" y="3547067"/>
          <a:ext cx="4619621" cy="43173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Dodaci prehrani</a:t>
          </a:r>
          <a:endParaRPr lang="en-US" sz="1800" kern="1200" dirty="0"/>
        </a:p>
      </dsp:txBody>
      <dsp:txXfrm>
        <a:off x="21075" y="3568142"/>
        <a:ext cx="4577471" cy="389580"/>
      </dsp:txXfrm>
    </dsp:sp>
    <dsp:sp modelId="{E86072D9-6DD3-4248-9016-9F0D02123D3D}">
      <dsp:nvSpPr>
        <dsp:cNvPr id="0" name=""/>
        <dsp:cNvSpPr/>
      </dsp:nvSpPr>
      <dsp:spPr>
        <a:xfrm>
          <a:off x="0" y="3978797"/>
          <a:ext cx="4619621" cy="47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673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Regulirani su slično hrani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Pomažu održavanju zdravlja (a ne liječenju bolesti)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3978797"/>
        <a:ext cx="4619621" cy="475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5E6CA-8BC9-4A79-8C45-9682A34893B4}">
      <dsp:nvSpPr>
        <dsp:cNvPr id="0" name=""/>
        <dsp:cNvSpPr/>
      </dsp:nvSpPr>
      <dsp:spPr>
        <a:xfrm>
          <a:off x="0" y="238183"/>
          <a:ext cx="481995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8F7F9-04EC-4D42-9A1E-53896DF07594}">
      <dsp:nvSpPr>
        <dsp:cNvPr id="0" name=""/>
        <dsp:cNvSpPr/>
      </dsp:nvSpPr>
      <dsp:spPr>
        <a:xfrm>
          <a:off x="240997" y="16783"/>
          <a:ext cx="3373965" cy="4428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528" tIns="0" rIns="12752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Eterična ulja</a:t>
          </a:r>
          <a:endParaRPr lang="en-US" sz="1400" kern="1200" dirty="0"/>
        </a:p>
      </dsp:txBody>
      <dsp:txXfrm>
        <a:off x="262613" y="38399"/>
        <a:ext cx="3330733" cy="399568"/>
      </dsp:txXfrm>
    </dsp:sp>
    <dsp:sp modelId="{9AFB6C35-42A5-4207-ABD4-128CC8DFF377}">
      <dsp:nvSpPr>
        <dsp:cNvPr id="0" name=""/>
        <dsp:cNvSpPr/>
      </dsp:nvSpPr>
      <dsp:spPr>
        <a:xfrm>
          <a:off x="0" y="918583"/>
          <a:ext cx="481995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1D0DC-F64A-44C5-BAF4-CA5BD6B870D7}">
      <dsp:nvSpPr>
        <dsp:cNvPr id="0" name=""/>
        <dsp:cNvSpPr/>
      </dsp:nvSpPr>
      <dsp:spPr>
        <a:xfrm>
          <a:off x="240997" y="697183"/>
          <a:ext cx="3373965" cy="44280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528" tIns="0" rIns="12752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 err="1"/>
            <a:t>Trijeslovine</a:t>
          </a:r>
          <a:endParaRPr lang="en-US" sz="1400" kern="1200" dirty="0"/>
        </a:p>
      </dsp:txBody>
      <dsp:txXfrm>
        <a:off x="262613" y="718799"/>
        <a:ext cx="3330733" cy="399568"/>
      </dsp:txXfrm>
    </dsp:sp>
    <dsp:sp modelId="{40228EDC-C49D-4410-A309-D01FB2FCE8D8}">
      <dsp:nvSpPr>
        <dsp:cNvPr id="0" name=""/>
        <dsp:cNvSpPr/>
      </dsp:nvSpPr>
      <dsp:spPr>
        <a:xfrm>
          <a:off x="0" y="1598983"/>
          <a:ext cx="481995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14B5A-98EF-40F8-B5B1-352ED0BAE556}">
      <dsp:nvSpPr>
        <dsp:cNvPr id="0" name=""/>
        <dsp:cNvSpPr/>
      </dsp:nvSpPr>
      <dsp:spPr>
        <a:xfrm>
          <a:off x="240997" y="1377583"/>
          <a:ext cx="3373965" cy="44280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528" tIns="0" rIns="12752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Calibri" panose="020F0502020204030204"/>
              <a:ea typeface="+mn-ea"/>
              <a:cs typeface="+mn-cs"/>
            </a:rPr>
            <a:t>Sluzi</a:t>
          </a:r>
          <a:endParaRPr lang="en-US" sz="1400" kern="1200" dirty="0">
            <a:latin typeface="Calibri" panose="020F0502020204030204"/>
            <a:ea typeface="+mn-ea"/>
            <a:cs typeface="+mn-cs"/>
          </a:endParaRPr>
        </a:p>
      </dsp:txBody>
      <dsp:txXfrm>
        <a:off x="262613" y="1399199"/>
        <a:ext cx="3330733" cy="399568"/>
      </dsp:txXfrm>
    </dsp:sp>
    <dsp:sp modelId="{5D22CB7B-7D5A-4907-ABC3-C7219EA72646}">
      <dsp:nvSpPr>
        <dsp:cNvPr id="0" name=""/>
        <dsp:cNvSpPr/>
      </dsp:nvSpPr>
      <dsp:spPr>
        <a:xfrm>
          <a:off x="0" y="2279383"/>
          <a:ext cx="4819951" cy="614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082" tIns="312420" rIns="37408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>
              <a:latin typeface="Calibri" panose="020F0502020204030204"/>
              <a:ea typeface="+mn-ea"/>
              <a:cs typeface="+mn-cs"/>
            </a:rPr>
            <a:t>Flavonoidi, </a:t>
          </a:r>
          <a:r>
            <a:rPr lang="hr-HR" sz="1400" kern="1200" dirty="0" err="1">
              <a:latin typeface="Calibri" panose="020F0502020204030204"/>
              <a:ea typeface="+mn-ea"/>
              <a:cs typeface="+mn-cs"/>
            </a:rPr>
            <a:t>saponini</a:t>
          </a:r>
          <a:r>
            <a:rPr lang="hr-HR" sz="1400" kern="1200" dirty="0">
              <a:latin typeface="Calibri" panose="020F0502020204030204"/>
              <a:ea typeface="+mn-ea"/>
              <a:cs typeface="+mn-cs"/>
            </a:rPr>
            <a:t>, sulfidi, …</a:t>
          </a:r>
          <a:endParaRPr lang="en-US" sz="1400" kern="1200" dirty="0">
            <a:latin typeface="Calibri" panose="020F0502020204030204"/>
            <a:ea typeface="+mn-ea"/>
            <a:cs typeface="+mn-cs"/>
          </a:endParaRPr>
        </a:p>
      </dsp:txBody>
      <dsp:txXfrm>
        <a:off x="0" y="2279383"/>
        <a:ext cx="4819951" cy="614250"/>
      </dsp:txXfrm>
    </dsp:sp>
    <dsp:sp modelId="{A238A3A9-4D8D-491B-A372-4FA1C1AFDEE2}">
      <dsp:nvSpPr>
        <dsp:cNvPr id="0" name=""/>
        <dsp:cNvSpPr/>
      </dsp:nvSpPr>
      <dsp:spPr>
        <a:xfrm>
          <a:off x="240997" y="2057983"/>
          <a:ext cx="3373965" cy="4428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528" tIns="0" rIns="12752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Ostale biljne sastavnice s antimikrobnim učinkom</a:t>
          </a:r>
          <a:endParaRPr lang="en-US" sz="1400" kern="1200" dirty="0"/>
        </a:p>
      </dsp:txBody>
      <dsp:txXfrm>
        <a:off x="262613" y="2079599"/>
        <a:ext cx="3330733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7A936-F6B2-4EDF-B3D8-DF0ABDE61334}">
      <dsp:nvSpPr>
        <dsp:cNvPr id="0" name=""/>
        <dsp:cNvSpPr/>
      </dsp:nvSpPr>
      <dsp:spPr>
        <a:xfrm>
          <a:off x="0" y="153093"/>
          <a:ext cx="4558309" cy="3357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Značajke eteričnih ulja</a:t>
          </a:r>
          <a:endParaRPr lang="en-US" sz="1400" kern="1200" dirty="0"/>
        </a:p>
      </dsp:txBody>
      <dsp:txXfrm>
        <a:off x="16392" y="169485"/>
        <a:ext cx="4525525" cy="303006"/>
      </dsp:txXfrm>
    </dsp:sp>
    <dsp:sp modelId="{D3190D1F-61E5-4883-BD0C-AFB19241E373}">
      <dsp:nvSpPr>
        <dsp:cNvPr id="0" name=""/>
        <dsp:cNvSpPr/>
      </dsp:nvSpPr>
      <dsp:spPr>
        <a:xfrm>
          <a:off x="0" y="488883"/>
          <a:ext cx="4558309" cy="110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26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100" kern="1200" noProof="0" dirty="0"/>
            <a:t>Visoka hlapljivost i ugodan aromatičan miris</a:t>
          </a:r>
          <a:endParaRPr lang="en-US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100" kern="1200" noProof="0" dirty="0"/>
            <a:t>Prisutni u malim količinama</a:t>
          </a:r>
          <a:endParaRPr lang="en-US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100" kern="1200" noProof="0"/>
            <a:t>Male lipofilne molekule </a:t>
          </a:r>
          <a:endParaRPr lang="en-US" sz="1100" kern="1200" noProof="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100" kern="1200" noProof="0" dirty="0"/>
            <a:t>Prolaze kroz membranu bakterije</a:t>
          </a:r>
          <a:endParaRPr lang="en-US" sz="1100" kern="1200" noProof="0" dirty="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100" kern="1200" noProof="0" dirty="0"/>
            <a:t>Koagulacija citoplazme, promjene u propusnosti membrane, </a:t>
          </a:r>
          <a:r>
            <a:rPr lang="hr-HR" sz="1100" kern="1200" noProof="0" dirty="0" err="1"/>
            <a:t>intereferencija</a:t>
          </a:r>
          <a:r>
            <a:rPr lang="hr-HR" sz="1100" kern="1200" noProof="0" dirty="0"/>
            <a:t> s izmjenom iona, bakterijskom komunikacijom… </a:t>
          </a:r>
          <a:endParaRPr lang="en-US" sz="1100" kern="1200" noProof="0" dirty="0"/>
        </a:p>
      </dsp:txBody>
      <dsp:txXfrm>
        <a:off x="0" y="488883"/>
        <a:ext cx="4558309" cy="1101240"/>
      </dsp:txXfrm>
    </dsp:sp>
    <dsp:sp modelId="{9FB03731-7E4A-47CD-8BA7-49739ECE13B1}">
      <dsp:nvSpPr>
        <dsp:cNvPr id="0" name=""/>
        <dsp:cNvSpPr/>
      </dsp:nvSpPr>
      <dsp:spPr>
        <a:xfrm>
          <a:off x="0" y="1590123"/>
          <a:ext cx="4558309" cy="33579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Učinak</a:t>
          </a:r>
          <a:endParaRPr lang="en-US" sz="1400" kern="1200" dirty="0"/>
        </a:p>
      </dsp:txBody>
      <dsp:txXfrm>
        <a:off x="16392" y="1606515"/>
        <a:ext cx="4525525" cy="303006"/>
      </dsp:txXfrm>
    </dsp:sp>
    <dsp:sp modelId="{A207A6BC-D4A9-42FA-BB87-68C538400033}">
      <dsp:nvSpPr>
        <dsp:cNvPr id="0" name=""/>
        <dsp:cNvSpPr/>
      </dsp:nvSpPr>
      <dsp:spPr>
        <a:xfrm>
          <a:off x="0" y="1925913"/>
          <a:ext cx="4558309" cy="376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26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100" kern="1200" dirty="0"/>
            <a:t>Antiseptički i anestetički učinak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100" kern="1200" dirty="0"/>
            <a:t>Učinak hlađenja i osvježenja </a:t>
          </a:r>
          <a:endParaRPr lang="en-US" sz="1100" kern="1200" dirty="0"/>
        </a:p>
      </dsp:txBody>
      <dsp:txXfrm>
        <a:off x="0" y="1925913"/>
        <a:ext cx="4558309" cy="376740"/>
      </dsp:txXfrm>
    </dsp:sp>
    <dsp:sp modelId="{EE4F04FF-2B8E-4D31-9994-FC3B84F42CC2}">
      <dsp:nvSpPr>
        <dsp:cNvPr id="0" name=""/>
        <dsp:cNvSpPr/>
      </dsp:nvSpPr>
      <dsp:spPr>
        <a:xfrm>
          <a:off x="0" y="2302653"/>
          <a:ext cx="4558309" cy="33579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Biljni pripravci s eteričnim uljima</a:t>
          </a:r>
          <a:endParaRPr lang="en-US" sz="1400" kern="1200" dirty="0"/>
        </a:p>
      </dsp:txBody>
      <dsp:txXfrm>
        <a:off x="16392" y="2319045"/>
        <a:ext cx="4525525" cy="303006"/>
      </dsp:txXfrm>
    </dsp:sp>
    <dsp:sp modelId="{AEF0BF5E-3E0D-4DDF-A138-88B30E75E8F7}">
      <dsp:nvSpPr>
        <dsp:cNvPr id="0" name=""/>
        <dsp:cNvSpPr/>
      </dsp:nvSpPr>
      <dsp:spPr>
        <a:xfrm>
          <a:off x="0" y="2638443"/>
          <a:ext cx="4558309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26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100" kern="1200" dirty="0"/>
            <a:t>Daju ugodan okus i miris pripravku (</a:t>
          </a:r>
          <a:r>
            <a:rPr lang="hr-HR" sz="1100" kern="1200" dirty="0" err="1"/>
            <a:t>korigensi</a:t>
          </a:r>
          <a:r>
            <a:rPr lang="hr-HR" sz="1100" kern="1200" dirty="0"/>
            <a:t>)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100" kern="1200"/>
            <a:t>Dodatni </a:t>
          </a:r>
          <a:r>
            <a:rPr lang="hr-HR" sz="1100" kern="1200" dirty="0"/>
            <a:t>učinci zahvaljujući drugim sastavnicama</a:t>
          </a:r>
          <a:endParaRPr lang="en-US" sz="1100" kern="1200" dirty="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100" kern="1200" dirty="0"/>
            <a:t>Flavonoidi, </a:t>
          </a:r>
          <a:r>
            <a:rPr lang="hr-HR" sz="1100" kern="1200" dirty="0" err="1"/>
            <a:t>trijeslovine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100" kern="1200" dirty="0"/>
            <a:t>Koriste se u obliku </a:t>
          </a:r>
          <a:r>
            <a:rPr lang="hr-HR" sz="1100" kern="1200" dirty="0" err="1"/>
            <a:t>infuza</a:t>
          </a:r>
          <a:r>
            <a:rPr lang="hr-HR" sz="1100" kern="1200" dirty="0"/>
            <a:t>, masti, inhalacija</a:t>
          </a:r>
          <a:endParaRPr lang="en-US" sz="1100" kern="1200" dirty="0"/>
        </a:p>
      </dsp:txBody>
      <dsp:txXfrm>
        <a:off x="0" y="2638443"/>
        <a:ext cx="4558309" cy="753480"/>
      </dsp:txXfrm>
    </dsp:sp>
    <dsp:sp modelId="{565E4ED8-8BC6-47FF-AABA-BFB45B98664D}">
      <dsp:nvSpPr>
        <dsp:cNvPr id="0" name=""/>
        <dsp:cNvSpPr/>
      </dsp:nvSpPr>
      <dsp:spPr>
        <a:xfrm>
          <a:off x="0" y="3391923"/>
          <a:ext cx="4558309" cy="33579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Primjeri</a:t>
          </a:r>
          <a:endParaRPr lang="en-US" sz="1400" kern="1200" dirty="0"/>
        </a:p>
      </dsp:txBody>
      <dsp:txXfrm>
        <a:off x="16392" y="3408315"/>
        <a:ext cx="4525525" cy="303006"/>
      </dsp:txXfrm>
    </dsp:sp>
    <dsp:sp modelId="{7BBCF6DF-73AE-47BB-8275-4A371BE775B1}">
      <dsp:nvSpPr>
        <dsp:cNvPr id="0" name=""/>
        <dsp:cNvSpPr/>
      </dsp:nvSpPr>
      <dsp:spPr>
        <a:xfrm>
          <a:off x="0" y="3727713"/>
          <a:ext cx="4558309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26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100" b="0" i="0" u="none" kern="1200" dirty="0" err="1"/>
            <a:t>Melaleucae</a:t>
          </a:r>
          <a:r>
            <a:rPr lang="en-GB" sz="1100" b="0" i="0" u="none" kern="1200" dirty="0"/>
            <a:t> </a:t>
          </a:r>
          <a:r>
            <a:rPr lang="en-GB" sz="1100" b="0" i="0" u="none" kern="1200" dirty="0" err="1"/>
            <a:t>aetheroleum</a:t>
          </a:r>
          <a:r>
            <a:rPr lang="hr-HR" sz="1100" b="0" i="0" u="none" kern="1200" dirty="0"/>
            <a:t>, </a:t>
          </a:r>
          <a:r>
            <a:rPr lang="en-GB" sz="1100" b="0" i="0" u="none" kern="1200" dirty="0" err="1"/>
            <a:t>Caryophylli</a:t>
          </a:r>
          <a:r>
            <a:rPr lang="en-GB" sz="1100" b="0" i="0" u="none" kern="1200" dirty="0"/>
            <a:t> </a:t>
          </a:r>
          <a:r>
            <a:rPr lang="en-GB" sz="1100" b="0" i="0" u="none" kern="1200" dirty="0" err="1"/>
            <a:t>floris</a:t>
          </a:r>
          <a:r>
            <a:rPr lang="en-GB" sz="1100" b="0" i="0" u="none" kern="1200" dirty="0"/>
            <a:t> </a:t>
          </a:r>
          <a:r>
            <a:rPr lang="en-GB" sz="1100" b="0" i="0" u="none" kern="1200" dirty="0" err="1"/>
            <a:t>aetheroleum</a:t>
          </a:r>
          <a:r>
            <a:rPr lang="hr-HR" sz="1100" b="0" i="0" u="none" kern="1200" dirty="0"/>
            <a:t>, </a:t>
          </a:r>
          <a:r>
            <a:rPr lang="en-GB" sz="1100" b="0" i="0" u="none" kern="1200" dirty="0" err="1"/>
            <a:t>Rosae</a:t>
          </a:r>
          <a:r>
            <a:rPr lang="en-GB" sz="1100" b="0" i="0" u="none" kern="1200" dirty="0"/>
            <a:t> </a:t>
          </a:r>
          <a:r>
            <a:rPr lang="en-GB" sz="1100" b="0" i="0" u="none" kern="1200" dirty="0" err="1"/>
            <a:t>flos</a:t>
          </a:r>
          <a:r>
            <a:rPr lang="hr-HR" sz="1100" b="0" i="0" u="none" kern="1200" dirty="0"/>
            <a:t>, </a:t>
          </a:r>
          <a:r>
            <a:rPr lang="en-GB" sz="1100" b="0" i="0" u="none" kern="1200" dirty="0" err="1"/>
            <a:t>Salviae</a:t>
          </a:r>
          <a:r>
            <a:rPr lang="en-GB" sz="1100" b="0" i="0" u="none" kern="1200" dirty="0"/>
            <a:t> officinalis folium</a:t>
          </a:r>
          <a:r>
            <a:rPr lang="hr-HR" sz="1100" b="0" i="0" u="none" kern="1200" dirty="0"/>
            <a:t>, </a:t>
          </a:r>
          <a:r>
            <a:rPr lang="en-GB" sz="1100" b="0" i="0" u="none" kern="1200" dirty="0" err="1"/>
            <a:t>Matricariae</a:t>
          </a:r>
          <a:r>
            <a:rPr lang="en-GB" sz="1100" b="0" i="0" u="none" kern="1200" dirty="0"/>
            <a:t> </a:t>
          </a:r>
          <a:r>
            <a:rPr lang="en-GB" sz="1100" b="0" i="0" u="none" kern="1200" dirty="0" err="1"/>
            <a:t>flos</a:t>
          </a:r>
          <a:r>
            <a:rPr lang="hr-HR" sz="1100" b="0" i="0" u="none" kern="1200" dirty="0"/>
            <a:t> </a:t>
          </a:r>
          <a:endParaRPr lang="en-US" sz="1100" kern="1200" dirty="0"/>
        </a:p>
      </dsp:txBody>
      <dsp:txXfrm>
        <a:off x="0" y="3727713"/>
        <a:ext cx="4558309" cy="347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33796-F93E-434E-B4AE-EDC440F19944}">
      <dsp:nvSpPr>
        <dsp:cNvPr id="0" name=""/>
        <dsp:cNvSpPr/>
      </dsp:nvSpPr>
      <dsp:spPr>
        <a:xfrm>
          <a:off x="0" y="182909"/>
          <a:ext cx="4795155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Značajke</a:t>
          </a:r>
          <a:endParaRPr lang="en-US" sz="1600" kern="1200" dirty="0"/>
        </a:p>
      </dsp:txBody>
      <dsp:txXfrm>
        <a:off x="18734" y="201643"/>
        <a:ext cx="4757687" cy="346292"/>
      </dsp:txXfrm>
    </dsp:sp>
    <dsp:sp modelId="{6F3EDD7A-2D04-4DD9-8618-3E1E45A22D95}">
      <dsp:nvSpPr>
        <dsp:cNvPr id="0" name=""/>
        <dsp:cNvSpPr/>
      </dsp:nvSpPr>
      <dsp:spPr>
        <a:xfrm>
          <a:off x="0" y="566669"/>
          <a:ext cx="4795155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46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200" kern="1200" dirty="0"/>
            <a:t>Velika molekulska masa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200" kern="1200"/>
            <a:t>Polisaharidi </a:t>
          </a:r>
          <a:r>
            <a:rPr lang="hr-HR" sz="1200" kern="1200" dirty="0"/>
            <a:t>koji vežu vodu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200" kern="1200" dirty="0"/>
            <a:t>Tvore </a:t>
          </a:r>
          <a:r>
            <a:rPr lang="hr-HR" sz="1200" kern="1200" dirty="0" err="1"/>
            <a:t>hidrokoloidne</a:t>
          </a:r>
          <a:r>
            <a:rPr lang="hr-HR" sz="1200" kern="1200" dirty="0"/>
            <a:t> otopine</a:t>
          </a:r>
          <a:endParaRPr lang="en-US" sz="1200" kern="1200" dirty="0"/>
        </a:p>
      </dsp:txBody>
      <dsp:txXfrm>
        <a:off x="0" y="566669"/>
        <a:ext cx="4795155" cy="629280"/>
      </dsp:txXfrm>
    </dsp:sp>
    <dsp:sp modelId="{4E47ABEE-1DCD-4891-8611-584EA5763E25}">
      <dsp:nvSpPr>
        <dsp:cNvPr id="0" name=""/>
        <dsp:cNvSpPr/>
      </dsp:nvSpPr>
      <dsp:spPr>
        <a:xfrm>
          <a:off x="0" y="1195949"/>
          <a:ext cx="4795155" cy="38376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Učinak</a:t>
          </a:r>
          <a:endParaRPr lang="en-US" sz="1600" kern="1200" dirty="0"/>
        </a:p>
      </dsp:txBody>
      <dsp:txXfrm>
        <a:off x="18734" y="1214683"/>
        <a:ext cx="4757687" cy="346292"/>
      </dsp:txXfrm>
    </dsp:sp>
    <dsp:sp modelId="{D5F8D510-C32E-4703-8EC7-E79BA140E926}">
      <dsp:nvSpPr>
        <dsp:cNvPr id="0" name=""/>
        <dsp:cNvSpPr/>
      </dsp:nvSpPr>
      <dsp:spPr>
        <a:xfrm>
          <a:off x="0" y="1579709"/>
          <a:ext cx="4795155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46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200" kern="1200" dirty="0"/>
            <a:t>Zaštitni sloj smanjuje iritacije, </a:t>
          </a:r>
          <a:r>
            <a:rPr lang="hr-HR" sz="1200" kern="1200" dirty="0" err="1"/>
            <a:t>puferira</a:t>
          </a:r>
          <a:r>
            <a:rPr lang="hr-HR" sz="1200" kern="1200" dirty="0"/>
            <a:t> i apsorbira tvari na sluznici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200" kern="1200" dirty="0"/>
            <a:t>Smanjuju apsorpciju na sluznicama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200" kern="1200" dirty="0"/>
            <a:t>Smanjuje refleksni podražaj na kašalj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200" kern="1200" dirty="0"/>
            <a:t>Isključivo lokalna primjena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200" kern="1200" dirty="0"/>
            <a:t>Ne apsorbiraju se u organizam</a:t>
          </a:r>
          <a:endParaRPr lang="en-US" sz="1200" kern="1200" dirty="0"/>
        </a:p>
      </dsp:txBody>
      <dsp:txXfrm>
        <a:off x="0" y="1579709"/>
        <a:ext cx="4795155" cy="1043280"/>
      </dsp:txXfrm>
    </dsp:sp>
    <dsp:sp modelId="{64322319-2FBE-4847-8E2B-FE799F9A04A7}">
      <dsp:nvSpPr>
        <dsp:cNvPr id="0" name=""/>
        <dsp:cNvSpPr/>
      </dsp:nvSpPr>
      <dsp:spPr>
        <a:xfrm>
          <a:off x="0" y="2622989"/>
          <a:ext cx="4795155" cy="38376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Primjena</a:t>
          </a:r>
          <a:endParaRPr lang="en-US" sz="1600" kern="1200" dirty="0"/>
        </a:p>
      </dsp:txBody>
      <dsp:txXfrm>
        <a:off x="18734" y="2641723"/>
        <a:ext cx="4757687" cy="346292"/>
      </dsp:txXfrm>
    </dsp:sp>
    <dsp:sp modelId="{1AD87323-E0CF-4188-A84D-05C82FCACD61}">
      <dsp:nvSpPr>
        <dsp:cNvPr id="0" name=""/>
        <dsp:cNvSpPr/>
      </dsp:nvSpPr>
      <dsp:spPr>
        <a:xfrm>
          <a:off x="0" y="3006749"/>
          <a:ext cx="4795155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46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200" kern="1200" dirty="0"/>
            <a:t>Lokalno kod upala u usnoj šupljini, ždrijela, grkljana</a:t>
          </a:r>
          <a:endParaRPr lang="en-US" sz="1200" kern="1200" dirty="0"/>
        </a:p>
      </dsp:txBody>
      <dsp:txXfrm>
        <a:off x="0" y="3006749"/>
        <a:ext cx="4795155" cy="264960"/>
      </dsp:txXfrm>
    </dsp:sp>
    <dsp:sp modelId="{D5D25309-158D-44C4-87B1-9E66E7E35087}">
      <dsp:nvSpPr>
        <dsp:cNvPr id="0" name=""/>
        <dsp:cNvSpPr/>
      </dsp:nvSpPr>
      <dsp:spPr>
        <a:xfrm>
          <a:off x="0" y="3271709"/>
          <a:ext cx="4795155" cy="38376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Primjeri</a:t>
          </a:r>
          <a:endParaRPr lang="en-US" sz="1600" kern="1200" dirty="0"/>
        </a:p>
      </dsp:txBody>
      <dsp:txXfrm>
        <a:off x="18734" y="3290443"/>
        <a:ext cx="4757687" cy="346292"/>
      </dsp:txXfrm>
    </dsp:sp>
    <dsp:sp modelId="{92916193-C3A3-4BF5-9DC2-1875820C372C}">
      <dsp:nvSpPr>
        <dsp:cNvPr id="0" name=""/>
        <dsp:cNvSpPr/>
      </dsp:nvSpPr>
      <dsp:spPr>
        <a:xfrm>
          <a:off x="0" y="3655469"/>
          <a:ext cx="4795155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46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200" b="0" i="0" u="none" kern="1200" dirty="0" err="1"/>
            <a:t>Althaeae</a:t>
          </a:r>
          <a:r>
            <a:rPr lang="en-GB" sz="1200" b="0" i="0" u="none" kern="1200" dirty="0"/>
            <a:t> </a:t>
          </a:r>
          <a:r>
            <a:rPr lang="en-GB" sz="1200" b="0" i="0" u="none" kern="1200" dirty="0" err="1"/>
            <a:t>radi</a:t>
          </a:r>
          <a:r>
            <a:rPr lang="hr-HR" sz="1200" b="0" i="0" u="none" kern="1200" dirty="0"/>
            <a:t>x, </a:t>
          </a:r>
          <a:r>
            <a:rPr lang="en-GB" sz="1200" b="0" i="0" u="none" kern="1200" dirty="0" err="1"/>
            <a:t>Malvae</a:t>
          </a:r>
          <a:r>
            <a:rPr lang="en-GB" sz="1200" b="0" i="0" u="none" kern="1200" dirty="0"/>
            <a:t> folium</a:t>
          </a:r>
          <a:r>
            <a:rPr lang="hr-HR" sz="1200" b="0" i="0" u="none" kern="1200" dirty="0"/>
            <a:t>, </a:t>
          </a:r>
          <a:r>
            <a:rPr lang="en-GB" sz="1200" b="0" i="0" u="none" kern="1200" dirty="0" err="1"/>
            <a:t>Malvae</a:t>
          </a:r>
          <a:r>
            <a:rPr lang="en-GB" sz="1200" b="0" i="0" u="none" kern="1200" dirty="0"/>
            <a:t> sylvestris </a:t>
          </a:r>
          <a:r>
            <a:rPr lang="en-GB" sz="1200" b="0" i="0" u="none" kern="1200" dirty="0" err="1"/>
            <a:t>flos</a:t>
          </a:r>
          <a:r>
            <a:rPr lang="hr-HR" sz="1200" b="0" i="0" u="none" kern="1200" dirty="0"/>
            <a:t>, </a:t>
          </a:r>
          <a:r>
            <a:rPr lang="en-GB" sz="1200" u="none" strike="noStrike" kern="1200" dirty="0" err="1">
              <a:effectLst/>
            </a:rPr>
            <a:t>Verbasci</a:t>
          </a:r>
          <a:r>
            <a:rPr lang="en-GB" sz="1200" u="none" strike="noStrike" kern="1200" dirty="0">
              <a:effectLst/>
            </a:rPr>
            <a:t> </a:t>
          </a:r>
          <a:r>
            <a:rPr lang="en-GB" sz="1200" u="none" strike="noStrike" kern="1200" dirty="0" err="1">
              <a:effectLst/>
            </a:rPr>
            <a:t>flos</a:t>
          </a:r>
          <a:r>
            <a:rPr lang="en-GB" sz="1200" u="none" strike="noStrike" kern="1200" dirty="0">
              <a:effectLst/>
            </a:rPr>
            <a:t> </a:t>
          </a:r>
          <a:endParaRPr lang="en-US" sz="1200" kern="1200" dirty="0"/>
        </a:p>
      </dsp:txBody>
      <dsp:txXfrm>
        <a:off x="0" y="3655469"/>
        <a:ext cx="4795155" cy="2649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73A61-676A-494B-9B71-1ADAF8FD5590}">
      <dsp:nvSpPr>
        <dsp:cNvPr id="0" name=""/>
        <dsp:cNvSpPr/>
      </dsp:nvSpPr>
      <dsp:spPr>
        <a:xfrm>
          <a:off x="0" y="11927"/>
          <a:ext cx="4558309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Značajke</a:t>
          </a:r>
          <a:endParaRPr lang="en-US" sz="1800" kern="1200" dirty="0"/>
        </a:p>
      </dsp:txBody>
      <dsp:txXfrm>
        <a:off x="21075" y="33002"/>
        <a:ext cx="4516159" cy="389580"/>
      </dsp:txXfrm>
    </dsp:sp>
    <dsp:sp modelId="{9C8436FE-2C05-4BE6-A166-8717E91E4E86}">
      <dsp:nvSpPr>
        <dsp:cNvPr id="0" name=""/>
        <dsp:cNvSpPr/>
      </dsp:nvSpPr>
      <dsp:spPr>
        <a:xfrm>
          <a:off x="0" y="443657"/>
          <a:ext cx="4558309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2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>
              <a:latin typeface="Calibri" panose="020F0502020204030204"/>
              <a:ea typeface="+mn-ea"/>
              <a:cs typeface="+mn-cs"/>
            </a:rPr>
            <a:t>Fenolni spojevi velike molekulske mase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>
              <a:latin typeface="Calibri" panose="020F0502020204030204"/>
              <a:ea typeface="+mn-ea"/>
              <a:cs typeface="+mn-cs"/>
            </a:rPr>
            <a:t>Nisu hlapljive, nemaju miris</a:t>
          </a:r>
          <a:endParaRPr lang="en-US" sz="1400" kern="1200" dirty="0"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noProof="0" dirty="0"/>
            <a:t>Prisutni u velikim količinama</a:t>
          </a:r>
          <a:endParaRPr lang="en-US" sz="1400" kern="1200" dirty="0">
            <a:latin typeface="Calibri" panose="020F0502020204030204"/>
            <a:ea typeface="+mn-ea"/>
            <a:cs typeface="+mn-cs"/>
          </a:endParaRPr>
        </a:p>
      </dsp:txBody>
      <dsp:txXfrm>
        <a:off x="0" y="443657"/>
        <a:ext cx="4558309" cy="726570"/>
      </dsp:txXfrm>
    </dsp:sp>
    <dsp:sp modelId="{6D47A936-F6B2-4EDF-B3D8-DF0ABDE61334}">
      <dsp:nvSpPr>
        <dsp:cNvPr id="0" name=""/>
        <dsp:cNvSpPr/>
      </dsp:nvSpPr>
      <dsp:spPr>
        <a:xfrm>
          <a:off x="0" y="1170227"/>
          <a:ext cx="4558309" cy="43173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Učinak</a:t>
          </a:r>
          <a:endParaRPr lang="en-US" sz="1800" kern="1200" dirty="0"/>
        </a:p>
      </dsp:txBody>
      <dsp:txXfrm>
        <a:off x="21075" y="1191302"/>
        <a:ext cx="4516159" cy="389580"/>
      </dsp:txXfrm>
    </dsp:sp>
    <dsp:sp modelId="{8F3C1B1C-9994-43D7-AE73-969912539077}">
      <dsp:nvSpPr>
        <dsp:cNvPr id="0" name=""/>
        <dsp:cNvSpPr/>
      </dsp:nvSpPr>
      <dsp:spPr>
        <a:xfrm>
          <a:off x="0" y="1601957"/>
          <a:ext cx="4558309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2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/>
            <a:t>Antiseptički, anestetički i protuupalni učinak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/>
            <a:t>Osjećaj „stezanja” u usnoj šupljini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/>
            <a:t>Vežu se na sluznicu i povećavaju njezinu otpornost</a:t>
          </a:r>
          <a:endParaRPr lang="en-US" sz="1400" kern="1200" dirty="0"/>
        </a:p>
      </dsp:txBody>
      <dsp:txXfrm>
        <a:off x="0" y="1601957"/>
        <a:ext cx="4558309" cy="726570"/>
      </dsp:txXfrm>
    </dsp:sp>
    <dsp:sp modelId="{EE4F04FF-2B8E-4D31-9994-FC3B84F42CC2}">
      <dsp:nvSpPr>
        <dsp:cNvPr id="0" name=""/>
        <dsp:cNvSpPr/>
      </dsp:nvSpPr>
      <dsp:spPr>
        <a:xfrm>
          <a:off x="0" y="2328527"/>
          <a:ext cx="4558309" cy="43173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Biljne droge s </a:t>
          </a:r>
          <a:r>
            <a:rPr lang="hr-HR" sz="1800" kern="1200" dirty="0" err="1"/>
            <a:t>trijeslovinama</a:t>
          </a:r>
          <a:endParaRPr lang="en-US" sz="1800" kern="1200" dirty="0"/>
        </a:p>
      </dsp:txBody>
      <dsp:txXfrm>
        <a:off x="21075" y="2349602"/>
        <a:ext cx="4516159" cy="389580"/>
      </dsp:txXfrm>
    </dsp:sp>
    <dsp:sp modelId="{AEF0BF5E-3E0D-4DDF-A138-88B30E75E8F7}">
      <dsp:nvSpPr>
        <dsp:cNvPr id="0" name=""/>
        <dsp:cNvSpPr/>
      </dsp:nvSpPr>
      <dsp:spPr>
        <a:xfrm>
          <a:off x="0" y="2760258"/>
          <a:ext cx="4558309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2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/>
            <a:t>Dodatni učinci zahvaljujući drugim sastavnicama</a:t>
          </a:r>
          <a:endParaRPr lang="en-US" sz="1400" kern="120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/>
            <a:t>Flavonoidi, eterična ulja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1400" kern="1200" dirty="0"/>
            <a:t>Često se kombiniraju s drogama s eteričnim uljima</a:t>
          </a:r>
          <a:endParaRPr lang="en-US" sz="1400" kern="1200" dirty="0"/>
        </a:p>
      </dsp:txBody>
      <dsp:txXfrm>
        <a:off x="0" y="2760258"/>
        <a:ext cx="4558309" cy="726570"/>
      </dsp:txXfrm>
    </dsp:sp>
    <dsp:sp modelId="{565E4ED8-8BC6-47FF-AABA-BFB45B98664D}">
      <dsp:nvSpPr>
        <dsp:cNvPr id="0" name=""/>
        <dsp:cNvSpPr/>
      </dsp:nvSpPr>
      <dsp:spPr>
        <a:xfrm>
          <a:off x="0" y="3486828"/>
          <a:ext cx="4558309" cy="43173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Primjeri</a:t>
          </a:r>
          <a:endParaRPr lang="en-US" sz="1800" kern="1200" dirty="0"/>
        </a:p>
      </dsp:txBody>
      <dsp:txXfrm>
        <a:off x="21075" y="3507903"/>
        <a:ext cx="4516159" cy="389580"/>
      </dsp:txXfrm>
    </dsp:sp>
    <dsp:sp modelId="{7BBCF6DF-73AE-47BB-8275-4A371BE775B1}">
      <dsp:nvSpPr>
        <dsp:cNvPr id="0" name=""/>
        <dsp:cNvSpPr/>
      </dsp:nvSpPr>
      <dsp:spPr>
        <a:xfrm>
          <a:off x="0" y="3918558"/>
          <a:ext cx="4558309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2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400" b="0" i="0" u="none" kern="1200" dirty="0"/>
            <a:t>Rubi </a:t>
          </a:r>
          <a:r>
            <a:rPr lang="en-GB" sz="1400" b="0" i="0" u="none" kern="1200" dirty="0" err="1"/>
            <a:t>idaei</a:t>
          </a:r>
          <a:r>
            <a:rPr lang="en-GB" sz="1400" b="0" i="0" u="none" kern="1200" dirty="0"/>
            <a:t> folium</a:t>
          </a:r>
          <a:r>
            <a:rPr lang="hr-HR" sz="1400" b="0" i="0" u="none" kern="1200" dirty="0"/>
            <a:t>, </a:t>
          </a:r>
          <a:r>
            <a:rPr lang="en-GB" sz="1400" b="0" i="0" u="none" kern="1200" dirty="0" err="1"/>
            <a:t>Agrimoniae</a:t>
          </a:r>
          <a:r>
            <a:rPr lang="en-GB" sz="1400" b="0" i="0" u="none" kern="1200" dirty="0"/>
            <a:t> </a:t>
          </a:r>
          <a:r>
            <a:rPr lang="en-GB" sz="1400" b="0" i="0" u="none" kern="1200" dirty="0" err="1"/>
            <a:t>herba</a:t>
          </a:r>
          <a:endParaRPr lang="en-US" sz="1400" kern="1200" dirty="0"/>
        </a:p>
      </dsp:txBody>
      <dsp:txXfrm>
        <a:off x="0" y="3918558"/>
        <a:ext cx="4558309" cy="298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B0B12-0DFC-4371-BD02-B9DB20E696BA}">
      <dsp:nvSpPr>
        <dsp:cNvPr id="0" name=""/>
        <dsp:cNvSpPr/>
      </dsp:nvSpPr>
      <dsp:spPr>
        <a:xfrm>
          <a:off x="0" y="356237"/>
          <a:ext cx="5314543" cy="641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468" tIns="229108" rIns="412468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100" kern="1200" dirty="0" err="1"/>
            <a:t>Ekspektoransi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100" kern="1200" dirty="0"/>
            <a:t>Pripravci s eteričnim uljima, droge sa </a:t>
          </a:r>
          <a:r>
            <a:rPr lang="hr-HR" sz="1100" kern="1200" dirty="0" err="1"/>
            <a:t>saponinima</a:t>
          </a:r>
          <a:endParaRPr lang="en-US" sz="1100" kern="1200" dirty="0"/>
        </a:p>
      </dsp:txBody>
      <dsp:txXfrm>
        <a:off x="0" y="356237"/>
        <a:ext cx="5314543" cy="641024"/>
      </dsp:txXfrm>
    </dsp:sp>
    <dsp:sp modelId="{6AC81E8B-DA7A-4F55-B03E-2B290D622EEC}">
      <dsp:nvSpPr>
        <dsp:cNvPr id="0" name=""/>
        <dsp:cNvSpPr/>
      </dsp:nvSpPr>
      <dsp:spPr>
        <a:xfrm>
          <a:off x="265727" y="193877"/>
          <a:ext cx="3720180" cy="3247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614" tIns="0" rIns="140614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Najveći broj biljnih lijekova u RH registriran u skupini R05CA</a:t>
          </a:r>
          <a:endParaRPr lang="en-US" sz="1100" kern="1200" dirty="0"/>
        </a:p>
      </dsp:txBody>
      <dsp:txXfrm>
        <a:off x="281579" y="209729"/>
        <a:ext cx="3688476" cy="293016"/>
      </dsp:txXfrm>
    </dsp:sp>
    <dsp:sp modelId="{0FAC1F48-FBCA-4519-B12C-A6C2EEC98FEC}">
      <dsp:nvSpPr>
        <dsp:cNvPr id="0" name=""/>
        <dsp:cNvSpPr/>
      </dsp:nvSpPr>
      <dsp:spPr>
        <a:xfrm>
          <a:off x="0" y="1219022"/>
          <a:ext cx="5314543" cy="1004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468" tIns="229108" rIns="412468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100" kern="1200"/>
            <a:t>Iritiraju dišne putove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100" kern="1200" dirty="0"/>
            <a:t>Direktna aktivacija seroznih žlijezda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100" kern="1200"/>
            <a:t>Razrijeđivanje guste sluzi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100" kern="1200"/>
            <a:t>Učinak ovisi o dozi i putu primjene</a:t>
          </a:r>
          <a:endParaRPr lang="en-US" sz="1100" kern="1200"/>
        </a:p>
      </dsp:txBody>
      <dsp:txXfrm>
        <a:off x="0" y="1219022"/>
        <a:ext cx="5314543" cy="1004850"/>
      </dsp:txXfrm>
    </dsp:sp>
    <dsp:sp modelId="{69E2C0F4-6910-4097-8258-2435AFE6AB62}">
      <dsp:nvSpPr>
        <dsp:cNvPr id="0" name=""/>
        <dsp:cNvSpPr/>
      </dsp:nvSpPr>
      <dsp:spPr>
        <a:xfrm>
          <a:off x="265727" y="1056662"/>
          <a:ext cx="3720180" cy="32472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614" tIns="0" rIns="140614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Pripravci s eteričnim uljima </a:t>
          </a:r>
          <a:endParaRPr lang="en-US" sz="1100" kern="1200" dirty="0"/>
        </a:p>
      </dsp:txBody>
      <dsp:txXfrm>
        <a:off x="281579" y="1072514"/>
        <a:ext cx="3688476" cy="293016"/>
      </dsp:txXfrm>
    </dsp:sp>
    <dsp:sp modelId="{A28648C2-DCB6-4D93-8D35-6E425ACD9186}">
      <dsp:nvSpPr>
        <dsp:cNvPr id="0" name=""/>
        <dsp:cNvSpPr/>
      </dsp:nvSpPr>
      <dsp:spPr>
        <a:xfrm>
          <a:off x="0" y="2445632"/>
          <a:ext cx="531454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468" tIns="229108" rIns="412468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100" kern="1200">
              <a:sym typeface="Symbol" panose="05050102010706020507" pitchFamily="18" charset="2"/>
            </a:rPr>
            <a:t></a:t>
          </a:r>
          <a:r>
            <a:rPr lang="hr-HR" sz="1100" kern="1200"/>
            <a:t>2-adrenergički učinak </a:t>
          </a:r>
          <a:r>
            <a:rPr lang="hr-HR" sz="1100" kern="1200">
              <a:sym typeface="Symbol" panose="05050102010706020507" pitchFamily="18" charset="2"/>
            </a:rPr>
            <a:t></a:t>
          </a:r>
          <a:r>
            <a:rPr lang="hr-HR" sz="1100" kern="1200"/>
            <a:t>-hederina </a:t>
          </a:r>
          <a:r>
            <a:rPr lang="hr-HR" sz="1100" i="1" kern="1200"/>
            <a:t>in vitro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100" kern="1200"/>
            <a:t>Povećava izlučivanje surfaktanta u alveolarnom epitelu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100" kern="1200" dirty="0" err="1"/>
            <a:t>Sektretolitik</a:t>
          </a:r>
          <a:r>
            <a:rPr lang="hr-HR" sz="1100" kern="1200" dirty="0"/>
            <a:t> i </a:t>
          </a:r>
          <a:r>
            <a:rPr lang="hr-HR" sz="1100" kern="1200" dirty="0" err="1"/>
            <a:t>bronhospazmolitik</a:t>
          </a:r>
          <a:endParaRPr lang="en-US" sz="1100" kern="1200" dirty="0"/>
        </a:p>
      </dsp:txBody>
      <dsp:txXfrm>
        <a:off x="0" y="2445632"/>
        <a:ext cx="5314543" cy="831600"/>
      </dsp:txXfrm>
    </dsp:sp>
    <dsp:sp modelId="{0112E545-05C9-4EE4-BB40-D42B227C732C}">
      <dsp:nvSpPr>
        <dsp:cNvPr id="0" name=""/>
        <dsp:cNvSpPr/>
      </dsp:nvSpPr>
      <dsp:spPr>
        <a:xfrm>
          <a:off x="265727" y="2283272"/>
          <a:ext cx="3720180" cy="32472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614" tIns="0" rIns="140614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Primjer pripravka sa </a:t>
          </a:r>
          <a:r>
            <a:rPr lang="hr-HR" sz="1100" kern="1200" dirty="0" err="1"/>
            <a:t>saponinima</a:t>
          </a:r>
          <a:r>
            <a:rPr lang="hr-HR" sz="1100" kern="1200" dirty="0"/>
            <a:t>: Ekstrakt bršljana</a:t>
          </a:r>
          <a:endParaRPr lang="en-US" sz="1100" kern="1200" dirty="0"/>
        </a:p>
      </dsp:txBody>
      <dsp:txXfrm>
        <a:off x="281579" y="2299124"/>
        <a:ext cx="3688476" cy="2930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E0F18-E744-4F03-8F6B-F0957E5B01D9}">
      <dsp:nvSpPr>
        <dsp:cNvPr id="0" name=""/>
        <dsp:cNvSpPr/>
      </dsp:nvSpPr>
      <dsp:spPr>
        <a:xfrm>
          <a:off x="0" y="396690"/>
          <a:ext cx="5272888" cy="10505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9235" tIns="479044" rIns="409235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50" kern="1200" dirty="0"/>
            <a:t>Može se registrirati kao biljni </a:t>
          </a:r>
          <a:r>
            <a:rPr lang="hr-HR" sz="1050" kern="1200" dirty="0" err="1"/>
            <a:t>ljek</a:t>
          </a:r>
          <a:r>
            <a:rPr lang="hr-HR" sz="1050" kern="1200" dirty="0"/>
            <a:t> ali NE kao dodatak prehrani</a:t>
          </a:r>
          <a:endParaRPr lang="en-U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50" kern="1200" dirty="0"/>
            <a:t>Nekoliko biljnih lijekova s bršljanom registrirano na području RH</a:t>
          </a:r>
          <a:endParaRPr lang="en-US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50" kern="1200" dirty="0"/>
            <a:t>Na popisu biljnih vrsta </a:t>
          </a:r>
          <a:r>
            <a:rPr lang="en-US" sz="1050" kern="1200" dirty="0" err="1"/>
            <a:t>čije</a:t>
          </a:r>
          <a:r>
            <a:rPr lang="en-US" sz="1050" kern="1200" dirty="0"/>
            <a:t> je </a:t>
          </a:r>
          <a:r>
            <a:rPr lang="en-US" sz="1050" kern="1200" dirty="0" err="1"/>
            <a:t>korištenje</a:t>
          </a:r>
          <a:r>
            <a:rPr lang="en-US" sz="1050" kern="1200" dirty="0"/>
            <a:t> u </a:t>
          </a:r>
          <a:r>
            <a:rPr lang="en-US" sz="1050" kern="1200" dirty="0" err="1"/>
            <a:t>hrani</a:t>
          </a:r>
          <a:r>
            <a:rPr lang="en-US" sz="1050" kern="1200" dirty="0"/>
            <a:t> </a:t>
          </a:r>
          <a:r>
            <a:rPr lang="en-US" sz="1050" kern="1200" dirty="0" err="1"/>
            <a:t>zabranjeno</a:t>
          </a:r>
          <a:endParaRPr lang="en-US" sz="1050" kern="1200" dirty="0"/>
        </a:p>
      </dsp:txBody>
      <dsp:txXfrm>
        <a:off x="0" y="396690"/>
        <a:ext cx="5272888" cy="1050525"/>
      </dsp:txXfrm>
    </dsp:sp>
    <dsp:sp modelId="{339612FB-56EE-427F-BA18-3340CCA335BA}">
      <dsp:nvSpPr>
        <dsp:cNvPr id="0" name=""/>
        <dsp:cNvSpPr/>
      </dsp:nvSpPr>
      <dsp:spPr>
        <a:xfrm>
          <a:off x="263644" y="57210"/>
          <a:ext cx="3691021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512" tIns="0" rIns="13951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Tradicionalno se koristi kao </a:t>
          </a:r>
          <a:r>
            <a:rPr lang="hr-HR" sz="1400" kern="1200" dirty="0" err="1"/>
            <a:t>ekspektorans</a:t>
          </a:r>
          <a:endParaRPr lang="en-US" sz="1400" kern="1200" dirty="0"/>
        </a:p>
      </dsp:txBody>
      <dsp:txXfrm>
        <a:off x="296788" y="90354"/>
        <a:ext cx="3624733" cy="612672"/>
      </dsp:txXfrm>
    </dsp:sp>
    <dsp:sp modelId="{7FD6412E-6B09-42E2-8312-BA90339CF0C0}">
      <dsp:nvSpPr>
        <dsp:cNvPr id="0" name=""/>
        <dsp:cNvSpPr/>
      </dsp:nvSpPr>
      <dsp:spPr>
        <a:xfrm>
          <a:off x="0" y="1910895"/>
          <a:ext cx="5272888" cy="1412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9235" tIns="479044" rIns="409235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50" kern="1200"/>
            <a:t>Nakon 7 dana 95% pacijenata – poboljšanje</a:t>
          </a:r>
          <a:endParaRPr lang="en-US" sz="1050" kern="120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50" kern="1200"/>
            <a:t>Nuspojave</a:t>
          </a:r>
          <a:endParaRPr lang="en-US" sz="1050" kern="120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50" kern="1200"/>
            <a:t>GI kod 1,5% pacijenata</a:t>
          </a:r>
          <a:endParaRPr lang="en-US" sz="1050" kern="120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50" kern="1200"/>
            <a:t>Usporedno uzimanje antibiotika</a:t>
          </a:r>
          <a:endParaRPr lang="en-US" sz="1050" kern="120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50" kern="1200"/>
            <a:t>Učinkovitost jednaka uz povećan rizik od nuspojava</a:t>
          </a:r>
          <a:endParaRPr lang="en-US" sz="1050" kern="1200"/>
        </a:p>
      </dsp:txBody>
      <dsp:txXfrm>
        <a:off x="0" y="1910895"/>
        <a:ext cx="5272888" cy="1412775"/>
      </dsp:txXfrm>
    </dsp:sp>
    <dsp:sp modelId="{78788116-FA9E-4A44-8903-BCA0E5F240E9}">
      <dsp:nvSpPr>
        <dsp:cNvPr id="0" name=""/>
        <dsp:cNvSpPr/>
      </dsp:nvSpPr>
      <dsp:spPr>
        <a:xfrm>
          <a:off x="263644" y="1571415"/>
          <a:ext cx="3691021" cy="67896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512" tIns="0" rIns="13951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Veća studija iz 2009 (n=9657)</a:t>
          </a:r>
          <a:endParaRPr lang="en-US" sz="1400" kern="1200" dirty="0"/>
        </a:p>
      </dsp:txBody>
      <dsp:txXfrm>
        <a:off x="296788" y="1604559"/>
        <a:ext cx="3624733" cy="612672"/>
      </dsp:txXfrm>
    </dsp:sp>
    <dsp:sp modelId="{E53B065E-DE2F-4ADE-AD2E-2B506390F846}">
      <dsp:nvSpPr>
        <dsp:cNvPr id="0" name=""/>
        <dsp:cNvSpPr/>
      </dsp:nvSpPr>
      <dsp:spPr>
        <a:xfrm>
          <a:off x="0" y="3787350"/>
          <a:ext cx="5272888" cy="7063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9235" tIns="479044" rIns="409235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50" kern="1200" dirty="0"/>
            <a:t>Učinkovit i siguran lijek</a:t>
          </a:r>
          <a:endParaRPr lang="en-US" sz="1050" kern="1200" dirty="0"/>
        </a:p>
      </dsp:txBody>
      <dsp:txXfrm>
        <a:off x="0" y="3787350"/>
        <a:ext cx="5272888" cy="706387"/>
      </dsp:txXfrm>
    </dsp:sp>
    <dsp:sp modelId="{F63A5CCD-1738-4CB3-B2E4-121A363139AF}">
      <dsp:nvSpPr>
        <dsp:cNvPr id="0" name=""/>
        <dsp:cNvSpPr/>
      </dsp:nvSpPr>
      <dsp:spPr>
        <a:xfrm>
          <a:off x="263644" y="3447870"/>
          <a:ext cx="3691021" cy="67896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512" tIns="0" rIns="13951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Studije iz 2011 (kašalj kod odraslih, n=330), 2012 (kašalj kod djece, n=268)</a:t>
          </a:r>
          <a:endParaRPr lang="en-US" sz="1400" kern="1200" dirty="0"/>
        </a:p>
      </dsp:txBody>
      <dsp:txXfrm>
        <a:off x="296788" y="3481014"/>
        <a:ext cx="3624733" cy="612672"/>
      </dsp:txXfrm>
    </dsp:sp>
    <dsp:sp modelId="{262980F1-37CC-46A3-AF01-92E752509C39}">
      <dsp:nvSpPr>
        <dsp:cNvPr id="0" name=""/>
        <dsp:cNvSpPr/>
      </dsp:nvSpPr>
      <dsp:spPr>
        <a:xfrm>
          <a:off x="0" y="4957418"/>
          <a:ext cx="5272888" cy="7063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9235" tIns="479044" rIns="409235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5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Dovoljno za registraciju kao lijek s dobro utvrđenom primjenom</a:t>
          </a:r>
          <a:endParaRPr lang="en-US" sz="105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4957418"/>
        <a:ext cx="5272888" cy="706387"/>
      </dsp:txXfrm>
    </dsp:sp>
    <dsp:sp modelId="{D8A889E7-3470-4DA5-831E-3A53F817FFE7}">
      <dsp:nvSpPr>
        <dsp:cNvPr id="0" name=""/>
        <dsp:cNvSpPr/>
      </dsp:nvSpPr>
      <dsp:spPr>
        <a:xfrm>
          <a:off x="263644" y="4617938"/>
          <a:ext cx="3691021" cy="678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512" tIns="0" rIns="13951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Učinak u kliničkim studijama jako dobar</a:t>
          </a:r>
          <a:endParaRPr lang="en-US" sz="1400" kern="1200" dirty="0"/>
        </a:p>
      </dsp:txBody>
      <dsp:txXfrm>
        <a:off x="296788" y="4651082"/>
        <a:ext cx="3624733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4CAAF-F105-4C2D-89A6-42B1A661A854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C982B-DA31-4A45-94F1-B9C670BA1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8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7D7D-9426-4485-B64D-7C820FBE0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2312A1-21DD-449A-BBE1-3396D9C65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D4090-4474-40BA-B5E3-77EE1EB15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10/3/2021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5CEB0-7C3B-47E1-9F78-B9203A3D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D9986-BF73-41FB-9E5C-CBAD9E8D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32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CCB64-343F-4087-A1B7-2CDC5AC7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DB4C8A-2F64-4522-8BDB-AD4BBA403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D01B9-6857-446A-87C6-1DD2AADD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2D80-B2B0-4382-B631-C24EAF8B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796C7-342D-441E-A03E-CB704A33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4343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2E6394-6C09-493E-A9A8-7A9EBDD55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10A1E-C538-4BB2-956B-A07CF20C1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9296E-AC43-4E66-98E6-094D29701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3D2D2-4374-4274-A580-139A37BDF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FCFF1-6F88-4B83-8C1C-8D89BAB5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7235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8ECE-C5D0-47BF-81FC-953A803B2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2E582-2D2B-463B-AE51-1BCD4A5AD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EA3C-38E9-46C5-84A6-92F5325A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A799F-7B0B-4986-BDC9-F95C1336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ABD9D-E9A8-47DC-A3F0-7A86A400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50EA-356B-4F71-BE40-E7369A1E2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8FE9B-5BE8-46B4-9CBD-BD742EF25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D045C-A144-4636-838E-2B68DBD98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10/3/2021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622BE-F05B-4B46-B280-F0DEB2CA5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F2741-DE5F-41D3-ABF6-4AE57276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35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BEE4-14FD-4E81-909F-7685EDD2C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736B2-C5D1-4E3D-9130-994FDA8E9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37196-B19B-4DB3-89E1-028EA5734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DC3AD-3889-44AA-9BF5-8409B0C2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CBD9D-5ADE-45ED-9E93-FA6C3193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CC9A2-3750-4EB0-8197-B71DFD9D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99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9C39-1A36-44F8-8BC3-A4CE03854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56F84-3C5C-4A88-9904-AE1932471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AAFEB-6EA6-46ED-BE8E-9CA79A300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938DAC-E9BC-4E27-B7B9-33CE6264A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8B1C6-46A5-4B76-9E9C-1D74390E0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AF3AD-6FF3-4983-9513-E898B0AF0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E39B4C-EA9B-42B4-9DAE-FFE891461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637059-45D6-4CB9-8D9B-47A6181E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15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87DA-93BD-478B-BE09-7C379FE12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C19B1-0EF9-4C33-9E29-50CE2B03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7C3D6-EBA1-41CE-9FE1-8840BC25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612C5-6B81-435C-8425-86F8DC3C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2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1CA44C-AF5E-4A25-AB39-6D49AEDB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BE7374-A252-44AD-9C60-EAC6530AE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6379A-2550-4B5F-B47C-97C5128B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90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50CF-A9FD-4210-83CD-68CD90F6B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B1914-926C-4B4C-B9B9-27B0866A5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B1D3E-FEA0-4E9F-91D0-330D483A2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A7424-57A0-4637-8871-01BD9DC23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10/3/2021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CE576-71BC-4B4A-9AFB-E828054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B8C3D-16BA-4ECE-92BF-0DA29900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37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D921-6387-4DE8-9AF3-11E043882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6F466E-CFBB-4BD2-AAB6-892142ED9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47FE6-7C45-4D66-A0EE-5AF1B8B95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7A229-6A4F-4AA3-ACBA-6B2FAC0D4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10/3/2021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D5038-CD3F-404B-8500-C2ABEC87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D9446-3ECD-4937-9E08-84A504B2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68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9FB459-2C18-4490-A1E8-9C6A20509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8D573C-DBFA-4D58-9E3D-65A44C61D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BF647-B5CB-4FFF-8B66-E2F991DF8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FAA14-92A1-4F3E-BCD1-D6CA831F0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98A4-C1D5-4575-8F94-0B1F14315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2.jpe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7.png"/><Relationship Id="rId9" Type="http://schemas.microsoft.com/office/2007/relationships/diagramDrawing" Target="../diagrams/drawin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a.europa.eu/en/medicines/field_ema_web_categories%253Aname_field/Herbal" TargetMode="External"/><Relationship Id="rId2" Type="http://schemas.openxmlformats.org/officeDocument/2006/relationships/hyperlink" Target="https://www.ema.europa.eu/en/medicin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efsa.europa.eu/en/topics/topic/food-supplement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8000" contrast="-20000"/>
                    </a14:imgEffect>
                  </a14:imgLayer>
                </a14:imgProps>
              </a:ext>
            </a:extLst>
          </a:blip>
          <a:srcRect t="7825" b="7825"/>
          <a:stretch/>
        </p:blipFill>
        <p:spPr bwMode="auto">
          <a:xfrm>
            <a:off x="20" y="1021"/>
            <a:ext cx="1219198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647" y="1123819"/>
            <a:ext cx="5302968" cy="1139139"/>
          </a:xfrm>
        </p:spPr>
        <p:txBody>
          <a:bodyPr>
            <a:normAutofit/>
          </a:bodyPr>
          <a:lstStyle/>
          <a:p>
            <a:r>
              <a:rPr lang="hr-HR" sz="2800" b="1"/>
              <a:t>Prof. dr. sc. Marijana Zovko Končić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95" y="1877368"/>
            <a:ext cx="4492454" cy="241909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sz="1800" b="1"/>
              <a:t>Zavod za farmakognoziju</a:t>
            </a:r>
            <a:br>
              <a:rPr lang="hr-HR" sz="1800"/>
            </a:br>
            <a:r>
              <a:rPr lang="hr-HR" sz="1800"/>
              <a:t>Farmaceutsko-biokemijski fakultet</a:t>
            </a:r>
            <a:br>
              <a:rPr lang="hr-HR" sz="1800"/>
            </a:br>
            <a:r>
              <a:rPr lang="hr-HR" sz="1800"/>
              <a:t>Sveučilište u Zagrebu</a:t>
            </a:r>
            <a:endParaRPr lang="en-US" sz="1800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 l="21895" r="21895"/>
          <a:stretch/>
        </p:blipFill>
        <p:spPr bwMode="auto"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 l="12500" r="12500"/>
          <a:stretch/>
        </p:blipFill>
        <p:spPr bwMode="auto"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9" descr="A picture containing tree, outdoor, building, government building&#10;&#10;Description automatically generated">
            <a:extLst>
              <a:ext uri="{FF2B5EF4-FFF2-40B4-BE49-F238E27FC236}">
                <a16:creationId xmlns:a16="http://schemas.microsoft.com/office/drawing/2014/main" id="{95F88EFE-DB5F-4D3F-9585-7384A66DAC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1" r="12958" b="2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 l="113" r="113"/>
          <a:stretch/>
        </p:blipFill>
        <p:spPr bwMode="auto"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A large white building with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EDA921C0-AD65-4C86-8D4A-E0FAF7BBF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r="12113" b="-2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8C745C-C06D-48EC-92C7-0CA1B304B229}"/>
              </a:ext>
            </a:extLst>
          </p:cNvPr>
          <p:cNvSpPr/>
          <p:nvPr/>
        </p:nvSpPr>
        <p:spPr>
          <a:xfrm>
            <a:off x="641087" y="742951"/>
            <a:ext cx="1702063" cy="219074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Zaglavlje FBF.tif">
            <a:extLst>
              <a:ext uri="{FF2B5EF4-FFF2-40B4-BE49-F238E27FC236}">
                <a16:creationId xmlns:a16="http://schemas.microsoft.com/office/drawing/2014/main" id="{909998CB-B4FC-4408-8DF7-EF238E67F39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96752" y="466594"/>
            <a:ext cx="720080" cy="7200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BC44CEF-3E09-4921-9D68-6A00EF6F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6198" t="3024" r="16198" b="2268"/>
          <a:stretch>
            <a:fillRect/>
          </a:stretch>
        </p:blipFill>
        <p:spPr bwMode="auto">
          <a:xfrm>
            <a:off x="332656" y="466594"/>
            <a:ext cx="719609" cy="72008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5493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9F7BF7-0470-4643-98A4-6BC35B3D4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157694" cy="4950634"/>
          </a:xfrm>
          <a:custGeom>
            <a:avLst/>
            <a:gdLst>
              <a:gd name="connsiteX0" fmla="*/ 5157694 w 5157694"/>
              <a:gd name="connsiteY0" fmla="*/ 0 h 4950634"/>
              <a:gd name="connsiteX1" fmla="*/ 263400 w 5157694"/>
              <a:gd name="connsiteY1" fmla="*/ 0 h 4950634"/>
              <a:gd name="connsiteX2" fmla="*/ 161950 w 5157694"/>
              <a:gd name="connsiteY2" fmla="*/ 277179 h 4950634"/>
              <a:gd name="connsiteX3" fmla="*/ 0 w 5157694"/>
              <a:gd name="connsiteY3" fmla="*/ 1348379 h 4950634"/>
              <a:gd name="connsiteX4" fmla="*/ 3602256 w 5157694"/>
              <a:gd name="connsiteY4" fmla="*/ 4950634 h 4950634"/>
              <a:gd name="connsiteX5" fmla="*/ 4984183 w 5157694"/>
              <a:gd name="connsiteY5" fmla="*/ 4676036 h 4950634"/>
              <a:gd name="connsiteX6" fmla="*/ 5157694 w 5157694"/>
              <a:gd name="connsiteY6" fmla="*/ 4598233 h 495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7694" h="4950634">
                <a:moveTo>
                  <a:pt x="5157694" y="0"/>
                </a:moveTo>
                <a:lnTo>
                  <a:pt x="263400" y="0"/>
                </a:lnTo>
                <a:lnTo>
                  <a:pt x="161950" y="277179"/>
                </a:lnTo>
                <a:cubicBezTo>
                  <a:pt x="56700" y="615571"/>
                  <a:pt x="0" y="975354"/>
                  <a:pt x="0" y="1348379"/>
                </a:cubicBezTo>
                <a:cubicBezTo>
                  <a:pt x="0" y="3337849"/>
                  <a:pt x="1612786" y="4950634"/>
                  <a:pt x="3602256" y="4950634"/>
                </a:cubicBezTo>
                <a:cubicBezTo>
                  <a:pt x="4091852" y="4950634"/>
                  <a:pt x="4558635" y="4852960"/>
                  <a:pt x="4984183" y="4676036"/>
                </a:cubicBezTo>
                <a:lnTo>
                  <a:pt x="5157694" y="459823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4AD5F1-5EFA-450C-8A99-3B23B033F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4931983" cy="4724929"/>
          </a:xfrm>
          <a:custGeom>
            <a:avLst/>
            <a:gdLst>
              <a:gd name="connsiteX0" fmla="*/ 4931983 w 4931983"/>
              <a:gd name="connsiteY0" fmla="*/ 0 h 4724929"/>
              <a:gd name="connsiteX1" fmla="*/ 281761 w 4931983"/>
              <a:gd name="connsiteY1" fmla="*/ 0 h 4724929"/>
              <a:gd name="connsiteX2" fmla="*/ 265347 w 4931983"/>
              <a:gd name="connsiteY2" fmla="*/ 34074 h 4724929"/>
              <a:gd name="connsiteX3" fmla="*/ 0 w 4931983"/>
              <a:gd name="connsiteY3" fmla="*/ 1348380 h 4724929"/>
              <a:gd name="connsiteX4" fmla="*/ 3376549 w 4931983"/>
              <a:gd name="connsiteY4" fmla="*/ 4724929 h 4724929"/>
              <a:gd name="connsiteX5" fmla="*/ 4840423 w 4931983"/>
              <a:gd name="connsiteY5" fmla="*/ 4391965 h 4724929"/>
              <a:gd name="connsiteX6" fmla="*/ 4931983 w 4931983"/>
              <a:gd name="connsiteY6" fmla="*/ 4341519 h 472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1983" h="4724929">
                <a:moveTo>
                  <a:pt x="4931983" y="0"/>
                </a:moveTo>
                <a:lnTo>
                  <a:pt x="281761" y="0"/>
                </a:lnTo>
                <a:lnTo>
                  <a:pt x="265347" y="34074"/>
                </a:lnTo>
                <a:cubicBezTo>
                  <a:pt x="94485" y="438040"/>
                  <a:pt x="0" y="882177"/>
                  <a:pt x="0" y="1348380"/>
                </a:cubicBezTo>
                <a:cubicBezTo>
                  <a:pt x="0" y="3213197"/>
                  <a:pt x="1511732" y="4724929"/>
                  <a:pt x="3376549" y="4724929"/>
                </a:cubicBezTo>
                <a:cubicBezTo>
                  <a:pt x="3901029" y="4724929"/>
                  <a:pt x="4397579" y="4605349"/>
                  <a:pt x="4840423" y="4391965"/>
                </a:cubicBezTo>
                <a:lnTo>
                  <a:pt x="4931983" y="43415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098" y="603504"/>
            <a:ext cx="3221067" cy="3036167"/>
          </a:xfrm>
        </p:spPr>
        <p:txBody>
          <a:bodyPr>
            <a:normAutofit/>
          </a:bodyPr>
          <a:lstStyle/>
          <a:p>
            <a:r>
              <a:rPr lang="hr-HR">
                <a:solidFill>
                  <a:schemeClr val="bg1">
                    <a:lumMod val="85000"/>
                    <a:lumOff val="15000"/>
                  </a:schemeClr>
                </a:solidFill>
              </a:rPr>
              <a:t>EMA monografije</a:t>
            </a:r>
            <a:endParaRPr lang="en-US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7A66B61-6C3D-4634-85A1-67025A4291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975838"/>
              </p:ext>
            </p:extLst>
          </p:nvPr>
        </p:nvGraphicFramePr>
        <p:xfrm>
          <a:off x="5257800" y="1159983"/>
          <a:ext cx="6743699" cy="5359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5875">
                  <a:extLst>
                    <a:ext uri="{9D8B030D-6E8A-4147-A177-3AD203B41FA5}">
                      <a16:colId xmlns:a16="http://schemas.microsoft.com/office/drawing/2014/main" val="3233490200"/>
                    </a:ext>
                  </a:extLst>
                </a:gridCol>
                <a:gridCol w="2085974">
                  <a:extLst>
                    <a:ext uri="{9D8B030D-6E8A-4147-A177-3AD203B41FA5}">
                      <a16:colId xmlns:a16="http://schemas.microsoft.com/office/drawing/2014/main" val="1540950390"/>
                    </a:ext>
                  </a:extLst>
                </a:gridCol>
                <a:gridCol w="1036370">
                  <a:extLst>
                    <a:ext uri="{9D8B030D-6E8A-4147-A177-3AD203B41FA5}">
                      <a16:colId xmlns:a16="http://schemas.microsoft.com/office/drawing/2014/main" val="971815557"/>
                    </a:ext>
                  </a:extLst>
                </a:gridCol>
                <a:gridCol w="2335480">
                  <a:extLst>
                    <a:ext uri="{9D8B030D-6E8A-4147-A177-3AD203B41FA5}">
                      <a16:colId xmlns:a16="http://schemas.microsoft.com/office/drawing/2014/main" val="1747836191"/>
                    </a:ext>
                  </a:extLst>
                </a:gridCol>
              </a:tblGrid>
              <a:tr h="270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Matricariae flos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 err="1">
                          <a:effectLst/>
                        </a:rPr>
                        <a:t>Matricaria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i="1" u="none" strike="noStrike" dirty="0" err="1">
                          <a:effectLst/>
                        </a:rPr>
                        <a:t>recutita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>
                          <a:effectLst/>
                        </a:rPr>
                        <a:t>L.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Matricaria Flower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Za simptomatski tretman</a:t>
                      </a:r>
                      <a:br>
                        <a:rPr lang="en-GB" sz="1000" u="none" strike="noStrike">
                          <a:effectLst/>
                        </a:rPr>
                      </a:br>
                      <a:r>
                        <a:rPr lang="en-GB" sz="1000" u="none" strike="noStrike">
                          <a:effectLst/>
                        </a:rPr>
                        <a:t>manjih ulkusa ili upala u ustima ili grlu.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2856749774"/>
                  </a:ext>
                </a:extLst>
              </a:tr>
              <a:tr h="15086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Salviae officinalis folium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>
                          <a:effectLst/>
                        </a:rPr>
                        <a:t>Salvia officinalis </a:t>
                      </a:r>
                      <a:r>
                        <a:rPr lang="en-GB" sz="1000" u="none" strike="noStrike" dirty="0">
                          <a:effectLst/>
                        </a:rPr>
                        <a:t>L.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Sage Leaf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Za olakšavanje upala u ustima ili grlu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269408171"/>
                  </a:ext>
                </a:extLst>
              </a:tr>
              <a:tr h="21053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Rosae flos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i="1" u="none" strike="noStrike" dirty="0">
                          <a:effectLst/>
                        </a:rPr>
                        <a:t>Rosa </a:t>
                      </a:r>
                      <a:r>
                        <a:rPr lang="it-IT" sz="1000" i="1" u="none" strike="noStrike" dirty="0" err="1">
                          <a:effectLst/>
                        </a:rPr>
                        <a:t>centifolia</a:t>
                      </a:r>
                      <a:r>
                        <a:rPr lang="it-IT" sz="1000" i="1" u="none" strike="noStrike" dirty="0">
                          <a:effectLst/>
                        </a:rPr>
                        <a:t> </a:t>
                      </a:r>
                      <a:r>
                        <a:rPr lang="it-IT" sz="1000" u="none" strike="noStrike" dirty="0">
                          <a:effectLst/>
                        </a:rPr>
                        <a:t>L.; </a:t>
                      </a:r>
                      <a:r>
                        <a:rPr lang="it-IT" sz="1000" i="1" u="none" strike="noStrike" dirty="0">
                          <a:effectLst/>
                        </a:rPr>
                        <a:t>Rosa gallica </a:t>
                      </a:r>
                      <a:r>
                        <a:rPr lang="it-IT" sz="1000" u="none" strike="noStrike" dirty="0">
                          <a:effectLst/>
                        </a:rPr>
                        <a:t>L.; </a:t>
                      </a:r>
                      <a:r>
                        <a:rPr lang="it-IT" sz="1000" i="1" u="none" strike="noStrike" dirty="0">
                          <a:effectLst/>
                        </a:rPr>
                        <a:t>Rosa damascena </a:t>
                      </a:r>
                      <a:r>
                        <a:rPr lang="it-IT" sz="1000" u="none" strike="noStrike" dirty="0" err="1">
                          <a:effectLst/>
                        </a:rPr>
                        <a:t>Mill</a:t>
                      </a:r>
                      <a:r>
                        <a:rPr lang="it-IT" sz="1000" u="none" strike="noStrike" dirty="0">
                          <a:effectLst/>
                        </a:rPr>
                        <a:t>.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Rose flower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Za blage upale  oralne i mukoze ždrijela.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1573221355"/>
                  </a:ext>
                </a:extLst>
              </a:tr>
              <a:tr h="24036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Melaleucae aetheroleum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>
                          <a:effectLst/>
                        </a:rPr>
                        <a:t>Melaleuca alternifolia </a:t>
                      </a:r>
                      <a:r>
                        <a:rPr lang="en-GB" sz="1000" u="none" strike="noStrike" dirty="0">
                          <a:effectLst/>
                        </a:rPr>
                        <a:t>(Maiden and </a:t>
                      </a:r>
                      <a:r>
                        <a:rPr lang="en-GB" sz="1000" u="none" strike="noStrike" dirty="0" err="1">
                          <a:effectLst/>
                        </a:rPr>
                        <a:t>Betche</a:t>
                      </a:r>
                      <a:r>
                        <a:rPr lang="en-GB" sz="1000" u="none" strike="noStrike" dirty="0">
                          <a:effectLst/>
                        </a:rPr>
                        <a:t>) Cheel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Tea-tree oil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Za simptomatski tretman</a:t>
                      </a:r>
                      <a:br>
                        <a:rPr lang="en-GB" sz="1000" u="none" strike="noStrike">
                          <a:effectLst/>
                        </a:rPr>
                      </a:br>
                      <a:r>
                        <a:rPr lang="en-GB" sz="1000" u="none" strike="noStrike">
                          <a:effectLst/>
                        </a:rPr>
                        <a:t>manjih upala oralne mukoze.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3162370436"/>
                  </a:ext>
                </a:extLst>
              </a:tr>
              <a:tr h="38953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Caryophylli floris aetheroleum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 err="1">
                          <a:effectLst/>
                        </a:rPr>
                        <a:t>Syzygium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i="1" u="none" strike="noStrike" dirty="0" err="1">
                          <a:effectLst/>
                        </a:rPr>
                        <a:t>aromaticum</a:t>
                      </a:r>
                      <a:r>
                        <a:rPr lang="en-GB" sz="1000" u="none" strike="noStrike" dirty="0">
                          <a:effectLst/>
                        </a:rPr>
                        <a:t> (L.) </a:t>
                      </a:r>
                      <a:r>
                        <a:rPr lang="en-GB" sz="1000" u="none" strike="noStrike" dirty="0" err="1">
                          <a:effectLst/>
                        </a:rPr>
                        <a:t>Merr</a:t>
                      </a:r>
                      <a:r>
                        <a:rPr lang="en-GB" sz="1000" u="none" strike="noStrike" dirty="0">
                          <a:effectLst/>
                        </a:rPr>
                        <a:t>. et L.M. Perry (syn. </a:t>
                      </a:r>
                      <a:r>
                        <a:rPr lang="en-GB" sz="1000" i="1" u="none" strike="noStrike" dirty="0">
                          <a:effectLst/>
                        </a:rPr>
                        <a:t>Eugenia </a:t>
                      </a:r>
                      <a:r>
                        <a:rPr lang="en-GB" sz="1000" i="1" u="none" strike="noStrike" dirty="0" err="1">
                          <a:effectLst/>
                        </a:rPr>
                        <a:t>caryophyllus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>
                          <a:effectLst/>
                        </a:rPr>
                        <a:t>(</a:t>
                      </a:r>
                      <a:r>
                        <a:rPr lang="en-GB" sz="1000" u="none" strike="noStrike" dirty="0" err="1">
                          <a:effectLst/>
                        </a:rPr>
                        <a:t>Spreng</a:t>
                      </a:r>
                      <a:r>
                        <a:rPr lang="en-GB" sz="1000" u="none" strike="noStrike" dirty="0">
                          <a:effectLst/>
                        </a:rPr>
                        <a:t>.) Bullock et S.G. Harrison)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Clove oil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Za simptomatski tretman</a:t>
                      </a:r>
                      <a:br>
                        <a:rPr lang="en-GB" sz="1000" u="none" strike="noStrike">
                          <a:effectLst/>
                        </a:rPr>
                      </a:br>
                      <a:r>
                        <a:rPr lang="en-GB" sz="1000" u="none" strike="noStrike">
                          <a:effectLst/>
                        </a:rPr>
                        <a:t>manjih upala u ustima ili grlu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2123571658"/>
                  </a:ext>
                </a:extLst>
              </a:tr>
              <a:tr h="24036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Calendulae flos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>
                          <a:effectLst/>
                        </a:rPr>
                        <a:t>Calendula officinalis </a:t>
                      </a:r>
                      <a:r>
                        <a:rPr lang="en-GB" sz="1000" u="none" strike="noStrike" dirty="0">
                          <a:effectLst/>
                        </a:rPr>
                        <a:t>L.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Calendula Flower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Za simptomatski tretman</a:t>
                      </a:r>
                      <a:br>
                        <a:rPr lang="en-GB" sz="1000" u="none" strike="noStrike">
                          <a:effectLst/>
                        </a:rPr>
                      </a:br>
                      <a:r>
                        <a:rPr lang="en-GB" sz="1000" u="none" strike="noStrike">
                          <a:effectLst/>
                        </a:rPr>
                        <a:t>manjih upala u ustima ili grlu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496226127"/>
                  </a:ext>
                </a:extLst>
              </a:tr>
              <a:tr h="35970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Lichen islandicus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 err="1">
                          <a:effectLst/>
                        </a:rPr>
                        <a:t>Cetraria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i="1" u="none" strike="noStrike" dirty="0" err="1">
                          <a:effectLst/>
                        </a:rPr>
                        <a:t>islandica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>
                          <a:effectLst/>
                        </a:rPr>
                        <a:t>(L.) </a:t>
                      </a:r>
                      <a:r>
                        <a:rPr lang="en-GB" sz="1000" u="none" strike="noStrike" dirty="0" err="1">
                          <a:effectLst/>
                        </a:rPr>
                        <a:t>Acharius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s.l.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Iceland moss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Kao </a:t>
                      </a:r>
                      <a:r>
                        <a:rPr lang="en-GB" sz="1000" u="none" strike="noStrike" dirty="0" err="1">
                          <a:effectLst/>
                        </a:rPr>
                        <a:t>demulcens</a:t>
                      </a:r>
                      <a:r>
                        <a:rPr lang="en-GB" sz="1000" u="none" strike="noStrike" dirty="0">
                          <a:effectLst/>
                        </a:rPr>
                        <a:t> za </a:t>
                      </a:r>
                      <a:r>
                        <a:rPr lang="en-GB" sz="1000" u="none" strike="noStrike" dirty="0" err="1">
                          <a:effectLst/>
                        </a:rPr>
                        <a:t>simptomatski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tretman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oralne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ili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faringalne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iritacije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i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pridruženog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suhog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kašlja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2617925236"/>
                  </a:ext>
                </a:extLst>
              </a:tr>
              <a:tr h="35970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Althaeae radix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>
                          <a:effectLst/>
                        </a:rPr>
                        <a:t>Althaea officinalis </a:t>
                      </a:r>
                      <a:r>
                        <a:rPr lang="en-GB" sz="1000" u="none" strike="noStrike" dirty="0">
                          <a:effectLst/>
                        </a:rPr>
                        <a:t>L.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Marshmallow Root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Kao </a:t>
                      </a:r>
                      <a:r>
                        <a:rPr lang="en-GB" sz="1000" u="none" strike="noStrike" dirty="0" err="1">
                          <a:effectLst/>
                        </a:rPr>
                        <a:t>demulcens</a:t>
                      </a:r>
                      <a:r>
                        <a:rPr lang="en-GB" sz="1000" u="none" strike="noStrike" dirty="0">
                          <a:effectLst/>
                        </a:rPr>
                        <a:t> za </a:t>
                      </a:r>
                      <a:r>
                        <a:rPr lang="en-GB" sz="1000" u="none" strike="noStrike" dirty="0" err="1">
                          <a:effectLst/>
                        </a:rPr>
                        <a:t>simptomatski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tretman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oralne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ili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faringalne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iritacije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i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pridruženog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suhog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kašlja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1017185998"/>
                  </a:ext>
                </a:extLst>
              </a:tr>
              <a:tr h="35970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Malvae folium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>
                          <a:effectLst/>
                        </a:rPr>
                        <a:t>Malva sylvestris </a:t>
                      </a:r>
                      <a:r>
                        <a:rPr lang="en-GB" sz="1000" u="none" strike="noStrike" dirty="0">
                          <a:effectLst/>
                        </a:rPr>
                        <a:t>L.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Mallow leaf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Kao demulcens za simptomatski tretman oralne ili faringalne iritacije i pridruženog suhog kašlja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3667055183"/>
                  </a:ext>
                </a:extLst>
              </a:tr>
              <a:tr h="35970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Malvae sylvestris flos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>
                          <a:effectLst/>
                        </a:rPr>
                        <a:t>Malva sylvestris </a:t>
                      </a:r>
                      <a:r>
                        <a:rPr lang="en-GB" sz="1000" u="none" strike="noStrike" dirty="0">
                          <a:effectLst/>
                        </a:rPr>
                        <a:t>L.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Mallow flower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Kao demulcens za simptomatski tretman oralne ili faringalne iritacije i pridruženog suhog kašlja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2864171517"/>
                  </a:ext>
                </a:extLst>
              </a:tr>
              <a:tr h="35970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Verbasci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flos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>
                          <a:effectLst/>
                        </a:rPr>
                        <a:t>Verbascum </a:t>
                      </a:r>
                      <a:r>
                        <a:rPr lang="en-GB" sz="1000" i="1" u="none" strike="noStrike" dirty="0" err="1">
                          <a:effectLst/>
                        </a:rPr>
                        <a:t>thapsus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>
                          <a:effectLst/>
                        </a:rPr>
                        <a:t>L.; </a:t>
                      </a:r>
                      <a:r>
                        <a:rPr lang="en-GB" sz="1000" i="1" u="none" strike="noStrike" dirty="0">
                          <a:effectLst/>
                        </a:rPr>
                        <a:t>V. </a:t>
                      </a:r>
                      <a:r>
                        <a:rPr lang="en-GB" sz="1000" i="1" u="none" strike="noStrike" dirty="0" err="1">
                          <a:effectLst/>
                        </a:rPr>
                        <a:t>densiflorum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Bertol</a:t>
                      </a:r>
                      <a:r>
                        <a:rPr lang="en-GB" sz="1000" u="none" strike="noStrike" dirty="0">
                          <a:effectLst/>
                        </a:rPr>
                        <a:t>. (</a:t>
                      </a:r>
                      <a:r>
                        <a:rPr lang="en-GB" sz="1000" i="1" u="none" strike="noStrike" dirty="0">
                          <a:effectLst/>
                        </a:rPr>
                        <a:t>V. </a:t>
                      </a:r>
                      <a:r>
                        <a:rPr lang="en-GB" sz="1000" i="1" u="none" strike="noStrike" dirty="0" err="1">
                          <a:effectLst/>
                        </a:rPr>
                        <a:t>thapsiforme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Schrad</a:t>
                      </a:r>
                      <a:r>
                        <a:rPr lang="en-GB" sz="1000" u="none" strike="noStrike" dirty="0">
                          <a:effectLst/>
                        </a:rPr>
                        <a:t>); </a:t>
                      </a:r>
                      <a:r>
                        <a:rPr lang="en-GB" sz="1000" i="1" u="none" strike="noStrike" dirty="0">
                          <a:effectLst/>
                        </a:rPr>
                        <a:t>V. </a:t>
                      </a:r>
                      <a:r>
                        <a:rPr lang="en-GB" sz="1000" i="1" u="none" strike="noStrike" dirty="0" err="1">
                          <a:effectLst/>
                        </a:rPr>
                        <a:t>phlomoides</a:t>
                      </a:r>
                      <a:r>
                        <a:rPr lang="en-GB" sz="1000" u="none" strike="noStrike" dirty="0">
                          <a:effectLst/>
                        </a:rPr>
                        <a:t> L.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Mullein Flower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Za olakšanje simptoma promuklosti povezanih sa suhim kašljem i prehladom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1932144443"/>
                  </a:ext>
                </a:extLst>
              </a:tr>
              <a:tr h="30003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Sisymbrii officinalis herba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>
                          <a:effectLst/>
                        </a:rPr>
                        <a:t>Sisymbrium officinale </a:t>
                      </a:r>
                      <a:r>
                        <a:rPr lang="en-GB" sz="1000" u="none" strike="noStrike" dirty="0">
                          <a:effectLst/>
                        </a:rPr>
                        <a:t>(L.) Scop.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Hedge mustard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Za olakšavanje simptoma iritacije grla kao što su promuklost i suhi kašalj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2357268665"/>
                  </a:ext>
                </a:extLst>
              </a:tr>
              <a:tr h="270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Polygoni avicularis herba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>
                          <a:effectLst/>
                        </a:rPr>
                        <a:t>Polygonum </a:t>
                      </a:r>
                      <a:r>
                        <a:rPr lang="en-GB" sz="1000" i="1" u="none" strike="noStrike" dirty="0" err="1">
                          <a:effectLst/>
                        </a:rPr>
                        <a:t>aviculare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>
                          <a:effectLst/>
                        </a:rPr>
                        <a:t>L.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Knotgrass herb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Za simptomatski tretman</a:t>
                      </a:r>
                      <a:br>
                        <a:rPr lang="en-GB" sz="1000" u="none" strike="noStrike">
                          <a:effectLst/>
                        </a:rPr>
                      </a:br>
                      <a:r>
                        <a:rPr lang="en-GB" sz="1000" u="none" strike="noStrike">
                          <a:effectLst/>
                        </a:rPr>
                        <a:t>manjih ulkusa ili upala u ustima ili grlu.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887150298"/>
                  </a:ext>
                </a:extLst>
              </a:tr>
              <a:tr h="24036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Rubi idaei folium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>
                          <a:effectLst/>
                        </a:rPr>
                        <a:t>Rubus </a:t>
                      </a:r>
                      <a:r>
                        <a:rPr lang="en-GB" sz="1000" i="1" u="none" strike="noStrike" dirty="0" err="1">
                          <a:effectLst/>
                        </a:rPr>
                        <a:t>idaeus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>
                          <a:effectLst/>
                        </a:rPr>
                        <a:t>L.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Raspberry leaf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Za simptomatski tretman manjih upala u ustima ili grlu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3837045465"/>
                  </a:ext>
                </a:extLst>
              </a:tr>
              <a:tr h="24036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Agrimoniae herba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i="1" u="none" strike="noStrike" dirty="0">
                          <a:effectLst/>
                        </a:rPr>
                        <a:t>Agrimonia </a:t>
                      </a:r>
                      <a:r>
                        <a:rPr lang="en-GB" sz="1000" i="1" u="none" strike="noStrike" dirty="0" err="1">
                          <a:effectLst/>
                        </a:rPr>
                        <a:t>eupatoria</a:t>
                      </a:r>
                      <a:r>
                        <a:rPr lang="en-GB" sz="1000" i="1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>
                          <a:effectLst/>
                        </a:rPr>
                        <a:t>L.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Agrimony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Za </a:t>
                      </a:r>
                      <a:r>
                        <a:rPr lang="en-GB" sz="1000" u="none" strike="noStrike" dirty="0" err="1">
                          <a:effectLst/>
                        </a:rPr>
                        <a:t>grgljanje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i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simpotmatski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tretman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upala</a:t>
                      </a:r>
                      <a:r>
                        <a:rPr lang="en-GB" sz="1000" u="none" strike="noStrike" dirty="0">
                          <a:effectLst/>
                        </a:rPr>
                        <a:t> u </a:t>
                      </a:r>
                      <a:r>
                        <a:rPr lang="en-GB" sz="1000" u="none" strike="noStrike" dirty="0" err="1">
                          <a:effectLst/>
                        </a:rPr>
                        <a:t>ustima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ili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grlu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5" marR="1695" marT="1695" marB="0" anchor="b"/>
                </a:tc>
                <a:extLst>
                  <a:ext uri="{0D108BD9-81ED-4DB2-BD59-A6C34878D82A}">
                    <a16:rowId xmlns:a16="http://schemas.microsoft.com/office/drawing/2014/main" val="2682863131"/>
                  </a:ext>
                </a:extLst>
              </a:tr>
            </a:tbl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501B9AA0-73E4-4D54-9A6F-F7E152C10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7" r="2" b="2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1117E-4C8D-4854-829B-446C49C6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4" y="643620"/>
            <a:ext cx="4819952" cy="1325563"/>
          </a:xfrm>
        </p:spPr>
        <p:txBody>
          <a:bodyPr>
            <a:normAutofit/>
          </a:bodyPr>
          <a:lstStyle/>
          <a:p>
            <a:r>
              <a:rPr lang="hr-HR" dirty="0"/>
              <a:t>Bioaktivne tvari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2E5E15-AE2D-4995-836C-3A2295D58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539599"/>
              </p:ext>
            </p:extLst>
          </p:nvPr>
        </p:nvGraphicFramePr>
        <p:xfrm>
          <a:off x="6801435" y="3143249"/>
          <a:ext cx="4819951" cy="2910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4832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371" y="499537"/>
            <a:ext cx="6885577" cy="1325563"/>
          </a:xfrm>
        </p:spPr>
        <p:txBody>
          <a:bodyPr>
            <a:normAutofit/>
          </a:bodyPr>
          <a:lstStyle/>
          <a:p>
            <a:r>
              <a:rPr lang="hr-HR" dirty="0"/>
              <a:t>Pripravci s eteričnim uljima</a:t>
            </a:r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 rotWithShape="1">
          <a:blip r:embed="rId2"/>
          <a:srcRect l="21875" r="21875"/>
          <a:stretch/>
        </p:blipFill>
        <p:spPr bwMode="auto"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 rotWithShape="1">
          <a:blip r:embed="rId3"/>
          <a:srcRect l="11444" r="11444"/>
          <a:stretch/>
        </p:blipFill>
        <p:spPr bwMode="auto"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274" name="Picture 2" descr="https://proxy.duckduckgo.com/iu/?u=https%3A%2F%2Ftse3.mm.bing.net%2Fth%3Fid%3DOIP.uYvT8V-RnElqA2zffojzQQHaFj%26pid%3DApi&amp;f=1"/>
          <p:cNvPicPr>
            <a:picLocks noChangeAspect="1" noChangeArrowheads="1"/>
          </p:cNvPicPr>
          <p:nvPr/>
        </p:nvPicPr>
        <p:blipFill rotWithShape="1">
          <a:blip r:embed="rId4" cstate="print"/>
          <a:srcRect l="4463" r="7057" b="-4"/>
          <a:stretch/>
        </p:blipFill>
        <p:spPr bwMode="auto"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</p:spPr>
      </p:pic>
      <p:graphicFrame>
        <p:nvGraphicFramePr>
          <p:cNvPr id="54282" name="Content Placeholder 2">
            <a:extLst>
              <a:ext uri="{FF2B5EF4-FFF2-40B4-BE49-F238E27FC236}">
                <a16:creationId xmlns:a16="http://schemas.microsoft.com/office/drawing/2014/main" id="{4A0C8F64-8476-4710-98BC-E510CA5DF50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16578579"/>
              </p:ext>
            </p:extLst>
          </p:nvPr>
        </p:nvGraphicFramePr>
        <p:xfrm>
          <a:off x="805543" y="1825100"/>
          <a:ext cx="4558309" cy="4228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86" y="624764"/>
            <a:ext cx="5021213" cy="1325563"/>
          </a:xfrm>
        </p:spPr>
        <p:txBody>
          <a:bodyPr>
            <a:normAutofit/>
          </a:bodyPr>
          <a:lstStyle/>
          <a:p>
            <a:r>
              <a:rPr lang="hr-HR" dirty="0"/>
              <a:t>Pripravci sa sluzima</a:t>
            </a:r>
            <a:endParaRPr lang="en-US" dirty="0"/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3250" name="Picture 2" descr="A person pouring liquid into a jar&#10;&#10;Description automatically generated with low confidence"/>
          <p:cNvPicPr>
            <a:picLocks noChangeAspect="1" noChangeArrowheads="1"/>
          </p:cNvPicPr>
          <p:nvPr/>
        </p:nvPicPr>
        <p:blipFill rotWithShape="1">
          <a:blip r:embed="rId2"/>
          <a:srcRect t="15318" b="14584"/>
          <a:stretch/>
        </p:blipFill>
        <p:spPr bwMode="auto"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</p:spPr>
      </p:pic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3254" name="Picture 6" descr="There's an Oil for That™: Sore/Strep Throat"/>
          <p:cNvPicPr>
            <a:picLocks noChangeAspect="1" noChangeArrowheads="1"/>
          </p:cNvPicPr>
          <p:nvPr/>
        </p:nvPicPr>
        <p:blipFill rotWithShape="1">
          <a:blip r:embed="rId3" cstate="print"/>
          <a:srcRect l="15687" r="8954"/>
          <a:stretch/>
        </p:blipFill>
        <p:spPr bwMode="auto"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</p:spPr>
      </p:pic>
      <p:graphicFrame>
        <p:nvGraphicFramePr>
          <p:cNvPr id="53256" name="Content Placeholder 2">
            <a:extLst>
              <a:ext uri="{FF2B5EF4-FFF2-40B4-BE49-F238E27FC236}">
                <a16:creationId xmlns:a16="http://schemas.microsoft.com/office/drawing/2014/main" id="{B09E8621-622E-4578-9856-A5C684A727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3200187"/>
              </p:ext>
            </p:extLst>
          </p:nvPr>
        </p:nvGraphicFramePr>
        <p:xfrm>
          <a:off x="805543" y="1950327"/>
          <a:ext cx="4795155" cy="410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47" y="499537"/>
            <a:ext cx="6655473" cy="1325563"/>
          </a:xfrm>
        </p:spPr>
        <p:txBody>
          <a:bodyPr>
            <a:normAutofit/>
          </a:bodyPr>
          <a:lstStyle/>
          <a:p>
            <a:r>
              <a:rPr lang="hr-HR" dirty="0"/>
              <a:t>Pripravci s </a:t>
            </a:r>
            <a:r>
              <a:rPr lang="hr-HR" dirty="0" err="1"/>
              <a:t>trijeslovinama</a:t>
            </a:r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 rotWithShape="1">
          <a:blip r:embed="rId2"/>
          <a:srcRect l="10361" r="10361"/>
          <a:stretch/>
        </p:blipFill>
        <p:spPr bwMode="auto"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 rotWithShape="1">
          <a:blip r:embed="rId3"/>
          <a:srcRect l="11417" r="11417"/>
          <a:stretch/>
        </p:blipFill>
        <p:spPr bwMode="auto"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4"/>
          <a:srcRect t="21549" b="21549"/>
          <a:stretch/>
        </p:blipFill>
        <p:spPr bwMode="auto"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</p:spPr>
      </p:pic>
      <p:graphicFrame>
        <p:nvGraphicFramePr>
          <p:cNvPr id="54282" name="Content Placeholder 2">
            <a:extLst>
              <a:ext uri="{FF2B5EF4-FFF2-40B4-BE49-F238E27FC236}">
                <a16:creationId xmlns:a16="http://schemas.microsoft.com/office/drawing/2014/main" id="{4A0C8F64-8476-4710-98BC-E510CA5DF50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25732230"/>
              </p:ext>
            </p:extLst>
          </p:nvPr>
        </p:nvGraphicFramePr>
        <p:xfrm>
          <a:off x="805543" y="1825100"/>
          <a:ext cx="4558309" cy="4228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940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 sz="2800" dirty="0" err="1"/>
              <a:t>Biljni</a:t>
            </a:r>
            <a:r>
              <a:rPr lang="en-US" sz="2800" dirty="0"/>
              <a:t> </a:t>
            </a:r>
            <a:r>
              <a:rPr lang="en-US" sz="2800" dirty="0" err="1"/>
              <a:t>pripravci</a:t>
            </a:r>
            <a:r>
              <a:rPr lang="en-US" sz="2800" dirty="0"/>
              <a:t> u </a:t>
            </a:r>
            <a:r>
              <a:rPr lang="en-US" sz="2800" dirty="0" err="1"/>
              <a:t>liječenju</a:t>
            </a:r>
            <a:r>
              <a:rPr lang="en-US" sz="2800" dirty="0"/>
              <a:t> </a:t>
            </a:r>
            <a:r>
              <a:rPr lang="en-US" sz="2800" dirty="0" err="1"/>
              <a:t>kašlja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prehlade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542" y="2871982"/>
            <a:ext cx="5539273" cy="3566140"/>
          </a:xfrm>
        </p:spPr>
        <p:txBody>
          <a:bodyPr anchor="t">
            <a:normAutofit/>
          </a:bodyPr>
          <a:lstStyle/>
          <a:p>
            <a:r>
              <a:rPr lang="pl-PL" sz="1400" dirty="0"/>
              <a:t>Ekspektoransi</a:t>
            </a:r>
          </a:p>
          <a:p>
            <a:r>
              <a:rPr lang="pl-PL" sz="1400" dirty="0"/>
              <a:t>Sekretolitici</a:t>
            </a:r>
          </a:p>
          <a:p>
            <a:r>
              <a:rPr lang="hr-HR" sz="1400" dirty="0"/>
              <a:t>Pripravci za povećanje imuniteta</a:t>
            </a:r>
            <a:endParaRPr lang="pl-PL" sz="1400" dirty="0"/>
          </a:p>
          <a:p>
            <a:endParaRPr lang="pl-PL" sz="1400" dirty="0"/>
          </a:p>
          <a:p>
            <a:endParaRPr lang="hr-HR" sz="14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/>
          <a:srcRect l="25185" r="25185"/>
          <a:stretch/>
        </p:blipFill>
        <p:spPr bwMode="auto">
          <a:xfrm>
            <a:off x="6167846" y="10"/>
            <a:ext cx="602415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04128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9F7BF7-0470-4643-98A4-6BC35B3D4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157694" cy="4950634"/>
          </a:xfrm>
          <a:custGeom>
            <a:avLst/>
            <a:gdLst>
              <a:gd name="connsiteX0" fmla="*/ 5157694 w 5157694"/>
              <a:gd name="connsiteY0" fmla="*/ 0 h 4950634"/>
              <a:gd name="connsiteX1" fmla="*/ 263400 w 5157694"/>
              <a:gd name="connsiteY1" fmla="*/ 0 h 4950634"/>
              <a:gd name="connsiteX2" fmla="*/ 161950 w 5157694"/>
              <a:gd name="connsiteY2" fmla="*/ 277179 h 4950634"/>
              <a:gd name="connsiteX3" fmla="*/ 0 w 5157694"/>
              <a:gd name="connsiteY3" fmla="*/ 1348379 h 4950634"/>
              <a:gd name="connsiteX4" fmla="*/ 3602256 w 5157694"/>
              <a:gd name="connsiteY4" fmla="*/ 4950634 h 4950634"/>
              <a:gd name="connsiteX5" fmla="*/ 4984183 w 5157694"/>
              <a:gd name="connsiteY5" fmla="*/ 4676036 h 4950634"/>
              <a:gd name="connsiteX6" fmla="*/ 5157694 w 5157694"/>
              <a:gd name="connsiteY6" fmla="*/ 4598233 h 495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7694" h="4950634">
                <a:moveTo>
                  <a:pt x="5157694" y="0"/>
                </a:moveTo>
                <a:lnTo>
                  <a:pt x="263400" y="0"/>
                </a:lnTo>
                <a:lnTo>
                  <a:pt x="161950" y="277179"/>
                </a:lnTo>
                <a:cubicBezTo>
                  <a:pt x="56700" y="615571"/>
                  <a:pt x="0" y="975354"/>
                  <a:pt x="0" y="1348379"/>
                </a:cubicBezTo>
                <a:cubicBezTo>
                  <a:pt x="0" y="3337849"/>
                  <a:pt x="1612786" y="4950634"/>
                  <a:pt x="3602256" y="4950634"/>
                </a:cubicBezTo>
                <a:cubicBezTo>
                  <a:pt x="4091852" y="4950634"/>
                  <a:pt x="4558635" y="4852960"/>
                  <a:pt x="4984183" y="4676036"/>
                </a:cubicBezTo>
                <a:lnTo>
                  <a:pt x="5157694" y="459823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4AD5F1-5EFA-450C-8A99-3B23B033F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4931983" cy="4724929"/>
          </a:xfrm>
          <a:custGeom>
            <a:avLst/>
            <a:gdLst>
              <a:gd name="connsiteX0" fmla="*/ 4931983 w 4931983"/>
              <a:gd name="connsiteY0" fmla="*/ 0 h 4724929"/>
              <a:gd name="connsiteX1" fmla="*/ 281761 w 4931983"/>
              <a:gd name="connsiteY1" fmla="*/ 0 h 4724929"/>
              <a:gd name="connsiteX2" fmla="*/ 265347 w 4931983"/>
              <a:gd name="connsiteY2" fmla="*/ 34074 h 4724929"/>
              <a:gd name="connsiteX3" fmla="*/ 0 w 4931983"/>
              <a:gd name="connsiteY3" fmla="*/ 1348380 h 4724929"/>
              <a:gd name="connsiteX4" fmla="*/ 3376549 w 4931983"/>
              <a:gd name="connsiteY4" fmla="*/ 4724929 h 4724929"/>
              <a:gd name="connsiteX5" fmla="*/ 4840423 w 4931983"/>
              <a:gd name="connsiteY5" fmla="*/ 4391965 h 4724929"/>
              <a:gd name="connsiteX6" fmla="*/ 4931983 w 4931983"/>
              <a:gd name="connsiteY6" fmla="*/ 4341519 h 472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1983" h="4724929">
                <a:moveTo>
                  <a:pt x="4931983" y="0"/>
                </a:moveTo>
                <a:lnTo>
                  <a:pt x="281761" y="0"/>
                </a:lnTo>
                <a:lnTo>
                  <a:pt x="265347" y="34074"/>
                </a:lnTo>
                <a:cubicBezTo>
                  <a:pt x="94485" y="438040"/>
                  <a:pt x="0" y="882177"/>
                  <a:pt x="0" y="1348380"/>
                </a:cubicBezTo>
                <a:cubicBezTo>
                  <a:pt x="0" y="3213197"/>
                  <a:pt x="1511732" y="4724929"/>
                  <a:pt x="3376549" y="4724929"/>
                </a:cubicBezTo>
                <a:cubicBezTo>
                  <a:pt x="3901029" y="4724929"/>
                  <a:pt x="4397579" y="4605349"/>
                  <a:pt x="4840423" y="4391965"/>
                </a:cubicBezTo>
                <a:lnTo>
                  <a:pt x="4931983" y="43415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098" y="603504"/>
            <a:ext cx="3221067" cy="3036167"/>
          </a:xfrm>
        </p:spPr>
        <p:txBody>
          <a:bodyPr>
            <a:normAutofit/>
          </a:bodyPr>
          <a:lstStyle/>
          <a:p>
            <a:r>
              <a:rPr lang="hr-HR">
                <a:solidFill>
                  <a:schemeClr val="bg1">
                    <a:lumMod val="85000"/>
                    <a:lumOff val="15000"/>
                  </a:schemeClr>
                </a:solidFill>
              </a:rPr>
              <a:t>EMA monografije</a:t>
            </a:r>
            <a:endParaRPr lang="en-US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976FB395-711A-49B7-A011-307B3D9A28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477453"/>
              </p:ext>
            </p:extLst>
          </p:nvPr>
        </p:nvGraphicFramePr>
        <p:xfrm>
          <a:off x="5213677" y="1678150"/>
          <a:ext cx="6841472" cy="48967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1294">
                  <a:extLst>
                    <a:ext uri="{9D8B030D-6E8A-4147-A177-3AD203B41FA5}">
                      <a16:colId xmlns:a16="http://schemas.microsoft.com/office/drawing/2014/main" val="3697970141"/>
                    </a:ext>
                  </a:extLst>
                </a:gridCol>
                <a:gridCol w="2059442">
                  <a:extLst>
                    <a:ext uri="{9D8B030D-6E8A-4147-A177-3AD203B41FA5}">
                      <a16:colId xmlns:a16="http://schemas.microsoft.com/office/drawing/2014/main" val="4279835134"/>
                    </a:ext>
                  </a:extLst>
                </a:gridCol>
                <a:gridCol w="1063040">
                  <a:extLst>
                    <a:ext uri="{9D8B030D-6E8A-4147-A177-3AD203B41FA5}">
                      <a16:colId xmlns:a16="http://schemas.microsoft.com/office/drawing/2014/main" val="14727155"/>
                    </a:ext>
                  </a:extLst>
                </a:gridCol>
                <a:gridCol w="2357696">
                  <a:extLst>
                    <a:ext uri="{9D8B030D-6E8A-4147-A177-3AD203B41FA5}">
                      <a16:colId xmlns:a16="http://schemas.microsoft.com/office/drawing/2014/main" val="463217951"/>
                    </a:ext>
                  </a:extLst>
                </a:gridCol>
              </a:tblGrid>
              <a:tr h="11321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Polypodii rhizoma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Polypodium vulgare </a:t>
                      </a:r>
                      <a:r>
                        <a:rPr lang="en-GB" sz="800" u="none" strike="noStrike" dirty="0">
                          <a:effectLst/>
                        </a:rPr>
                        <a:t>L.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Polypody Rhizome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i prehlade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4250047486"/>
                  </a:ext>
                </a:extLst>
              </a:tr>
              <a:tr h="18037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Anisi fructus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Pimpinella </a:t>
                      </a:r>
                      <a:r>
                        <a:rPr lang="en-GB" sz="800" i="1" u="none" strike="noStrike" dirty="0" err="1">
                          <a:effectLst/>
                        </a:rPr>
                        <a:t>anisum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L.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Aniseed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3071038253"/>
                  </a:ext>
                </a:extLst>
              </a:tr>
              <a:tr h="18037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Anisi aetheroleum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Pimpinella </a:t>
                      </a:r>
                      <a:r>
                        <a:rPr lang="en-GB" sz="800" i="1" u="none" strike="noStrike" dirty="0" err="1">
                          <a:effectLst/>
                        </a:rPr>
                        <a:t>anisum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L.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Anise Oil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3768745827"/>
                  </a:ext>
                </a:extLst>
              </a:tr>
              <a:tr h="24753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Liquiritiae radix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Glycyrrhiza glabra </a:t>
                      </a:r>
                      <a:r>
                        <a:rPr lang="en-GB" sz="800" u="none" strike="noStrike" dirty="0">
                          <a:effectLst/>
                        </a:rPr>
                        <a:t>L. and/or </a:t>
                      </a:r>
                      <a:r>
                        <a:rPr lang="en-GB" sz="800" i="1" u="none" strike="noStrike" dirty="0">
                          <a:effectLst/>
                        </a:rPr>
                        <a:t>Glycyrrhiza </a:t>
                      </a:r>
                      <a:r>
                        <a:rPr lang="en-GB" sz="800" i="1" u="none" strike="noStrike" dirty="0" err="1">
                          <a:effectLst/>
                        </a:rPr>
                        <a:t>inflata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Bat. and/or  </a:t>
                      </a:r>
                      <a:r>
                        <a:rPr lang="en-GB" sz="800" i="1" u="none" strike="noStrike" dirty="0">
                          <a:effectLst/>
                        </a:rPr>
                        <a:t>Glycyrrhiza </a:t>
                      </a:r>
                      <a:r>
                        <a:rPr lang="en-GB" sz="800" i="1" u="none" strike="noStrike" dirty="0" err="1">
                          <a:effectLst/>
                        </a:rPr>
                        <a:t>uralensis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Fisch.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Liquorice Root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2206265151"/>
                  </a:ext>
                </a:extLst>
              </a:tr>
              <a:tr h="18037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Primulae flos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Primula </a:t>
                      </a:r>
                      <a:r>
                        <a:rPr lang="en-GB" sz="800" i="1" u="none" strike="noStrike" dirty="0" err="1">
                          <a:effectLst/>
                        </a:rPr>
                        <a:t>veris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L.; </a:t>
                      </a:r>
                      <a:r>
                        <a:rPr lang="en-GB" sz="800" i="1" u="none" strike="noStrike" dirty="0">
                          <a:effectLst/>
                        </a:rPr>
                        <a:t>Primula elatior </a:t>
                      </a:r>
                      <a:r>
                        <a:rPr lang="en-GB" sz="800" u="none" strike="noStrike" dirty="0">
                          <a:effectLst/>
                        </a:rPr>
                        <a:t>(L.) Hill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Primula flower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2261677758"/>
                  </a:ext>
                </a:extLst>
              </a:tr>
              <a:tr h="18037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Primulae radix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Primula </a:t>
                      </a:r>
                      <a:r>
                        <a:rPr lang="en-GB" sz="800" i="1" u="none" strike="noStrike" dirty="0" err="1">
                          <a:effectLst/>
                        </a:rPr>
                        <a:t>veris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L.; </a:t>
                      </a:r>
                      <a:r>
                        <a:rPr lang="en-GB" sz="800" i="1" u="none" strike="noStrike" dirty="0">
                          <a:effectLst/>
                        </a:rPr>
                        <a:t>Primula elatior </a:t>
                      </a:r>
                      <a:r>
                        <a:rPr lang="en-GB" sz="800" u="none" strike="noStrike" dirty="0">
                          <a:effectLst/>
                        </a:rPr>
                        <a:t>(L.) Hill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Primula root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353063440"/>
                  </a:ext>
                </a:extLst>
              </a:tr>
              <a:tr h="18037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Foeniculi amari fructus aetheroleum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 err="1">
                          <a:effectLst/>
                        </a:rPr>
                        <a:t>Foeniculum</a:t>
                      </a:r>
                      <a:r>
                        <a:rPr lang="en-GB" sz="800" i="1" u="none" strike="noStrike" dirty="0">
                          <a:effectLst/>
                        </a:rPr>
                        <a:t> vulgare </a:t>
                      </a:r>
                      <a:r>
                        <a:rPr lang="en-GB" sz="800" u="none" strike="noStrike" dirty="0">
                          <a:effectLst/>
                        </a:rPr>
                        <a:t>Miller subsp. </a:t>
                      </a:r>
                      <a:r>
                        <a:rPr lang="en-GB" sz="800" i="1" u="none" strike="noStrike" dirty="0">
                          <a:effectLst/>
                        </a:rPr>
                        <a:t>vulgare</a:t>
                      </a:r>
                      <a:r>
                        <a:rPr lang="en-GB" sz="800" u="none" strike="noStrike" dirty="0">
                          <a:effectLst/>
                        </a:rPr>
                        <a:t> var. vulgare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Bitter Fennel Fruit Oil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1102783165"/>
                  </a:ext>
                </a:extLst>
              </a:tr>
              <a:tr h="18037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Marrubii herba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 err="1">
                          <a:effectLst/>
                        </a:rPr>
                        <a:t>Marrubium</a:t>
                      </a:r>
                      <a:r>
                        <a:rPr lang="en-GB" sz="800" i="1" u="none" strike="noStrike" dirty="0">
                          <a:effectLst/>
                        </a:rPr>
                        <a:t> vulgare </a:t>
                      </a:r>
                      <a:r>
                        <a:rPr lang="en-GB" sz="800" u="none" strike="noStrike" dirty="0">
                          <a:effectLst/>
                        </a:rPr>
                        <a:t>L.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White horehound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2393333564"/>
                  </a:ext>
                </a:extLst>
              </a:tr>
              <a:tr h="18037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Foeniculi amari fructus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 err="1">
                          <a:effectLst/>
                        </a:rPr>
                        <a:t>Foeniculum</a:t>
                      </a:r>
                      <a:r>
                        <a:rPr lang="en-GB" sz="800" i="1" u="none" strike="noStrike" dirty="0">
                          <a:effectLst/>
                        </a:rPr>
                        <a:t> vulgare </a:t>
                      </a:r>
                      <a:r>
                        <a:rPr lang="en-GB" sz="800" u="none" strike="noStrike" dirty="0">
                          <a:effectLst/>
                        </a:rPr>
                        <a:t>Miller subsp. vulgare var. vulgare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Bitter Fennel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3959487761"/>
                  </a:ext>
                </a:extLst>
              </a:tr>
              <a:tr h="18037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 err="1">
                          <a:effectLst/>
                        </a:rPr>
                        <a:t>Foeniculi</a:t>
                      </a:r>
                      <a:r>
                        <a:rPr lang="en-GB" sz="800" u="none" strike="noStrike" dirty="0">
                          <a:effectLst/>
                        </a:rPr>
                        <a:t> dulcis fructus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 err="1">
                          <a:effectLst/>
                        </a:rPr>
                        <a:t>Foeniculum</a:t>
                      </a:r>
                      <a:r>
                        <a:rPr lang="en-GB" sz="800" i="1" u="none" strike="noStrike" dirty="0">
                          <a:effectLst/>
                        </a:rPr>
                        <a:t> vulgare </a:t>
                      </a:r>
                      <a:r>
                        <a:rPr lang="en-GB" sz="800" u="none" strike="noStrike" dirty="0">
                          <a:effectLst/>
                        </a:rPr>
                        <a:t>Miller subsp. vulgare var. dulce (Miller) </a:t>
                      </a:r>
                      <a:r>
                        <a:rPr lang="en-GB" sz="800" u="none" strike="noStrike" dirty="0" err="1">
                          <a:effectLst/>
                        </a:rPr>
                        <a:t>Thellung</a:t>
                      </a:r>
                      <a:r>
                        <a:rPr lang="en-GB" sz="800" u="none" strike="noStrike" dirty="0">
                          <a:effectLst/>
                        </a:rPr>
                        <a:t>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Sweet Fennel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1810142579"/>
                  </a:ext>
                </a:extLst>
              </a:tr>
              <a:tr h="26992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Thymi aetheroleum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i="1" u="none" strike="noStrike" dirty="0">
                          <a:effectLst/>
                        </a:rPr>
                        <a:t>Thymus vulgaris </a:t>
                      </a:r>
                      <a:r>
                        <a:rPr lang="fr-FR" sz="800" u="none" strike="noStrike" dirty="0">
                          <a:effectLst/>
                        </a:rPr>
                        <a:t>L.; Thymus </a:t>
                      </a:r>
                      <a:r>
                        <a:rPr lang="fr-FR" sz="800" u="none" strike="noStrike" dirty="0" err="1">
                          <a:effectLst/>
                        </a:rPr>
                        <a:t>zygis</a:t>
                      </a:r>
                      <a:r>
                        <a:rPr lang="fr-FR" sz="800" u="none" strike="noStrike" dirty="0">
                          <a:effectLst/>
                        </a:rPr>
                        <a:t> </a:t>
                      </a:r>
                      <a:r>
                        <a:rPr lang="fr-FR" sz="800" u="none" strike="noStrike" dirty="0" err="1">
                          <a:effectLst/>
                        </a:rPr>
                        <a:t>Loefl</a:t>
                      </a:r>
                      <a:r>
                        <a:rPr lang="fr-FR" sz="800" u="none" strike="noStrike" dirty="0">
                          <a:effectLst/>
                        </a:rPr>
                        <a:t>. ex L.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Thyme oil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prehladom; Za olakšanje simptoma kašlja i prehlade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1630699892"/>
                  </a:ext>
                </a:extLst>
              </a:tr>
              <a:tr h="18037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Eucalypti folium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Eucalyptus globulus </a:t>
                      </a:r>
                      <a:r>
                        <a:rPr lang="en-GB" sz="800" u="none" strike="noStrike" dirty="0" err="1">
                          <a:effectLst/>
                        </a:rPr>
                        <a:t>Labill</a:t>
                      </a:r>
                      <a:r>
                        <a:rPr lang="en-GB" sz="800" u="none" strike="noStrike" dirty="0">
                          <a:effectLst/>
                        </a:rPr>
                        <a:t>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Eucalyptus leaf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3298197587"/>
                  </a:ext>
                </a:extLst>
              </a:tr>
              <a:tr h="26992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Eucalypti aetheroleum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Eucalyptus globulus </a:t>
                      </a:r>
                      <a:r>
                        <a:rPr lang="en-GB" sz="800" u="none" strike="noStrike" dirty="0" err="1">
                          <a:effectLst/>
                        </a:rPr>
                        <a:t>Labill</a:t>
                      </a:r>
                      <a:r>
                        <a:rPr lang="en-GB" sz="800" u="none" strike="noStrike" dirty="0">
                          <a:effectLst/>
                        </a:rPr>
                        <a:t>.; </a:t>
                      </a:r>
                      <a:r>
                        <a:rPr lang="en-GB" sz="800" i="1" u="none" strike="noStrike" dirty="0">
                          <a:effectLst/>
                        </a:rPr>
                        <a:t>Eucalyptus</a:t>
                      </a:r>
                      <a:r>
                        <a:rPr lang="en-GB" sz="800" u="none" strike="noStrike" dirty="0">
                          <a:effectLst/>
                        </a:rPr>
                        <a:t> </a:t>
                      </a:r>
                      <a:r>
                        <a:rPr lang="en-GB" sz="800" i="1" u="none" strike="noStrike" dirty="0" err="1">
                          <a:effectLst/>
                        </a:rPr>
                        <a:t>polybractea</a:t>
                      </a:r>
                      <a:r>
                        <a:rPr lang="en-GB" sz="800" u="none" strike="noStrike" dirty="0">
                          <a:effectLst/>
                        </a:rPr>
                        <a:t> R.T. Baker; </a:t>
                      </a:r>
                      <a:r>
                        <a:rPr lang="en-GB" sz="800" i="1" u="none" strike="noStrike" dirty="0">
                          <a:effectLst/>
                        </a:rPr>
                        <a:t>Eucalyptus</a:t>
                      </a:r>
                      <a:r>
                        <a:rPr lang="en-GB" sz="800" u="none" strike="noStrike" dirty="0">
                          <a:effectLst/>
                        </a:rPr>
                        <a:t> </a:t>
                      </a:r>
                      <a:r>
                        <a:rPr lang="en-GB" sz="800" i="1" u="none" strike="noStrike" dirty="0" err="1">
                          <a:effectLst/>
                        </a:rPr>
                        <a:t>smithii</a:t>
                      </a:r>
                      <a:r>
                        <a:rPr lang="en-GB" sz="800" u="none" strike="noStrike" dirty="0">
                          <a:effectLst/>
                        </a:rPr>
                        <a:t> R.T. Baker.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Eucalyptus Oil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2472775772"/>
                  </a:ext>
                </a:extLst>
              </a:tr>
              <a:tr h="24753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Sideritis herba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 err="1">
                          <a:effectLst/>
                        </a:rPr>
                        <a:t>Sideritis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i="1" u="none" strike="noStrike" dirty="0" err="1">
                          <a:effectLst/>
                        </a:rPr>
                        <a:t>scardica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 err="1">
                          <a:effectLst/>
                        </a:rPr>
                        <a:t>Griseb</a:t>
                      </a:r>
                      <a:r>
                        <a:rPr lang="en-GB" sz="800" u="none" strike="noStrike" dirty="0">
                          <a:effectLst/>
                        </a:rPr>
                        <a:t>.; </a:t>
                      </a:r>
                      <a:r>
                        <a:rPr lang="en-GB" sz="800" i="1" u="none" strike="noStrike" dirty="0" err="1">
                          <a:effectLst/>
                        </a:rPr>
                        <a:t>Sideritis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i="1" u="none" strike="noStrike" dirty="0" err="1">
                          <a:effectLst/>
                        </a:rPr>
                        <a:t>clandestina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(</a:t>
                      </a:r>
                      <a:r>
                        <a:rPr lang="en-GB" sz="800" u="none" strike="noStrike" dirty="0" err="1">
                          <a:effectLst/>
                        </a:rPr>
                        <a:t>Bory</a:t>
                      </a:r>
                      <a:r>
                        <a:rPr lang="en-GB" sz="800" u="none" strike="noStrike" dirty="0">
                          <a:effectLst/>
                        </a:rPr>
                        <a:t> &amp; </a:t>
                      </a:r>
                      <a:r>
                        <a:rPr lang="en-GB" sz="800" u="none" strike="noStrike" dirty="0" err="1">
                          <a:effectLst/>
                        </a:rPr>
                        <a:t>Chaub</a:t>
                      </a:r>
                      <a:r>
                        <a:rPr lang="en-GB" sz="800" u="none" strike="noStrike" dirty="0">
                          <a:effectLst/>
                        </a:rPr>
                        <a:t>.) Hayek; </a:t>
                      </a:r>
                      <a:r>
                        <a:rPr lang="en-GB" sz="800" i="1" u="none" strike="noStrike" dirty="0" err="1">
                          <a:effectLst/>
                        </a:rPr>
                        <a:t>Sideritis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i="1" u="none" strike="noStrike" dirty="0" err="1">
                          <a:effectLst/>
                        </a:rPr>
                        <a:t>raeseri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 err="1">
                          <a:effectLst/>
                        </a:rPr>
                        <a:t>Boiss</a:t>
                      </a:r>
                      <a:r>
                        <a:rPr lang="en-GB" sz="800" u="none" strike="noStrike" dirty="0">
                          <a:effectLst/>
                        </a:rPr>
                        <a:t>. &amp;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Ironwort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3863906180"/>
                  </a:ext>
                </a:extLst>
              </a:tr>
              <a:tr h="18037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Origani dictamni herba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Origanum </a:t>
                      </a:r>
                      <a:r>
                        <a:rPr lang="en-GB" sz="800" i="1" u="none" strike="noStrike" dirty="0" err="1">
                          <a:effectLst/>
                        </a:rPr>
                        <a:t>dictamnus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L.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Dittany of Crete herb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kod kašlja povezanog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1048837137"/>
                  </a:ext>
                </a:extLst>
              </a:tr>
              <a:tr h="29231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Combination: Thymi herba and Primulae radix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Combination: </a:t>
                      </a:r>
                      <a:r>
                        <a:rPr lang="en-GB" sz="800" i="1" u="none" strike="noStrike" dirty="0">
                          <a:effectLst/>
                        </a:rPr>
                        <a:t>Thymus vulgaris </a:t>
                      </a:r>
                      <a:r>
                        <a:rPr lang="en-GB" sz="800" u="none" strike="noStrike" dirty="0">
                          <a:effectLst/>
                        </a:rPr>
                        <a:t>L.; </a:t>
                      </a:r>
                      <a:r>
                        <a:rPr lang="en-GB" sz="800" i="1" u="none" strike="noStrike" dirty="0">
                          <a:effectLst/>
                        </a:rPr>
                        <a:t>Thymus </a:t>
                      </a:r>
                      <a:r>
                        <a:rPr lang="en-GB" sz="800" i="1" u="none" strike="noStrike" dirty="0" err="1">
                          <a:effectLst/>
                        </a:rPr>
                        <a:t>zygis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L. and </a:t>
                      </a:r>
                      <a:r>
                        <a:rPr lang="en-GB" sz="800" i="1" u="none" strike="noStrike" dirty="0">
                          <a:effectLst/>
                        </a:rPr>
                        <a:t>Primula </a:t>
                      </a:r>
                      <a:r>
                        <a:rPr lang="en-GB" sz="800" i="1" u="none" strike="noStrike" dirty="0" err="1">
                          <a:effectLst/>
                        </a:rPr>
                        <a:t>veris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L.; </a:t>
                      </a:r>
                      <a:r>
                        <a:rPr lang="en-GB" sz="800" i="1" u="none" strike="noStrike" dirty="0">
                          <a:effectLst/>
                        </a:rPr>
                        <a:t>Primula elatior </a:t>
                      </a:r>
                      <a:r>
                        <a:rPr lang="en-GB" sz="800" u="none" strike="noStrike" dirty="0">
                          <a:effectLst/>
                        </a:rPr>
                        <a:t>(L.) Hill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Thyme and Primula root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Kao ekspektorans u slučajevima produktivnog kašlja (well established i traditional)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2640141004"/>
                  </a:ext>
                </a:extLst>
              </a:tr>
              <a:tr h="22514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Salicis cortex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Salix</a:t>
                      </a:r>
                      <a:r>
                        <a:rPr lang="en-GB" sz="800" u="none" strike="noStrike" dirty="0">
                          <a:effectLst/>
                        </a:rPr>
                        <a:t> [various species including </a:t>
                      </a:r>
                      <a:r>
                        <a:rPr lang="en-GB" sz="800" i="1" u="none" strike="noStrike" dirty="0">
                          <a:effectLst/>
                        </a:rPr>
                        <a:t>S. purpurea </a:t>
                      </a:r>
                      <a:r>
                        <a:rPr lang="en-GB" sz="800" u="none" strike="noStrike" dirty="0">
                          <a:effectLst/>
                        </a:rPr>
                        <a:t>L. </a:t>
                      </a:r>
                      <a:r>
                        <a:rPr lang="en-GB" sz="800" i="1" u="none" strike="noStrike" dirty="0">
                          <a:effectLst/>
                        </a:rPr>
                        <a:t>S</a:t>
                      </a:r>
                      <a:r>
                        <a:rPr lang="en-GB" sz="800" u="none" strike="noStrike" dirty="0">
                          <a:effectLst/>
                        </a:rPr>
                        <a:t>. ; </a:t>
                      </a:r>
                      <a:r>
                        <a:rPr lang="en-GB" sz="800" i="1" u="none" strike="noStrike" dirty="0" err="1">
                          <a:effectLst/>
                        </a:rPr>
                        <a:t>daphnoides</a:t>
                      </a:r>
                      <a:r>
                        <a:rPr lang="en-GB" sz="800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 err="1">
                          <a:effectLst/>
                        </a:rPr>
                        <a:t>Vill</a:t>
                      </a:r>
                      <a:r>
                        <a:rPr lang="en-GB" sz="800" u="none" strike="noStrike" dirty="0">
                          <a:effectLst/>
                        </a:rPr>
                        <a:t>.; </a:t>
                      </a:r>
                      <a:r>
                        <a:rPr lang="en-GB" sz="800" i="1" u="none" strike="noStrike" dirty="0">
                          <a:effectLst/>
                        </a:rPr>
                        <a:t>S. fragilis </a:t>
                      </a:r>
                      <a:r>
                        <a:rPr lang="en-GB" sz="800" u="none" strike="noStrike" dirty="0">
                          <a:effectLst/>
                        </a:rPr>
                        <a:t>L.]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Willow Bark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Za olakšanje povišene temperature povezane s prehladom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3562184608"/>
                  </a:ext>
                </a:extLst>
              </a:tr>
              <a:tr h="180373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 err="1">
                          <a:effectLst/>
                        </a:rPr>
                        <a:t>Pelargonii</a:t>
                      </a:r>
                      <a:r>
                        <a:rPr lang="en-GB" sz="800" u="none" strike="noStrike" dirty="0">
                          <a:effectLst/>
                        </a:rPr>
                        <a:t> radix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i="1" u="none" strike="noStrike" dirty="0">
                          <a:effectLst/>
                        </a:rPr>
                        <a:t>Pelargonium sidoides </a:t>
                      </a:r>
                      <a:r>
                        <a:rPr lang="pt-BR" sz="800" u="none" strike="noStrike" dirty="0">
                          <a:effectLst/>
                        </a:rPr>
                        <a:t>DC; </a:t>
                      </a:r>
                      <a:r>
                        <a:rPr lang="pt-BR" sz="800" i="1" u="none" strike="noStrike" dirty="0">
                          <a:effectLst/>
                        </a:rPr>
                        <a:t>Pelargonium reniforme </a:t>
                      </a:r>
                      <a:r>
                        <a:rPr lang="pt-BR" sz="800" u="none" strike="noStrike" dirty="0">
                          <a:effectLst/>
                        </a:rPr>
                        <a:t>Curt.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Pelargonium root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Za </a:t>
                      </a:r>
                      <a:r>
                        <a:rPr lang="en-GB" sz="800" u="none" strike="noStrike" dirty="0" err="1">
                          <a:effectLst/>
                        </a:rPr>
                        <a:t>simptomatsko</a:t>
                      </a:r>
                      <a:r>
                        <a:rPr lang="en-GB" sz="800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 err="1">
                          <a:effectLst/>
                        </a:rPr>
                        <a:t>liječenje</a:t>
                      </a:r>
                      <a:r>
                        <a:rPr lang="en-GB" sz="800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 err="1">
                          <a:effectLst/>
                        </a:rPr>
                        <a:t>prehlade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1621869884"/>
                  </a:ext>
                </a:extLst>
              </a:tr>
              <a:tr h="22514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 err="1">
                          <a:effectLst/>
                        </a:rPr>
                        <a:t>Echinaceae</a:t>
                      </a:r>
                      <a:r>
                        <a:rPr lang="en-GB" sz="800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 err="1">
                          <a:effectLst/>
                        </a:rPr>
                        <a:t>purpureae</a:t>
                      </a:r>
                      <a:r>
                        <a:rPr lang="en-GB" sz="800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 err="1">
                          <a:effectLst/>
                        </a:rPr>
                        <a:t>herba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Echinacea purpurea </a:t>
                      </a:r>
                      <a:r>
                        <a:rPr lang="en-GB" sz="800" u="none" strike="noStrike" dirty="0">
                          <a:effectLst/>
                        </a:rPr>
                        <a:t>(L.) </a:t>
                      </a:r>
                      <a:r>
                        <a:rPr lang="en-GB" sz="800" u="none" strike="noStrike" dirty="0" err="1">
                          <a:effectLst/>
                        </a:rPr>
                        <a:t>Moench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Purple Coneflower Herb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Za kratkotrajnu prevenciju i terapiju prehlade (well established)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1793135281"/>
                  </a:ext>
                </a:extLst>
              </a:tr>
              <a:tr h="11321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Sambuci flos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Sambucus nigra </a:t>
                      </a:r>
                      <a:r>
                        <a:rPr lang="en-GB" sz="800" u="none" strike="noStrike" dirty="0">
                          <a:effectLst/>
                        </a:rPr>
                        <a:t>L.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Elder Flower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u="none" strike="noStrike">
                          <a:effectLst/>
                        </a:rPr>
                        <a:t>Za olakšanje ranih simptoma prehlade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3654899987"/>
                  </a:ext>
                </a:extLst>
              </a:tr>
              <a:tr h="9082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Tiliae flos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 err="1">
                          <a:effectLst/>
                        </a:rPr>
                        <a:t>Tilia</a:t>
                      </a:r>
                      <a:r>
                        <a:rPr lang="en-GB" sz="800" i="1" u="none" strike="noStrike" dirty="0">
                          <a:effectLst/>
                        </a:rPr>
                        <a:t> cordata </a:t>
                      </a:r>
                      <a:r>
                        <a:rPr lang="en-GB" sz="800" u="none" strike="noStrike" dirty="0">
                          <a:effectLst/>
                        </a:rPr>
                        <a:t>Miller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Lime flower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Za olakšanje simptoma prehlade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3010052987"/>
                  </a:ext>
                </a:extLst>
              </a:tr>
              <a:tr h="9082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Matricariae flos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 err="1">
                          <a:effectLst/>
                        </a:rPr>
                        <a:t>Matricaria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i="1" u="none" strike="noStrike" dirty="0" err="1">
                          <a:effectLst/>
                        </a:rPr>
                        <a:t>recutita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L.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Matricaria Flower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Za olakšanje simptoma prehlade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959763381"/>
                  </a:ext>
                </a:extLst>
              </a:tr>
              <a:tr h="9082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Polygoni avicularis herba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Polygonum </a:t>
                      </a:r>
                      <a:r>
                        <a:rPr lang="en-GB" sz="800" i="1" u="none" strike="noStrike" dirty="0" err="1">
                          <a:effectLst/>
                        </a:rPr>
                        <a:t>aviculare</a:t>
                      </a:r>
                      <a:r>
                        <a:rPr lang="en-GB" sz="800" i="1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>
                          <a:effectLst/>
                        </a:rPr>
                        <a:t>L.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Knotgrass herb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Za olakšanje simptoma prehlade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585772335"/>
                  </a:ext>
                </a:extLst>
              </a:tr>
              <a:tr h="9082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Allii sativi bulbus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dirty="0">
                          <a:effectLst/>
                        </a:rPr>
                        <a:t>Allium sativum </a:t>
                      </a:r>
                      <a:r>
                        <a:rPr lang="en-GB" sz="800" u="none" strike="noStrike" dirty="0">
                          <a:effectLst/>
                        </a:rPr>
                        <a:t>L.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Garlic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Za </a:t>
                      </a:r>
                      <a:r>
                        <a:rPr lang="en-GB" sz="800" u="none" strike="noStrike" dirty="0" err="1">
                          <a:effectLst/>
                        </a:rPr>
                        <a:t>olakšanje</a:t>
                      </a:r>
                      <a:r>
                        <a:rPr lang="en-GB" sz="800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 err="1">
                          <a:effectLst/>
                        </a:rPr>
                        <a:t>simptoma</a:t>
                      </a:r>
                      <a:r>
                        <a:rPr lang="en-GB" sz="800" u="none" strike="noStrike" dirty="0">
                          <a:effectLst/>
                        </a:rPr>
                        <a:t> </a:t>
                      </a:r>
                      <a:r>
                        <a:rPr lang="en-GB" sz="800" u="none" strike="noStrike" dirty="0" err="1">
                          <a:effectLst/>
                        </a:rPr>
                        <a:t>prehlade</a:t>
                      </a:r>
                      <a:r>
                        <a:rPr lang="en-GB" sz="800" u="none" strike="noStrike" dirty="0">
                          <a:effectLst/>
                        </a:rPr>
                        <a:t> 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2" marR="1272" marT="1272" marB="0" anchor="b"/>
                </a:tc>
                <a:extLst>
                  <a:ext uri="{0D108BD9-81ED-4DB2-BD59-A6C34878D82A}">
                    <a16:rowId xmlns:a16="http://schemas.microsoft.com/office/drawing/2014/main" val="1209084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667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Autofit/>
          </a:bodyPr>
          <a:lstStyle/>
          <a:p>
            <a:r>
              <a:rPr lang="hr-HR" sz="2800" dirty="0"/>
              <a:t>Biljni lijekovi/pripravci s </a:t>
            </a:r>
            <a:r>
              <a:rPr lang="hr-HR" sz="2800" dirty="0" err="1"/>
              <a:t>ekspektorirajućim</a:t>
            </a:r>
            <a:r>
              <a:rPr lang="hr-HR" sz="2800" dirty="0"/>
              <a:t> i </a:t>
            </a:r>
            <a:r>
              <a:rPr lang="hr-HR" sz="2800" dirty="0" err="1"/>
              <a:t>sekretolitičkim</a:t>
            </a:r>
            <a:r>
              <a:rPr lang="hr-HR" sz="2800" dirty="0"/>
              <a:t> učinkom </a:t>
            </a:r>
            <a:r>
              <a:rPr lang="hr-HR" sz="2800" dirty="0" err="1"/>
              <a:t>učinkom</a:t>
            </a:r>
            <a:endParaRPr lang="en-US" sz="2800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 l="8218" r="-1" b="-1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graphicFrame>
        <p:nvGraphicFramePr>
          <p:cNvPr id="52227" name="Content Placeholder 2">
            <a:extLst>
              <a:ext uri="{FF2B5EF4-FFF2-40B4-BE49-F238E27FC236}">
                <a16:creationId xmlns:a16="http://schemas.microsoft.com/office/drawing/2014/main" id="{5E317157-D029-4D28-B4B1-43766EEBAB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517658"/>
              </p:ext>
            </p:extLst>
          </p:nvPr>
        </p:nvGraphicFramePr>
        <p:xfrm>
          <a:off x="683794" y="1955132"/>
          <a:ext cx="5314543" cy="3471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026" y="156218"/>
            <a:ext cx="5722545" cy="1325563"/>
          </a:xfrm>
        </p:spPr>
        <p:txBody>
          <a:bodyPr>
            <a:noAutofit/>
          </a:bodyPr>
          <a:lstStyle/>
          <a:p>
            <a:r>
              <a:rPr lang="hr-HR" sz="3200" i="1" dirty="0" err="1"/>
              <a:t>Hedera</a:t>
            </a:r>
            <a:r>
              <a:rPr lang="hr-HR" sz="3200" i="1" dirty="0"/>
              <a:t> </a:t>
            </a:r>
            <a:r>
              <a:rPr lang="hr-HR" sz="3200" i="1" dirty="0" err="1"/>
              <a:t>helix</a:t>
            </a:r>
            <a:r>
              <a:rPr lang="hr-HR" sz="3200" i="1" dirty="0"/>
              <a:t>, </a:t>
            </a:r>
            <a:r>
              <a:rPr lang="hr-HR" sz="3200" dirty="0" err="1"/>
              <a:t>Araliaceae</a:t>
            </a:r>
            <a:r>
              <a:rPr lang="hr-HR" sz="3200" dirty="0"/>
              <a:t> – Bršljan</a:t>
            </a:r>
            <a:br>
              <a:rPr lang="en-GB" sz="3200" dirty="0"/>
            </a:br>
            <a:endParaRPr lang="hr-HR" sz="32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s://upload.wikimedia.org/wikipedia/commons/thumb/c/c7/Hedera_helix1.JPG/220px-Hedera_helix1.JPG"/>
          <p:cNvPicPr>
            <a:picLocks noChangeAspect="1" noChangeArrowheads="1"/>
          </p:cNvPicPr>
          <p:nvPr/>
        </p:nvPicPr>
        <p:blipFill rotWithShape="1">
          <a:blip r:embed="rId2" cstate="print"/>
          <a:srcRect t="26216" r="1" b="31435"/>
          <a:stretch/>
        </p:blipFill>
        <p:spPr bwMode="auto">
          <a:xfrm>
            <a:off x="6355999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http://www.uni-graz.at/walter.obermayer/plants-of-styria/images/hedera-helix-05.jpg"/>
          <p:cNvPicPr>
            <a:picLocks noChangeAspect="1" noChangeArrowheads="1"/>
          </p:cNvPicPr>
          <p:nvPr/>
        </p:nvPicPr>
        <p:blipFill rotWithShape="1">
          <a:blip r:embed="rId3" cstate="print"/>
          <a:srcRect r="2" b="1207"/>
          <a:stretch/>
        </p:blipFill>
        <p:spPr bwMode="auto">
          <a:xfrm>
            <a:off x="7390912" y="3075259"/>
            <a:ext cx="4801088" cy="3782741"/>
          </a:xfrm>
          <a:custGeom>
            <a:avLst/>
            <a:gdLst/>
            <a:ahLst/>
            <a:cxnLst/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  <a:noFill/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C747A900-7E6D-4C5C-B33D-AC2798D73C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996933"/>
              </p:ext>
            </p:extLst>
          </p:nvPr>
        </p:nvGraphicFramePr>
        <p:xfrm>
          <a:off x="805543" y="1058779"/>
          <a:ext cx="5272888" cy="5721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114" y="345123"/>
            <a:ext cx="4509236" cy="1139139"/>
          </a:xfrm>
        </p:spPr>
        <p:txBody>
          <a:bodyPr>
            <a:normAutofit/>
          </a:bodyPr>
          <a:lstStyle/>
          <a:p>
            <a:r>
              <a:rPr lang="hr-HR" sz="3600" dirty="0"/>
              <a:t>Kombinacije bršljana, jaglaca i </a:t>
            </a:r>
            <a:r>
              <a:rPr lang="hr-HR" sz="3600" dirty="0" err="1"/>
              <a:t>timjana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2653" y="1415474"/>
            <a:ext cx="4993215" cy="3493411"/>
          </a:xfrm>
        </p:spPr>
        <p:txBody>
          <a:bodyPr anchor="t">
            <a:normAutofit/>
          </a:bodyPr>
          <a:lstStyle/>
          <a:p>
            <a:pPr marL="0">
              <a:spcBef>
                <a:spcPts val="0"/>
              </a:spcBef>
            </a:pPr>
            <a:r>
              <a:rPr lang="en-US" sz="1400" i="1" dirty="0"/>
              <a:t>Hedera helix </a:t>
            </a:r>
            <a:r>
              <a:rPr lang="en-US" sz="1400" dirty="0"/>
              <a:t>L. </a:t>
            </a:r>
            <a:r>
              <a:rPr lang="en-US" sz="1400" dirty="0" err="1"/>
              <a:t>Araliaceae</a:t>
            </a:r>
            <a:endParaRPr lang="hr-HR" sz="1400" dirty="0"/>
          </a:p>
          <a:p>
            <a:pPr marL="0">
              <a:spcBef>
                <a:spcPts val="0"/>
              </a:spcBef>
            </a:pPr>
            <a:r>
              <a:rPr lang="en-US" sz="1400" i="1" dirty="0"/>
              <a:t>Primula </a:t>
            </a:r>
            <a:r>
              <a:rPr lang="en-US" sz="1400" i="1" dirty="0" err="1"/>
              <a:t>veris</a:t>
            </a:r>
            <a:r>
              <a:rPr lang="en-US" sz="1400" i="1" dirty="0"/>
              <a:t> </a:t>
            </a:r>
            <a:r>
              <a:rPr lang="en-US" sz="1400" dirty="0"/>
              <a:t>L.</a:t>
            </a:r>
            <a:r>
              <a:rPr lang="hr-HR" sz="1400" dirty="0"/>
              <a:t>, </a:t>
            </a:r>
            <a:r>
              <a:rPr lang="en-US" sz="1400" i="1" dirty="0"/>
              <a:t>Primula </a:t>
            </a:r>
            <a:r>
              <a:rPr lang="hr-HR" sz="1400" i="1" dirty="0" err="1"/>
              <a:t>elatior</a:t>
            </a:r>
            <a:r>
              <a:rPr lang="en-US" sz="1400" i="1" dirty="0"/>
              <a:t> </a:t>
            </a:r>
            <a:r>
              <a:rPr lang="hr-HR" sz="1400" dirty="0"/>
              <a:t>(L.) Hill, </a:t>
            </a:r>
            <a:r>
              <a:rPr lang="en-US" sz="1400" dirty="0"/>
              <a:t> </a:t>
            </a:r>
            <a:r>
              <a:rPr lang="en-US" sz="1400" dirty="0" err="1"/>
              <a:t>Primulaceae</a:t>
            </a:r>
            <a:endParaRPr lang="en-US" sz="1400" dirty="0"/>
          </a:p>
          <a:p>
            <a:pPr marL="0">
              <a:spcBef>
                <a:spcPts val="0"/>
              </a:spcBef>
            </a:pPr>
            <a:r>
              <a:rPr lang="hr-HR" sz="1400" dirty="0"/>
              <a:t>T</a:t>
            </a:r>
            <a:r>
              <a:rPr lang="en-US" sz="1400" i="1" dirty="0" err="1"/>
              <a:t>hymus</a:t>
            </a:r>
            <a:r>
              <a:rPr lang="en-US" sz="1400" i="1" dirty="0"/>
              <a:t> vulgaris </a:t>
            </a:r>
            <a:r>
              <a:rPr lang="en-US" sz="1400" dirty="0"/>
              <a:t>L. </a:t>
            </a:r>
            <a:r>
              <a:rPr lang="en-US" sz="1400" i="1" dirty="0"/>
              <a:t>Thymus </a:t>
            </a:r>
            <a:r>
              <a:rPr lang="en-US" sz="1400" i="1" dirty="0" err="1"/>
              <a:t>zygis</a:t>
            </a:r>
            <a:r>
              <a:rPr lang="en-US" sz="1400" i="1" dirty="0"/>
              <a:t> </a:t>
            </a:r>
            <a:r>
              <a:rPr lang="en-US" sz="1400" dirty="0"/>
              <a:t>L. </a:t>
            </a:r>
            <a:r>
              <a:rPr lang="en-US" sz="1400" dirty="0" err="1"/>
              <a:t>Lamiaceae</a:t>
            </a:r>
            <a:r>
              <a:rPr lang="en-US" sz="1400" dirty="0"/>
              <a:t> </a:t>
            </a:r>
            <a:endParaRPr lang="hr-HR" sz="1400" dirty="0"/>
          </a:p>
          <a:p>
            <a:pPr marL="0">
              <a:spcBef>
                <a:spcPts val="0"/>
              </a:spcBef>
            </a:pPr>
            <a:endParaRPr lang="hr-HR" sz="1400" dirty="0"/>
          </a:p>
          <a:p>
            <a:pPr marL="0">
              <a:spcBef>
                <a:spcPts val="0"/>
              </a:spcBef>
            </a:pPr>
            <a:endParaRPr lang="en-US" sz="1400" dirty="0"/>
          </a:p>
          <a:p>
            <a:pPr marL="0" lvl="1">
              <a:spcBef>
                <a:spcPts val="0"/>
              </a:spcBef>
            </a:pPr>
            <a:endParaRPr lang="en-US" sz="1400" dirty="0"/>
          </a:p>
          <a:p>
            <a:pPr marL="0">
              <a:spcBef>
                <a:spcPts val="0"/>
              </a:spcBef>
            </a:pPr>
            <a:r>
              <a:rPr lang="hr-HR" sz="1400" dirty="0"/>
              <a:t>Četiri studije s pripravcima na bazi bršljana, jaglaca i </a:t>
            </a:r>
            <a:r>
              <a:rPr lang="hr-HR" sz="1400" dirty="0" err="1"/>
              <a:t>timjana</a:t>
            </a:r>
            <a:r>
              <a:rPr lang="hr-HR" sz="1400" dirty="0"/>
              <a:t> (N=1428)</a:t>
            </a:r>
          </a:p>
          <a:p>
            <a:pPr marL="457200" lvl="1">
              <a:spcBef>
                <a:spcPts val="0"/>
              </a:spcBef>
            </a:pPr>
            <a:r>
              <a:rPr lang="hr-HR" sz="900" dirty="0"/>
              <a:t>Rezultati snažno ukazuju na učinkovitost</a:t>
            </a:r>
          </a:p>
          <a:p>
            <a:pPr marL="457200" lvl="2">
              <a:spcBef>
                <a:spcPts val="0"/>
              </a:spcBef>
            </a:pPr>
            <a:r>
              <a:rPr lang="hr-HR" sz="900" dirty="0"/>
              <a:t>Smanjena učestalost i simptomi kašlja, olakšana </a:t>
            </a:r>
            <a:r>
              <a:rPr lang="hr-HR" sz="900" dirty="0" err="1"/>
              <a:t>sekretoliza</a:t>
            </a:r>
            <a:endParaRPr lang="hr-HR" sz="900" dirty="0"/>
          </a:p>
          <a:p>
            <a:pPr marL="0" lvl="1">
              <a:spcBef>
                <a:spcPts val="0"/>
              </a:spcBef>
            </a:pPr>
            <a:endParaRPr lang="en-US" sz="1400" dirty="0"/>
          </a:p>
          <a:p>
            <a:pPr marL="0" lvl="0">
              <a:spcBef>
                <a:spcPts val="0"/>
              </a:spcBef>
            </a:pPr>
            <a:r>
              <a:rPr lang="hr-HR" sz="1400" dirty="0"/>
              <a:t>Studija iz 2005 (n=62)</a:t>
            </a:r>
            <a:endParaRPr lang="en-US" sz="1400" dirty="0"/>
          </a:p>
          <a:p>
            <a:pPr marL="457200" lvl="2">
              <a:spcBef>
                <a:spcPts val="0"/>
              </a:spcBef>
            </a:pPr>
            <a:r>
              <a:rPr lang="hr-HR" sz="900" dirty="0"/>
              <a:t>Pripravak s bršljanom, </a:t>
            </a:r>
            <a:r>
              <a:rPr lang="hr-HR" sz="900" dirty="0" err="1"/>
              <a:t>timjanom</a:t>
            </a:r>
            <a:r>
              <a:rPr lang="hr-HR" sz="900" dirty="0"/>
              <a:t>, </a:t>
            </a:r>
            <a:r>
              <a:rPr lang="hr-HR" sz="900" dirty="0" err="1"/>
              <a:t>anišem</a:t>
            </a:r>
            <a:r>
              <a:rPr lang="hr-HR" sz="900" dirty="0"/>
              <a:t> i sluzi sljeza</a:t>
            </a:r>
            <a:endParaRPr lang="en-US" sz="900" dirty="0"/>
          </a:p>
          <a:p>
            <a:pPr marL="457200" lvl="2">
              <a:spcBef>
                <a:spcPts val="0"/>
              </a:spcBef>
            </a:pPr>
            <a:r>
              <a:rPr lang="hr-HR" sz="900" dirty="0"/>
              <a:t>Pripravak učinkovit, bez nuspojava</a:t>
            </a:r>
            <a:endParaRPr lang="en-US" sz="900" dirty="0"/>
          </a:p>
          <a:p>
            <a:pPr marL="0">
              <a:spcBef>
                <a:spcPts val="0"/>
              </a:spcBef>
            </a:pPr>
            <a:endParaRPr lang="hr-HR" sz="1400" dirty="0"/>
          </a:p>
          <a:p>
            <a:pPr marL="0">
              <a:spcBef>
                <a:spcPts val="0"/>
              </a:spcBef>
            </a:pPr>
            <a:r>
              <a:rPr lang="hr-HR" sz="1400" dirty="0"/>
              <a:t>Kombinacija </a:t>
            </a:r>
            <a:r>
              <a:rPr lang="hr-HR" sz="1400" dirty="0" err="1"/>
              <a:t>timjana</a:t>
            </a:r>
            <a:r>
              <a:rPr lang="hr-HR" sz="1400" dirty="0"/>
              <a:t> i bršljana </a:t>
            </a:r>
          </a:p>
          <a:p>
            <a:pPr marL="457200" lvl="2">
              <a:spcBef>
                <a:spcPts val="0"/>
              </a:spcBef>
            </a:pPr>
            <a:r>
              <a:rPr lang="hr-HR" sz="900" dirty="0"/>
              <a:t>361 pacijent s akutnim bronhitisom</a:t>
            </a:r>
          </a:p>
          <a:p>
            <a:pPr marL="457200" lvl="2">
              <a:spcBef>
                <a:spcPts val="0"/>
              </a:spcBef>
            </a:pPr>
            <a:r>
              <a:rPr lang="hr-HR" sz="900" dirty="0"/>
              <a:t>Dvostruko slijepa, placebom kontrolirana studija</a:t>
            </a:r>
          </a:p>
          <a:p>
            <a:pPr marL="457200" lvl="2">
              <a:spcBef>
                <a:spcPts val="0"/>
              </a:spcBef>
            </a:pPr>
            <a:r>
              <a:rPr lang="hr-HR" sz="900" dirty="0"/>
              <a:t>Pripravak učinkovitiji od placeba, bez ozbiljnih nuspojava</a:t>
            </a:r>
          </a:p>
          <a:p>
            <a:pPr marL="0" lvl="1">
              <a:spcBef>
                <a:spcPts val="0"/>
              </a:spcBef>
            </a:pPr>
            <a:endParaRPr lang="hr-HR" sz="1400" dirty="0"/>
          </a:p>
          <a:p>
            <a:pPr marL="0">
              <a:spcBef>
                <a:spcPts val="0"/>
              </a:spcBef>
            </a:pPr>
            <a:endParaRPr lang="en-US" sz="1800" dirty="0"/>
          </a:p>
          <a:p>
            <a:pPr marL="0">
              <a:spcBef>
                <a:spcPts val="0"/>
              </a:spcBef>
            </a:pPr>
            <a:endParaRPr lang="en-US" sz="1400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6" name="Picture 6" descr="Buy oxslip Primula elatior: £5.99 Delivery by Crocus"/>
          <p:cNvPicPr>
            <a:picLocks noChangeAspect="1" noChangeArrowheads="1"/>
          </p:cNvPicPr>
          <p:nvPr/>
        </p:nvPicPr>
        <p:blipFill rotWithShape="1">
          <a:blip r:embed="rId2" cstate="print"/>
          <a:srcRect r="-8" b="-8"/>
          <a:stretch/>
        </p:blipFill>
        <p:spPr bwMode="auto"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2" name="Picture 2" descr="https://proxy.duckduckgo.com/iu/?u=https%3A%2F%2Ftse3.mm.bing.net%2Fth%3Fid%3DOIP.vCIwUUXUCg9uD4iAITvbjwHaF7%26pid%3DApi&amp;f=1"/>
          <p:cNvPicPr>
            <a:picLocks noChangeAspect="1" noChangeArrowheads="1"/>
          </p:cNvPicPr>
          <p:nvPr/>
        </p:nvPicPr>
        <p:blipFill rotWithShape="1">
          <a:blip r:embed="rId3" cstate="print"/>
          <a:srcRect l="4149" r="15856" b="6"/>
          <a:stretch/>
        </p:blipFill>
        <p:spPr bwMode="auto"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/>
          <a:srcRect l="10123" r="10123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0" name="Picture 10"/>
          <p:cNvPicPr>
            <a:picLocks noChangeAspect="1" noChangeArrowheads="1"/>
          </p:cNvPicPr>
          <p:nvPr/>
        </p:nvPicPr>
        <p:blipFill rotWithShape="1">
          <a:blip r:embed="rId5"/>
          <a:srcRect t="10471" b="10471"/>
          <a:stretch/>
        </p:blipFill>
        <p:spPr bwMode="auto"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8" name="Picture 8" descr="Thymus vulgaris | gardenersworld.com"/>
          <p:cNvPicPr>
            <a:picLocks noChangeAspect="1" noChangeArrowheads="1"/>
          </p:cNvPicPr>
          <p:nvPr/>
        </p:nvPicPr>
        <p:blipFill rotWithShape="1">
          <a:blip r:embed="rId6" cstate="print"/>
          <a:srcRect r="22270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7" r="78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10380520" cy="3204134"/>
          </a:xfrm>
        </p:spPr>
        <p:txBody>
          <a:bodyPr anchor="b"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hr-HR" sz="4800" dirty="0"/>
              <a:t>Znanost i tradicija Istoka i Zapada u borbi protiv respiratornih infekcija</a:t>
            </a:r>
            <a:br>
              <a:rPr lang="hr-HR" sz="4800" dirty="0"/>
            </a:br>
            <a:br>
              <a:rPr lang="hr-HR" sz="4800" dirty="0"/>
            </a:br>
            <a:r>
              <a:rPr lang="en-GB" sz="4800" dirty="0"/>
              <a:t>Science and tradition of East and West as aid against respiratory infections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7029725" cy="1208141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hr-HR" sz="2000" dirty="0" err="1"/>
              <a:t>Fitoterapijski</a:t>
            </a:r>
            <a:r>
              <a:rPr lang="hr-HR" sz="2000" dirty="0"/>
              <a:t> pristup respiratornim oboljenjima</a:t>
            </a:r>
          </a:p>
          <a:p>
            <a:pPr algn="l">
              <a:spcAft>
                <a:spcPts val="600"/>
              </a:spcAft>
            </a:pPr>
            <a:r>
              <a:rPr lang="hr-HR" sz="2000" dirty="0" err="1"/>
              <a:t>Phytotherapeutic</a:t>
            </a:r>
            <a:r>
              <a:rPr lang="hr-HR" sz="2000" dirty="0"/>
              <a:t> </a:t>
            </a:r>
            <a:r>
              <a:rPr lang="hr-HR" sz="2000" dirty="0" err="1"/>
              <a:t>approach</a:t>
            </a:r>
            <a:r>
              <a:rPr lang="hr-HR" sz="2000" dirty="0"/>
              <a:t> to </a:t>
            </a:r>
            <a:r>
              <a:rPr lang="hr-HR" sz="2000" dirty="0" err="1"/>
              <a:t>respiratory</a:t>
            </a:r>
            <a:r>
              <a:rPr lang="hr-HR" sz="2000" dirty="0"/>
              <a:t> </a:t>
            </a:r>
            <a:r>
              <a:rPr lang="hr-HR" sz="2000" dirty="0" err="1"/>
              <a:t>diseases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2956-2B56-4AE2-A688-3B769F7D8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n-GB" i="1" dirty="0"/>
              <a:t>Andrographis </a:t>
            </a:r>
            <a:r>
              <a:rPr lang="en-GB" i="1" dirty="0" err="1"/>
              <a:t>paniculata</a:t>
            </a:r>
            <a:endParaRPr lang="en-GB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C84B4-5E00-47C7-A909-2A26F9B47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en-GB" sz="1800" i="1" dirty="0"/>
              <a:t>Andrographis </a:t>
            </a:r>
            <a:r>
              <a:rPr lang="en-GB" sz="1800" i="1" dirty="0" err="1"/>
              <a:t>paniculata</a:t>
            </a:r>
            <a:r>
              <a:rPr lang="en-GB" sz="1800" i="1" dirty="0"/>
              <a:t> </a:t>
            </a:r>
            <a:r>
              <a:rPr lang="en-GB" sz="1800" dirty="0"/>
              <a:t>(</a:t>
            </a:r>
            <a:r>
              <a:rPr lang="en-GB" sz="1800" dirty="0" err="1"/>
              <a:t>Burm.f</a:t>
            </a:r>
            <a:r>
              <a:rPr lang="en-GB" sz="1800" dirty="0"/>
              <a:t>.) </a:t>
            </a:r>
            <a:r>
              <a:rPr lang="en-GB" sz="1800" dirty="0" err="1"/>
              <a:t>Nees</a:t>
            </a:r>
            <a:r>
              <a:rPr lang="en-GB" sz="1800" dirty="0"/>
              <a:t>, </a:t>
            </a:r>
            <a:r>
              <a:rPr lang="en-GB" sz="1800" dirty="0" err="1"/>
              <a:t>Acanthaceae</a:t>
            </a:r>
            <a:endParaRPr lang="en-GB" sz="1800" dirty="0"/>
          </a:p>
          <a:p>
            <a:r>
              <a:rPr lang="en-GB" sz="1800" dirty="0" err="1"/>
              <a:t>Najvažnija</a:t>
            </a:r>
            <a:r>
              <a:rPr lang="en-GB" sz="1800" dirty="0"/>
              <a:t> </a:t>
            </a:r>
            <a:r>
              <a:rPr lang="en-GB" sz="1800" dirty="0" err="1"/>
              <a:t>sastavnica</a:t>
            </a:r>
            <a:endParaRPr lang="en-GB" sz="1800" dirty="0"/>
          </a:p>
          <a:p>
            <a:pPr lvl="1"/>
            <a:r>
              <a:rPr lang="en-GB" sz="1800" dirty="0" err="1"/>
              <a:t>Diterpenski</a:t>
            </a:r>
            <a:r>
              <a:rPr lang="en-GB" sz="1800" dirty="0"/>
              <a:t> </a:t>
            </a:r>
            <a:r>
              <a:rPr lang="en-GB" sz="1800" dirty="0" err="1"/>
              <a:t>lakton</a:t>
            </a:r>
            <a:r>
              <a:rPr lang="en-GB" sz="1800" dirty="0"/>
              <a:t> </a:t>
            </a:r>
            <a:r>
              <a:rPr lang="en-GB" sz="1800" dirty="0" err="1"/>
              <a:t>andrografolid</a:t>
            </a:r>
            <a:endParaRPr lang="en-GB" sz="1800" dirty="0"/>
          </a:p>
          <a:p>
            <a:r>
              <a:rPr lang="en-GB" sz="1800" dirty="0" err="1"/>
              <a:t>Šest</a:t>
            </a:r>
            <a:r>
              <a:rPr lang="en-GB" sz="1800" dirty="0"/>
              <a:t> </a:t>
            </a:r>
            <a:r>
              <a:rPr lang="en-GB" sz="1800" dirty="0" err="1"/>
              <a:t>uglavnom</a:t>
            </a:r>
            <a:r>
              <a:rPr lang="en-GB" sz="1800" dirty="0"/>
              <a:t> </a:t>
            </a:r>
            <a:r>
              <a:rPr lang="en-GB" sz="1800" dirty="0" err="1"/>
              <a:t>kvalitetnih</a:t>
            </a:r>
            <a:r>
              <a:rPr lang="en-GB" sz="1800" dirty="0"/>
              <a:t> </a:t>
            </a:r>
            <a:r>
              <a:rPr lang="en-GB" sz="1800" dirty="0" err="1"/>
              <a:t>studija</a:t>
            </a:r>
            <a:r>
              <a:rPr lang="en-GB" sz="1800" dirty="0"/>
              <a:t> s N=807 </a:t>
            </a:r>
            <a:r>
              <a:rPr lang="en-GB" sz="1800" dirty="0" err="1"/>
              <a:t>sudionika</a:t>
            </a:r>
            <a:r>
              <a:rPr lang="en-GB" sz="1800" dirty="0"/>
              <a:t> 31.5 mg - 200 mg; 3-10 d</a:t>
            </a:r>
            <a:r>
              <a:rPr lang="hr-HR" sz="1800" dirty="0"/>
              <a:t> (u</a:t>
            </a:r>
            <a:r>
              <a:rPr lang="en-GB" sz="1800" dirty="0"/>
              <a:t> </a:t>
            </a:r>
            <a:r>
              <a:rPr lang="en-GB" sz="1800" dirty="0" err="1"/>
              <a:t>nekim</a:t>
            </a:r>
            <a:r>
              <a:rPr lang="en-GB" sz="1800" dirty="0"/>
              <a:t> </a:t>
            </a:r>
            <a:r>
              <a:rPr lang="en-GB" sz="1800" dirty="0" err="1"/>
              <a:t>studijama</a:t>
            </a:r>
            <a:r>
              <a:rPr lang="en-GB" sz="1800" dirty="0"/>
              <a:t> </a:t>
            </a:r>
            <a:r>
              <a:rPr lang="en-GB" sz="1800" dirty="0" err="1"/>
              <a:t>kombinirana</a:t>
            </a:r>
            <a:r>
              <a:rPr lang="en-GB" sz="1800" dirty="0"/>
              <a:t> s </a:t>
            </a:r>
            <a:r>
              <a:rPr lang="en-GB" sz="1800" i="1" dirty="0"/>
              <a:t>A. </a:t>
            </a:r>
            <a:r>
              <a:rPr lang="en-GB" sz="1800" i="1" dirty="0" err="1"/>
              <a:t>senticosus</a:t>
            </a:r>
            <a:r>
              <a:rPr lang="hr-HR" sz="1800" dirty="0"/>
              <a:t>)</a:t>
            </a:r>
            <a:endParaRPr lang="en-GB" sz="1800" dirty="0"/>
          </a:p>
          <a:p>
            <a:pPr lvl="1"/>
            <a:r>
              <a:rPr lang="en-GB" sz="1800" dirty="0" err="1"/>
              <a:t>Većina</a:t>
            </a:r>
            <a:r>
              <a:rPr lang="en-GB" sz="1800" dirty="0"/>
              <a:t> </a:t>
            </a:r>
            <a:r>
              <a:rPr lang="en-GB" sz="1800" dirty="0" err="1"/>
              <a:t>studija</a:t>
            </a:r>
            <a:r>
              <a:rPr lang="en-GB" sz="1800" dirty="0"/>
              <a:t> </a:t>
            </a:r>
            <a:r>
              <a:rPr lang="en-GB" sz="1800" dirty="0" err="1"/>
              <a:t>pokazala</a:t>
            </a:r>
            <a:r>
              <a:rPr lang="en-GB" sz="1800" dirty="0"/>
              <a:t> </a:t>
            </a:r>
            <a:r>
              <a:rPr lang="en-GB" sz="1800" dirty="0" err="1"/>
              <a:t>značajn</a:t>
            </a:r>
            <a:r>
              <a:rPr lang="hr-HR" sz="1800" dirty="0"/>
              <a:t>o</a:t>
            </a:r>
            <a:r>
              <a:rPr lang="en-GB" sz="1800" dirty="0"/>
              <a:t> </a:t>
            </a:r>
            <a:r>
              <a:rPr lang="en-GB" sz="1800" dirty="0" err="1"/>
              <a:t>poboljšanje</a:t>
            </a:r>
            <a:r>
              <a:rPr lang="en-GB" sz="1800" dirty="0"/>
              <a:t> </a:t>
            </a:r>
            <a:r>
              <a:rPr lang="en-GB" sz="1800" dirty="0" err="1"/>
              <a:t>simptoma</a:t>
            </a:r>
            <a:r>
              <a:rPr lang="en-GB" sz="1800" dirty="0"/>
              <a:t> </a:t>
            </a:r>
            <a:r>
              <a:rPr lang="en-GB" sz="1800" dirty="0" err="1"/>
              <a:t>vezanih</a:t>
            </a:r>
            <a:r>
              <a:rPr lang="en-GB" sz="1800" dirty="0"/>
              <a:t>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kašalj</a:t>
            </a:r>
            <a:endParaRPr lang="en-GB" sz="1800" dirty="0"/>
          </a:p>
          <a:p>
            <a:pPr lvl="1"/>
            <a:r>
              <a:rPr lang="en-GB" sz="1800" dirty="0" err="1"/>
              <a:t>Rjeđi</a:t>
            </a:r>
            <a:r>
              <a:rPr lang="en-GB" sz="1800" dirty="0"/>
              <a:t> </a:t>
            </a:r>
            <a:r>
              <a:rPr lang="en-GB" sz="1800" dirty="0" err="1"/>
              <a:t>napadi</a:t>
            </a:r>
            <a:r>
              <a:rPr lang="en-GB" sz="1800" dirty="0"/>
              <a:t> </a:t>
            </a:r>
            <a:r>
              <a:rPr lang="en-GB" sz="1800" dirty="0" err="1"/>
              <a:t>kašlja</a:t>
            </a:r>
            <a:r>
              <a:rPr lang="hr-HR" sz="1800" dirty="0"/>
              <a:t> i </a:t>
            </a:r>
            <a:r>
              <a:rPr lang="en-GB" sz="1800" dirty="0" err="1"/>
              <a:t>blaži</a:t>
            </a:r>
            <a:endParaRPr lang="en-GB" sz="1800" dirty="0"/>
          </a:p>
          <a:p>
            <a:pPr lvl="1"/>
            <a:r>
              <a:rPr lang="hr-HR" sz="1800" dirty="0"/>
              <a:t>D</a:t>
            </a:r>
            <a:r>
              <a:rPr lang="en-GB" sz="1800" dirty="0" err="1"/>
              <a:t>obar</a:t>
            </a:r>
            <a:r>
              <a:rPr lang="en-GB" sz="1800" dirty="0"/>
              <a:t> </a:t>
            </a:r>
            <a:r>
              <a:rPr lang="en-GB" sz="1800" dirty="0" err="1"/>
              <a:t>mukocilijarni</a:t>
            </a:r>
            <a:r>
              <a:rPr lang="en-GB" sz="1800" dirty="0"/>
              <a:t> </a:t>
            </a:r>
            <a:r>
              <a:rPr lang="en-GB" sz="1800" dirty="0" err="1"/>
              <a:t>klirens</a:t>
            </a:r>
            <a:endParaRPr lang="en-GB" sz="1800" dirty="0"/>
          </a:p>
          <a:p>
            <a:endParaRPr lang="en-GB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s://proxy.duckduckgo.com/iu/?u=https%3A%2F%2Ftse3.mm.bing.net%2Fth%3Fid%3DOIP.2qbKVSon_HS2gZon9V2t0QHaF9%26pid%3DApi&amp;f=1">
            <a:extLst>
              <a:ext uri="{FF2B5EF4-FFF2-40B4-BE49-F238E27FC236}">
                <a16:creationId xmlns:a16="http://schemas.microsoft.com/office/drawing/2014/main" id="{162ED7C6-BFA4-4A85-AA7C-DE4838CE1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-4" b="4854"/>
          <a:stretch/>
        </p:blipFill>
        <p:spPr bwMode="auto"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8DDF30C-0280-442C-8F2C-8E08EA00A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19" r="1219"/>
          <a:stretch/>
        </p:blipFill>
        <p:spPr bwMode="auto"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188562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C439-2E4A-46B7-94D0-E643E953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sz="2800" i="1" dirty="0"/>
              <a:t>Echinacea purpurea </a:t>
            </a:r>
            <a:r>
              <a:rPr lang="en-US" sz="2800" dirty="0"/>
              <a:t>(L.) </a:t>
            </a:r>
            <a:r>
              <a:rPr lang="en-US" sz="2800" dirty="0" err="1"/>
              <a:t>Moench</a:t>
            </a:r>
            <a:r>
              <a:rPr lang="hr-HR" sz="2800" dirty="0"/>
              <a:t> – </a:t>
            </a:r>
            <a:r>
              <a:rPr lang="hr-HR" sz="2800" dirty="0" err="1"/>
              <a:t>Asteraceae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E9FAF-0CDC-4C1D-A61E-BC8390C5E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 lnSpcReduction="10000"/>
          </a:bodyPr>
          <a:lstStyle/>
          <a:p>
            <a:r>
              <a:rPr lang="hr-HR" sz="1400" dirty="0"/>
              <a:t>Kliničke studije </a:t>
            </a:r>
          </a:p>
          <a:p>
            <a:r>
              <a:rPr lang="hr-HR" sz="1400" dirty="0"/>
              <a:t>Sustavni pregledi često s različitim zaključcima</a:t>
            </a:r>
          </a:p>
          <a:p>
            <a:r>
              <a:rPr lang="hr-HR" sz="1400" dirty="0"/>
              <a:t>Prevencija prehlade</a:t>
            </a:r>
          </a:p>
          <a:p>
            <a:pPr lvl="1"/>
            <a:r>
              <a:rPr lang="hr-HR" sz="1400" dirty="0"/>
              <a:t>Cochrane, 2014</a:t>
            </a:r>
          </a:p>
          <a:p>
            <a:pPr lvl="2"/>
            <a:r>
              <a:rPr lang="hr-HR" sz="1400" dirty="0"/>
              <a:t>22 RCT, </a:t>
            </a:r>
            <a:r>
              <a:rPr lang="en-US" sz="1400" dirty="0"/>
              <a:t>4631</a:t>
            </a:r>
            <a:r>
              <a:rPr lang="hr-HR" sz="1400" dirty="0"/>
              <a:t> ispitanik</a:t>
            </a:r>
          </a:p>
          <a:p>
            <a:pPr lvl="2"/>
            <a:r>
              <a:rPr lang="hr-HR" sz="1400" dirty="0"/>
              <a:t>Trend blagog poboljšanja u prevenciji prehlade</a:t>
            </a:r>
          </a:p>
          <a:p>
            <a:pPr lvl="1"/>
            <a:r>
              <a:rPr lang="hr-HR" sz="1400" dirty="0"/>
              <a:t>Nekoliko studija s pozitivnim ishodima objavljeno nakon 2014</a:t>
            </a:r>
          </a:p>
          <a:p>
            <a:pPr lvl="2"/>
            <a:r>
              <a:rPr lang="hr-HR" sz="1400" dirty="0"/>
              <a:t>Smanjuje simptome  i skraćuje vrijeme prehlade</a:t>
            </a:r>
          </a:p>
          <a:p>
            <a:r>
              <a:rPr lang="hr-HR" sz="1400" dirty="0"/>
              <a:t>Pregled koji je ispitivao utjecaj na kašalj</a:t>
            </a:r>
          </a:p>
          <a:p>
            <a:pPr lvl="1"/>
            <a:r>
              <a:rPr lang="hr-HR" sz="1400" dirty="0"/>
              <a:t>8 RCT, ukupno </a:t>
            </a:r>
            <a:r>
              <a:rPr lang="en-US" sz="1400" dirty="0"/>
              <a:t>1130 </a:t>
            </a:r>
            <a:r>
              <a:rPr lang="hr-HR" sz="1400" dirty="0"/>
              <a:t>pacijenata, </a:t>
            </a:r>
            <a:r>
              <a:rPr lang="en-US" sz="1400" dirty="0"/>
              <a:t>300 mg </a:t>
            </a:r>
            <a:r>
              <a:rPr lang="hr-HR" sz="1400" dirty="0"/>
              <a:t>- </a:t>
            </a:r>
            <a:r>
              <a:rPr lang="en-US" sz="1400" dirty="0"/>
              <a:t>6 </a:t>
            </a:r>
            <a:r>
              <a:rPr lang="hr-HR" sz="1400" dirty="0"/>
              <a:t>/dan, 1-</a:t>
            </a:r>
            <a:r>
              <a:rPr lang="en-US" sz="1400" dirty="0"/>
              <a:t>12</a:t>
            </a:r>
            <a:r>
              <a:rPr lang="hr-HR" sz="1400" dirty="0"/>
              <a:t> tjedana</a:t>
            </a:r>
            <a:r>
              <a:rPr lang="en-US" sz="1400" dirty="0"/>
              <a:t> </a:t>
            </a:r>
          </a:p>
          <a:p>
            <a:pPr lvl="1"/>
            <a:r>
              <a:rPr lang="hr-HR" sz="1400" dirty="0"/>
              <a:t>Nema utjecaja na kašalj</a:t>
            </a:r>
          </a:p>
          <a:p>
            <a:r>
              <a:rPr lang="hr-HR" sz="1400" dirty="0"/>
              <a:t>Nuspojave blage i prolazne</a:t>
            </a:r>
          </a:p>
          <a:p>
            <a:pPr lvl="1"/>
            <a:r>
              <a:rPr lang="hr-HR" sz="1400" dirty="0"/>
              <a:t>Uglavnom vezane uz GI trakt</a:t>
            </a:r>
          </a:p>
          <a:p>
            <a:endParaRPr lang="hr-HR" sz="1400" dirty="0"/>
          </a:p>
          <a:p>
            <a:pPr lvl="1"/>
            <a:endParaRPr lang="en-US" sz="1400" dirty="0"/>
          </a:p>
          <a:p>
            <a:endParaRPr lang="hr-HR" sz="1400" dirty="0"/>
          </a:p>
          <a:p>
            <a:pPr lvl="1"/>
            <a:endParaRPr lang="hr-HR" sz="1400" dirty="0"/>
          </a:p>
          <a:p>
            <a:pPr lvl="1"/>
            <a:endParaRPr lang="hr-HR" sz="1400" dirty="0"/>
          </a:p>
          <a:p>
            <a:pPr lvl="1"/>
            <a:endParaRPr lang="hr-HR" sz="1400" dirty="0"/>
          </a:p>
          <a:p>
            <a:pPr lvl="1"/>
            <a:endParaRPr lang="en-US" sz="1400" dirty="0"/>
          </a:p>
          <a:p>
            <a:endParaRPr lang="en-GB" sz="14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4EC6F-13BE-4141-9A53-24DA05447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0" r="21447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5832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863" y="197110"/>
            <a:ext cx="4509236" cy="1139139"/>
          </a:xfrm>
        </p:spPr>
        <p:txBody>
          <a:bodyPr>
            <a:normAutofit/>
          </a:bodyPr>
          <a:lstStyle/>
          <a:p>
            <a:r>
              <a:rPr lang="en-US" sz="3600" i="1" dirty="0"/>
              <a:t>Pelargonium </a:t>
            </a:r>
            <a:r>
              <a:rPr lang="hr-HR" sz="3600" i="1" dirty="0" err="1"/>
              <a:t>sp</a:t>
            </a:r>
            <a:r>
              <a:rPr lang="hr-HR" sz="3600" i="1" dirty="0"/>
              <a:t>.</a:t>
            </a:r>
            <a:endParaRPr lang="en-US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7515" y="1028700"/>
            <a:ext cx="4971239" cy="3740836"/>
          </a:xfrm>
        </p:spPr>
        <p:txBody>
          <a:bodyPr anchor="t"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1200" i="1" dirty="0"/>
              <a:t>Pelargonium </a:t>
            </a:r>
            <a:r>
              <a:rPr lang="en-US" sz="1200" i="1" dirty="0" err="1"/>
              <a:t>sidoides</a:t>
            </a:r>
            <a:r>
              <a:rPr lang="en-US" sz="1200" i="1" dirty="0"/>
              <a:t> </a:t>
            </a:r>
            <a:r>
              <a:rPr lang="en-US" sz="1200" dirty="0"/>
              <a:t>DC.</a:t>
            </a:r>
            <a:r>
              <a:rPr lang="hr-HR" sz="1200" dirty="0"/>
              <a:t> </a:t>
            </a:r>
            <a:r>
              <a:rPr lang="en-US" sz="1200" i="1" dirty="0"/>
              <a:t>Pelargonium </a:t>
            </a:r>
            <a:r>
              <a:rPr lang="en-US" sz="1200" i="1" dirty="0" err="1"/>
              <a:t>reniforme</a:t>
            </a:r>
            <a:r>
              <a:rPr lang="hr-HR" sz="1200" i="1" dirty="0"/>
              <a:t> </a:t>
            </a:r>
            <a:r>
              <a:rPr lang="hr-HR" sz="1200" dirty="0" err="1"/>
              <a:t>Curt</a:t>
            </a:r>
            <a:r>
              <a:rPr lang="hr-HR" sz="1200" dirty="0"/>
              <a:t>., </a:t>
            </a:r>
            <a:r>
              <a:rPr lang="en-US" sz="1200" dirty="0" err="1"/>
              <a:t>Geraniaceae</a:t>
            </a:r>
            <a:endParaRPr lang="hr-HR" sz="1200" dirty="0"/>
          </a:p>
          <a:p>
            <a:pPr>
              <a:spcBef>
                <a:spcPts val="0"/>
              </a:spcBef>
            </a:pPr>
            <a:r>
              <a:rPr lang="hr-HR" sz="1200" dirty="0"/>
              <a:t>Potječu s juga Afrike</a:t>
            </a:r>
          </a:p>
          <a:p>
            <a:pPr lvl="1">
              <a:spcBef>
                <a:spcPts val="0"/>
              </a:spcBef>
            </a:pPr>
            <a:r>
              <a:rPr lang="en-US" sz="1200" i="1" dirty="0"/>
              <a:t>P. </a:t>
            </a:r>
            <a:r>
              <a:rPr lang="en-US" sz="1200" i="1" dirty="0" err="1"/>
              <a:t>sidoides</a:t>
            </a:r>
            <a:r>
              <a:rPr lang="en-US" sz="1200" i="1" dirty="0"/>
              <a:t> </a:t>
            </a:r>
            <a:r>
              <a:rPr lang="hr-HR" sz="1200" dirty="0"/>
              <a:t>(ljekovita </a:t>
            </a:r>
            <a:r>
              <a:rPr lang="hr-HR" sz="1200" dirty="0" err="1"/>
              <a:t>pelargonija</a:t>
            </a:r>
            <a:r>
              <a:rPr lang="hr-HR" sz="1200" dirty="0"/>
              <a:t>)</a:t>
            </a:r>
            <a:endParaRPr lang="hr-HR" sz="1200" i="1" dirty="0"/>
          </a:p>
          <a:p>
            <a:pPr lvl="2">
              <a:spcBef>
                <a:spcPts val="0"/>
              </a:spcBef>
            </a:pPr>
            <a:r>
              <a:rPr lang="hr-HR" sz="1200" dirty="0"/>
              <a:t>Tamnocrveni do crni cvjetovi</a:t>
            </a:r>
          </a:p>
          <a:p>
            <a:pPr lvl="1">
              <a:spcBef>
                <a:spcPts val="0"/>
              </a:spcBef>
            </a:pPr>
            <a:r>
              <a:rPr lang="en-US" sz="1200" i="1" dirty="0"/>
              <a:t>P. </a:t>
            </a:r>
            <a:r>
              <a:rPr lang="en-US" sz="1200" i="1" dirty="0" err="1"/>
              <a:t>reniforme</a:t>
            </a:r>
            <a:r>
              <a:rPr lang="en-US" sz="1200" i="1" dirty="0"/>
              <a:t> </a:t>
            </a:r>
            <a:endParaRPr lang="hr-HR" sz="1200" i="1" dirty="0"/>
          </a:p>
          <a:p>
            <a:pPr lvl="2">
              <a:spcBef>
                <a:spcPts val="0"/>
              </a:spcBef>
            </a:pPr>
            <a:r>
              <a:rPr lang="hr-HR" sz="1200" dirty="0"/>
              <a:t>M</a:t>
            </a:r>
            <a:r>
              <a:rPr lang="en-US" sz="1200" dirty="0" err="1"/>
              <a:t>agenta</a:t>
            </a:r>
            <a:r>
              <a:rPr lang="en-US" sz="1200" dirty="0"/>
              <a:t> </a:t>
            </a:r>
            <a:r>
              <a:rPr lang="hr-HR" sz="1200" dirty="0"/>
              <a:t>crveni do crni cvjetovi</a:t>
            </a:r>
          </a:p>
          <a:p>
            <a:pPr>
              <a:spcBef>
                <a:spcPts val="0"/>
              </a:spcBef>
            </a:pPr>
            <a:r>
              <a:rPr lang="hr-HR" sz="1200" dirty="0"/>
              <a:t>Sastavnice korijena</a:t>
            </a:r>
          </a:p>
          <a:p>
            <a:pPr lvl="1">
              <a:spcBef>
                <a:spcPts val="0"/>
              </a:spcBef>
            </a:pPr>
            <a:r>
              <a:rPr lang="hr-HR" sz="1200" dirty="0"/>
              <a:t>Fenolne kiseline, </a:t>
            </a:r>
            <a:r>
              <a:rPr lang="hr-HR" sz="1200" dirty="0" err="1"/>
              <a:t>trijeslovine</a:t>
            </a:r>
            <a:r>
              <a:rPr lang="hr-HR" sz="1200" dirty="0"/>
              <a:t>, flavonoidi, </a:t>
            </a:r>
            <a:r>
              <a:rPr lang="hr-HR" sz="1200" dirty="0" err="1"/>
              <a:t>kumarini</a:t>
            </a:r>
            <a:r>
              <a:rPr lang="hr-HR" sz="1200" dirty="0"/>
              <a:t>, </a:t>
            </a:r>
            <a:r>
              <a:rPr lang="hr-HR" sz="1200" dirty="0" err="1"/>
              <a:t>purinski</a:t>
            </a:r>
            <a:r>
              <a:rPr lang="hr-HR" sz="1200" dirty="0"/>
              <a:t> derivati</a:t>
            </a:r>
          </a:p>
          <a:p>
            <a:pPr>
              <a:spcBef>
                <a:spcPts val="0"/>
              </a:spcBef>
            </a:pPr>
            <a:endParaRPr lang="hr-HR" sz="1600" dirty="0"/>
          </a:p>
          <a:p>
            <a:pPr>
              <a:spcBef>
                <a:spcPts val="0"/>
              </a:spcBef>
            </a:pPr>
            <a:r>
              <a:rPr lang="hr-HR" sz="1600" dirty="0"/>
              <a:t>Kliničke studije</a:t>
            </a:r>
          </a:p>
          <a:p>
            <a:pPr>
              <a:spcBef>
                <a:spcPts val="0"/>
              </a:spcBef>
            </a:pPr>
            <a:r>
              <a:rPr lang="hr-HR" sz="1200" dirty="0"/>
              <a:t>11 studija (N= 2871) </a:t>
            </a:r>
          </a:p>
          <a:p>
            <a:pPr>
              <a:spcBef>
                <a:spcPts val="0"/>
              </a:spcBef>
            </a:pPr>
            <a:r>
              <a:rPr lang="hr-HR" sz="1200" dirty="0"/>
              <a:t>Sudionici</a:t>
            </a:r>
          </a:p>
          <a:p>
            <a:pPr lvl="1">
              <a:spcBef>
                <a:spcPts val="0"/>
              </a:spcBef>
            </a:pPr>
            <a:r>
              <a:rPr lang="hr-HR" sz="1200" dirty="0"/>
              <a:t>Odrasle osobe (7 studija, </a:t>
            </a:r>
            <a:r>
              <a:rPr lang="en-US" sz="1200" dirty="0"/>
              <a:t>90 mg </a:t>
            </a:r>
            <a:r>
              <a:rPr lang="hr-HR" sz="1200" dirty="0"/>
              <a:t>- </a:t>
            </a:r>
            <a:r>
              <a:rPr lang="en-US" sz="1200" dirty="0"/>
              <a:t>7,2 g</a:t>
            </a:r>
            <a:r>
              <a:rPr lang="hr-HR" sz="1200" dirty="0"/>
              <a:t>)</a:t>
            </a:r>
          </a:p>
          <a:p>
            <a:pPr lvl="1">
              <a:spcBef>
                <a:spcPts val="0"/>
              </a:spcBef>
            </a:pPr>
            <a:r>
              <a:rPr lang="hr-HR" sz="1200" dirty="0"/>
              <a:t>Djeca (4 studije, </a:t>
            </a:r>
            <a:r>
              <a:rPr lang="en-US" sz="1200" dirty="0"/>
              <a:t>30 mg </a:t>
            </a:r>
            <a:r>
              <a:rPr lang="hr-HR" sz="1200" dirty="0"/>
              <a:t>-</a:t>
            </a:r>
            <a:r>
              <a:rPr lang="en-US" sz="1200" dirty="0"/>
              <a:t>3,6 g</a:t>
            </a:r>
            <a:r>
              <a:rPr lang="hr-HR" sz="1200" dirty="0"/>
              <a:t>)	</a:t>
            </a:r>
          </a:p>
          <a:p>
            <a:pPr>
              <a:spcBef>
                <a:spcPts val="0"/>
              </a:spcBef>
            </a:pPr>
            <a:r>
              <a:rPr lang="hr-HR" sz="1200" dirty="0"/>
              <a:t>Rezultati</a:t>
            </a:r>
          </a:p>
          <a:p>
            <a:pPr lvl="1">
              <a:spcBef>
                <a:spcPts val="0"/>
              </a:spcBef>
            </a:pPr>
            <a:r>
              <a:rPr lang="hr-HR" sz="1200" dirty="0"/>
              <a:t>U svim studijama osim jedne pacijenti su osjetili poboljšanje uslijed terapije</a:t>
            </a:r>
          </a:p>
          <a:p>
            <a:pPr lvl="1">
              <a:spcBef>
                <a:spcPts val="0"/>
              </a:spcBef>
            </a:pPr>
            <a:r>
              <a:rPr lang="hr-HR" sz="1200" dirty="0"/>
              <a:t>Smanjena ozbiljnost simptoma bronhitisa,  snižena temperatura,  </a:t>
            </a:r>
            <a:br>
              <a:rPr lang="hr-HR" sz="1200" dirty="0"/>
            </a:br>
            <a:r>
              <a:rPr lang="hr-HR" sz="1200" dirty="0"/>
              <a:t>smanjena grlobolja, smanjen umor, pacijenti se bolje osjećaju</a:t>
            </a:r>
            <a:endParaRPr lang="en-US" sz="1200" dirty="0"/>
          </a:p>
          <a:p>
            <a:pPr>
              <a:spcBef>
                <a:spcPts val="0"/>
              </a:spcBef>
            </a:pPr>
            <a:r>
              <a:rPr lang="hr-HR" sz="1200" dirty="0"/>
              <a:t>Zajednička </a:t>
            </a:r>
            <a:r>
              <a:rPr lang="en-US" sz="1200" dirty="0"/>
              <a:t>EU </a:t>
            </a:r>
            <a:r>
              <a:rPr lang="en-US" sz="1200" dirty="0" err="1"/>
              <a:t>monografija</a:t>
            </a:r>
            <a:r>
              <a:rPr lang="en-US" sz="1200" dirty="0"/>
              <a:t> </a:t>
            </a:r>
            <a:endParaRPr lang="hr-HR" sz="1200" dirty="0"/>
          </a:p>
          <a:p>
            <a:pPr lvl="1">
              <a:spcBef>
                <a:spcPts val="0"/>
              </a:spcBef>
            </a:pPr>
            <a:r>
              <a:rPr lang="hr-HR" sz="1200" dirty="0"/>
              <a:t>Simptomatsko liječenje obične prehlade</a:t>
            </a:r>
          </a:p>
          <a:p>
            <a:pPr>
              <a:spcBef>
                <a:spcPts val="0"/>
              </a:spcBef>
            </a:pPr>
            <a:endParaRPr lang="hr-HR" sz="1600" dirty="0"/>
          </a:p>
          <a:p>
            <a:pPr>
              <a:spcBef>
                <a:spcPts val="0"/>
              </a:spcBef>
            </a:pPr>
            <a:endParaRPr lang="hr-HR" sz="1200" dirty="0"/>
          </a:p>
          <a:p>
            <a:pPr>
              <a:spcBef>
                <a:spcPts val="0"/>
              </a:spcBef>
            </a:pPr>
            <a:endParaRPr lang="en-US" sz="1200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5886020" y="2721308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/>
          <a:srcRect l="33" r="33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 rotWithShape="1">
          <a:blip r:embed="rId5"/>
          <a:srcRect t="59" b="59"/>
          <a:stretch/>
        </p:blipFill>
        <p:spPr bwMode="auto"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295C2BC2-F04A-481E-B673-FEFBF4BE3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0977" r="10977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5026" y="534248"/>
            <a:ext cx="4888306" cy="1325563"/>
          </a:xfrm>
        </p:spPr>
        <p:txBody>
          <a:bodyPr>
            <a:normAutofit/>
          </a:bodyPr>
          <a:lstStyle/>
          <a:p>
            <a:r>
              <a:rPr lang="hr-HR" dirty="0">
                <a:sym typeface="Symbol"/>
              </a:rPr>
              <a:t>-</a:t>
            </a:r>
            <a:r>
              <a:rPr lang="hr-HR" dirty="0" err="1"/>
              <a:t>glukan</a:t>
            </a:r>
            <a:r>
              <a:rPr lang="hr-HR" dirty="0"/>
              <a:t> iz </a:t>
            </a:r>
            <a:r>
              <a:rPr lang="hr-HR" dirty="0" err="1"/>
              <a:t>kvasnica</a:t>
            </a:r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00" name="Picture 4" descr="Una célula de la levadura 'Saccharomyces cerevisiae' como..."/>
          <p:cNvPicPr>
            <a:picLocks noChangeAspect="1" noChangeArrowheads="1"/>
          </p:cNvPicPr>
          <p:nvPr/>
        </p:nvPicPr>
        <p:blipFill rotWithShape="1">
          <a:blip r:embed="rId2" cstate="print"/>
          <a:srcRect l="2020" r="11777" b="1"/>
          <a:stretch/>
        </p:blipFill>
        <p:spPr bwMode="auto"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49142" y="2009941"/>
            <a:ext cx="4884189" cy="3181685"/>
          </a:xfrm>
        </p:spPr>
        <p:txBody>
          <a:bodyPr anchor="t">
            <a:normAutofit/>
          </a:bodyPr>
          <a:lstStyle/>
          <a:p>
            <a:r>
              <a:rPr lang="hr-HR" sz="1200" dirty="0"/>
              <a:t>Kliničke studije koje su ispitivale učestalost infekcija respiratornog sustava </a:t>
            </a:r>
          </a:p>
          <a:p>
            <a:pPr lvl="1"/>
            <a:r>
              <a:rPr lang="hr-HR" sz="1200" dirty="0"/>
              <a:t>N=40, 500 mg/dan, 90 d</a:t>
            </a:r>
          </a:p>
          <a:p>
            <a:pPr lvl="2"/>
            <a:r>
              <a:rPr lang="hr-HR" sz="1200" dirty="0"/>
              <a:t>Jednaka učestalost infekcija ali smanjen intenzitet</a:t>
            </a:r>
          </a:p>
          <a:p>
            <a:pPr lvl="1"/>
            <a:r>
              <a:rPr lang="hr-HR" sz="1200" dirty="0"/>
              <a:t>N=48, 250 mg/dan, 3 </a:t>
            </a:r>
            <a:r>
              <a:rPr lang="hr-HR" sz="1200" dirty="0" err="1"/>
              <a:t>mj</a:t>
            </a:r>
            <a:endParaRPr lang="hr-HR" sz="1200" dirty="0"/>
          </a:p>
          <a:p>
            <a:pPr lvl="2"/>
            <a:r>
              <a:rPr lang="hr-HR" sz="1200" dirty="0"/>
              <a:t>Smanjen broj dana sa simptomima</a:t>
            </a:r>
          </a:p>
          <a:p>
            <a:pPr lvl="1"/>
            <a:r>
              <a:rPr lang="hr-HR" sz="1200" dirty="0"/>
              <a:t>N=41, 900 mg/dan, 26 </a:t>
            </a:r>
            <a:r>
              <a:rPr lang="hr-HR" sz="1200" dirty="0" err="1"/>
              <a:t>tj</a:t>
            </a:r>
            <a:endParaRPr lang="hr-HR" sz="1200" dirty="0"/>
          </a:p>
          <a:p>
            <a:pPr lvl="2"/>
            <a:r>
              <a:rPr lang="hr-HR" sz="1200" dirty="0"/>
              <a:t>Nema promjene u broju slučajeva u odnosu na placebo</a:t>
            </a:r>
          </a:p>
          <a:p>
            <a:pPr lvl="2"/>
            <a:r>
              <a:rPr lang="hr-HR" sz="1200" dirty="0"/>
              <a:t>Manje infekcijskih epizoda u razdoblju gripe</a:t>
            </a:r>
          </a:p>
          <a:p>
            <a:pPr lvl="1"/>
            <a:r>
              <a:rPr lang="hr-HR" sz="1200" dirty="0"/>
              <a:t>N=81, 900 mg/dan, 16 </a:t>
            </a:r>
            <a:r>
              <a:rPr lang="hr-HR" sz="1200" dirty="0" err="1"/>
              <a:t>tj</a:t>
            </a:r>
            <a:endParaRPr lang="hr-HR" sz="1200" dirty="0"/>
          </a:p>
          <a:p>
            <a:pPr lvl="2"/>
            <a:r>
              <a:rPr lang="hr-HR" sz="1200" dirty="0"/>
              <a:t>Smanjen broj infekcijskih epizoda</a:t>
            </a:r>
          </a:p>
          <a:p>
            <a:pPr lvl="1"/>
            <a:r>
              <a:rPr lang="hr-HR" sz="1200" dirty="0"/>
              <a:t>N=75, 250 ili 500 mg/dan ili placebo, 30 d, </a:t>
            </a:r>
          </a:p>
          <a:p>
            <a:pPr lvl="2"/>
            <a:r>
              <a:rPr lang="hr-HR" sz="1200" dirty="0"/>
              <a:t>Nakon maratona, 2 </a:t>
            </a:r>
            <a:r>
              <a:rPr lang="hr-HR" sz="1200" dirty="0" err="1"/>
              <a:t>tj</a:t>
            </a:r>
            <a:r>
              <a:rPr lang="hr-HR" sz="1200" dirty="0"/>
              <a:t>: manje respiratornih infekcija</a:t>
            </a:r>
          </a:p>
        </p:txBody>
      </p:sp>
      <p:pic>
        <p:nvPicPr>
          <p:cNvPr id="4098" name="Picture 2" descr="Saccharomyces cerevisiae - Suneel's Zoology"/>
          <p:cNvPicPr>
            <a:picLocks noChangeAspect="1" noChangeArrowheads="1"/>
          </p:cNvPicPr>
          <p:nvPr/>
        </p:nvPicPr>
        <p:blipFill rotWithShape="1">
          <a:blip r:embed="rId3" cstate="print"/>
          <a:srcRect t="25579" r="1" b="15180"/>
          <a:stretch/>
        </p:blipFill>
        <p:spPr bwMode="auto"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5026" y="534248"/>
            <a:ext cx="4888306" cy="1325563"/>
          </a:xfrm>
        </p:spPr>
        <p:txBody>
          <a:bodyPr>
            <a:normAutofit/>
          </a:bodyPr>
          <a:lstStyle/>
          <a:p>
            <a:r>
              <a:rPr lang="hr-HR" sz="4400" dirty="0"/>
              <a:t>Propolis</a:t>
            </a:r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8376" name="Picture 8"/>
          <p:cNvPicPr>
            <a:picLocks noChangeAspect="1" noChangeArrowheads="1"/>
          </p:cNvPicPr>
          <p:nvPr/>
        </p:nvPicPr>
        <p:blipFill rotWithShape="1">
          <a:blip r:embed="rId2"/>
          <a:srcRect l="4678" r="4678"/>
          <a:stretch/>
        </p:blipFill>
        <p:spPr bwMode="auto"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518168" y="1584015"/>
            <a:ext cx="5342021" cy="3062886"/>
          </a:xfrm>
        </p:spPr>
        <p:txBody>
          <a:bodyPr anchor="t">
            <a:normAutofit fontScale="92500" lnSpcReduction="20000"/>
          </a:bodyPr>
          <a:lstStyle/>
          <a:p>
            <a:r>
              <a:rPr lang="hr-HR" sz="1800" dirty="0"/>
              <a:t>Zaštitna smola kojom pčele oblažu košnicu</a:t>
            </a:r>
          </a:p>
          <a:p>
            <a:r>
              <a:rPr lang="hr-HR" sz="1800" dirty="0"/>
              <a:t>Akutni i kronični </a:t>
            </a:r>
            <a:r>
              <a:rPr lang="hr-HR" sz="1800" dirty="0" err="1"/>
              <a:t>rinofaringitis</a:t>
            </a:r>
            <a:r>
              <a:rPr lang="hr-HR" sz="1800" dirty="0"/>
              <a:t> kod djece </a:t>
            </a:r>
          </a:p>
          <a:p>
            <a:pPr lvl="1"/>
            <a:r>
              <a:rPr lang="hr-HR" sz="1400" dirty="0"/>
              <a:t>Vodeni ekstrakt propolisa preventivno primjenjivan tijekom zime</a:t>
            </a:r>
          </a:p>
          <a:p>
            <a:pPr lvl="1"/>
            <a:r>
              <a:rPr lang="hr-HR" sz="1400" dirty="0"/>
              <a:t>Smanjenje broja oboljelih i smanjenje broja mikroorganizama</a:t>
            </a:r>
          </a:p>
          <a:p>
            <a:r>
              <a:rPr lang="hr-HR" sz="1800" dirty="0"/>
              <a:t>Utjecaj na trajanje simptoma infekcije </a:t>
            </a:r>
            <a:r>
              <a:rPr lang="hr-HR" sz="1800" dirty="0" err="1"/>
              <a:t>rinovirusom</a:t>
            </a:r>
            <a:r>
              <a:rPr lang="hr-HR" sz="1800" dirty="0"/>
              <a:t> (N=50)</a:t>
            </a:r>
          </a:p>
          <a:p>
            <a:pPr lvl="1"/>
            <a:r>
              <a:rPr lang="hr-HR" sz="1400" dirty="0"/>
              <a:t>Skraćeno trajanje oporavka</a:t>
            </a:r>
          </a:p>
          <a:p>
            <a:r>
              <a:rPr lang="hr-HR" sz="1800" dirty="0"/>
              <a:t>Preparat s propolisom, vitaminom C i </a:t>
            </a:r>
            <a:r>
              <a:rPr lang="hr-HR" sz="1800" dirty="0" err="1"/>
              <a:t>Echinaceom</a:t>
            </a:r>
            <a:r>
              <a:rPr lang="hr-HR" sz="1800" dirty="0"/>
              <a:t>  (N= 430)</a:t>
            </a:r>
          </a:p>
          <a:p>
            <a:pPr lvl="1"/>
            <a:r>
              <a:rPr lang="hr-HR" sz="1400" dirty="0"/>
              <a:t>Smanjen broj djece oboljele od infekcija respiratornog sustava te težina bolesti</a:t>
            </a:r>
          </a:p>
          <a:p>
            <a:r>
              <a:rPr lang="hr-HR" sz="1800" dirty="0"/>
              <a:t>Infekcije gornjeg respiratornog trakta (N=122)</a:t>
            </a:r>
          </a:p>
          <a:p>
            <a:pPr lvl="1"/>
            <a:r>
              <a:rPr lang="hr-HR" sz="1400" dirty="0"/>
              <a:t>Propolis u spreju skraćuje trajanje infekcije </a:t>
            </a:r>
          </a:p>
          <a:p>
            <a:pPr lvl="1"/>
            <a:endParaRPr lang="hr-HR" sz="1400" dirty="0"/>
          </a:p>
          <a:p>
            <a:pPr lvl="1"/>
            <a:endParaRPr lang="hr-HR" sz="1800" dirty="0"/>
          </a:p>
          <a:p>
            <a:pPr lvl="1"/>
            <a:endParaRPr lang="hr-HR" sz="1400" dirty="0"/>
          </a:p>
          <a:p>
            <a:endParaRPr lang="hr-HR" sz="1400" dirty="0"/>
          </a:p>
          <a:p>
            <a:pPr lvl="1"/>
            <a:endParaRPr lang="en-US" sz="1400" dirty="0"/>
          </a:p>
        </p:txBody>
      </p:sp>
      <p:pic>
        <p:nvPicPr>
          <p:cNvPr id="58374" name="Picture 6" descr="sirovi propolis iz košnice"/>
          <p:cNvPicPr>
            <a:picLocks noChangeAspect="1" noChangeArrowheads="1"/>
          </p:cNvPicPr>
          <p:nvPr/>
        </p:nvPicPr>
        <p:blipFill rotWithShape="1">
          <a:blip r:embed="rId3" cstate="print"/>
          <a:srcRect l="9074" r="8109" b="-1"/>
          <a:stretch/>
        </p:blipFill>
        <p:spPr bwMode="auto"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BBF01C91-FD9E-4319-A990-83894F1B2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878" b="7877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1698DB-306D-454E-9609-D783936F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4624342" cy="1325563"/>
          </a:xfrm>
        </p:spPr>
        <p:txBody>
          <a:bodyPr>
            <a:normAutofit/>
          </a:bodyPr>
          <a:lstStyle/>
          <a:p>
            <a:r>
              <a:rPr lang="hr-HR"/>
              <a:t>Ajurvedski pristup</a:t>
            </a:r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96E16-49FA-426B-8308-A13F49E41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56" r="4" b="14547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6508A-2DC3-4DBF-A7CC-1A1FA77E0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hr-HR" sz="1800" dirty="0"/>
              <a:t>Ukloniti sluz, smanjiti razinu toksina i groznicu, izazvati znojenje, očistiti crijeva</a:t>
            </a:r>
          </a:p>
          <a:p>
            <a:pPr lvl="1"/>
            <a:r>
              <a:rPr lang="hr-HR" sz="1800" dirty="0"/>
              <a:t>Mokri tip: </a:t>
            </a:r>
            <a:r>
              <a:rPr lang="hr-HR" sz="1800" dirty="0" err="1"/>
              <a:t>tulsi</a:t>
            </a:r>
            <a:r>
              <a:rPr lang="hr-HR" sz="1800" dirty="0"/>
              <a:t> (</a:t>
            </a:r>
            <a:r>
              <a:rPr lang="hr-HR" sz="1800" i="1" dirty="0" err="1"/>
              <a:t>Ocimum</a:t>
            </a:r>
            <a:r>
              <a:rPr lang="hr-HR" sz="1800" i="1" dirty="0"/>
              <a:t> </a:t>
            </a:r>
            <a:r>
              <a:rPr lang="hr-HR" sz="1800" i="1" dirty="0" err="1"/>
              <a:t>tenuiflorum</a:t>
            </a:r>
            <a:r>
              <a:rPr lang="hr-HR" sz="1800" dirty="0"/>
              <a:t>), </a:t>
            </a:r>
            <a:r>
              <a:rPr lang="hr-HR" sz="1800" dirty="0" err="1"/>
              <a:t>pippali</a:t>
            </a:r>
            <a:r>
              <a:rPr lang="hr-HR" sz="1800" dirty="0"/>
              <a:t> (</a:t>
            </a:r>
            <a:r>
              <a:rPr lang="hr-HR" sz="1800" i="1" dirty="0" err="1"/>
              <a:t>Piper</a:t>
            </a:r>
            <a:r>
              <a:rPr lang="hr-HR" sz="1800" i="1" dirty="0"/>
              <a:t> </a:t>
            </a:r>
            <a:r>
              <a:rPr lang="hr-HR" sz="1800" i="1" dirty="0" err="1"/>
              <a:t>longum</a:t>
            </a:r>
            <a:r>
              <a:rPr lang="hr-HR" sz="1800" dirty="0"/>
              <a:t>), cimet, suhi đumbir, </a:t>
            </a:r>
            <a:r>
              <a:rPr lang="hr-HR" sz="1800" dirty="0" err="1"/>
              <a:t>efedra</a:t>
            </a:r>
            <a:endParaRPr lang="hr-HR" sz="1800" dirty="0"/>
          </a:p>
          <a:p>
            <a:pPr lvl="1"/>
            <a:r>
              <a:rPr lang="hr-HR" sz="1800" dirty="0"/>
              <a:t>Suhi tip: </a:t>
            </a:r>
            <a:r>
              <a:rPr lang="hr-HR" sz="1800" dirty="0" err="1"/>
              <a:t>kardamon</a:t>
            </a:r>
            <a:r>
              <a:rPr lang="hr-HR" sz="1800" dirty="0"/>
              <a:t>, cimet, svježi đumbir, ulje ricinusa</a:t>
            </a:r>
          </a:p>
          <a:p>
            <a:pPr lvl="1"/>
            <a:r>
              <a:rPr lang="hr-HR" sz="1800" dirty="0"/>
              <a:t>Vrući tip: limunska trava, </a:t>
            </a:r>
            <a:r>
              <a:rPr lang="hr-HR" sz="1800" dirty="0" err="1"/>
              <a:t>vasa</a:t>
            </a:r>
            <a:r>
              <a:rPr lang="hr-HR" sz="1800" dirty="0"/>
              <a:t> (</a:t>
            </a:r>
            <a:r>
              <a:rPr lang="hr-HR" sz="1800" i="1" dirty="0" err="1"/>
              <a:t>Justicia</a:t>
            </a:r>
            <a:r>
              <a:rPr lang="hr-HR" sz="1800" i="1" dirty="0"/>
              <a:t> </a:t>
            </a:r>
            <a:r>
              <a:rPr lang="hr-HR" sz="1800" i="1" dirty="0" err="1"/>
              <a:t>adhatoda</a:t>
            </a:r>
            <a:r>
              <a:rPr lang="hr-HR" sz="1800" dirty="0"/>
              <a:t>), </a:t>
            </a:r>
            <a:r>
              <a:rPr lang="hr-HR" sz="1800" i="1" dirty="0" err="1"/>
              <a:t>Andrographis</a:t>
            </a:r>
            <a:r>
              <a:rPr lang="hr-HR" sz="1800" i="1" dirty="0"/>
              <a:t> </a:t>
            </a:r>
            <a:r>
              <a:rPr lang="hr-HR" sz="1800" i="1" dirty="0" err="1"/>
              <a:t>paniculata</a:t>
            </a:r>
            <a:r>
              <a:rPr lang="hr-HR" sz="1800" i="1" dirty="0"/>
              <a:t> </a:t>
            </a:r>
            <a:r>
              <a:rPr lang="hr-HR" sz="1800" dirty="0"/>
              <a:t>te mješavine: </a:t>
            </a:r>
            <a:r>
              <a:rPr lang="hr-HR" sz="1800" dirty="0" err="1"/>
              <a:t>sitopaladi</a:t>
            </a:r>
            <a:r>
              <a:rPr lang="hr-HR" sz="1800" dirty="0"/>
              <a:t>, </a:t>
            </a:r>
            <a:r>
              <a:rPr lang="hr-HR" sz="1800" dirty="0" err="1"/>
              <a:t>mahasudarshan</a:t>
            </a:r>
            <a:r>
              <a:rPr lang="hr-HR" sz="1800" dirty="0"/>
              <a:t> </a:t>
            </a:r>
            <a:endParaRPr lang="hr-HR" sz="1800" i="1" dirty="0"/>
          </a:p>
          <a:p>
            <a:endParaRPr lang="en-GB" sz="18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481072-A6BB-48D5-901E-2D334AA59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66" r="9934"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C9ACDB-CE93-437F-93E4-BADF9D8E37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46" r="-4" b="-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E44D9D-1C12-450D-8266-D2184897DB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3" r="10519" b="-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B3C5ED-72F1-4D59-A6B8-0D6637FE0085}"/>
              </a:ext>
            </a:extLst>
          </p:cNvPr>
          <p:cNvSpPr txBox="1"/>
          <p:nvPr/>
        </p:nvSpPr>
        <p:spPr>
          <a:xfrm>
            <a:off x="114532" y="6562713"/>
            <a:ext cx="6097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000" dirty="0"/>
              <a:t>Iz: S. Pole, </a:t>
            </a:r>
            <a:r>
              <a:rPr lang="en-GB" sz="1000" dirty="0"/>
              <a:t>Ayurvedic Medicine: The Principles of Traditional Practice</a:t>
            </a:r>
            <a:r>
              <a:rPr lang="hr-HR" sz="1000" dirty="0"/>
              <a:t>, Jessica </a:t>
            </a:r>
            <a:r>
              <a:rPr lang="hr-HR" sz="1000" dirty="0" err="1"/>
              <a:t>Kingsley</a:t>
            </a:r>
            <a:r>
              <a:rPr lang="hr-HR" sz="1000" dirty="0"/>
              <a:t> </a:t>
            </a:r>
            <a:r>
              <a:rPr lang="hr-HR" sz="1000" dirty="0" err="1"/>
              <a:t>Publishers</a:t>
            </a:r>
            <a:r>
              <a:rPr lang="hr-HR" sz="1000" dirty="0"/>
              <a:t>, London, 2012.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46381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Light bulb on green grass">
            <a:extLst>
              <a:ext uri="{FF2B5EF4-FFF2-40B4-BE49-F238E27FC236}">
                <a16:creationId xmlns:a16="http://schemas.microsoft.com/office/drawing/2014/main" id="{E5D3DB35-8481-4728-B071-0EEF4B892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9" b="1402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F5093-110C-4CF5-AE41-86CC54C5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Zaključci</a:t>
            </a:r>
            <a:endParaRPr lang="en-GB" sz="3600" dirty="0"/>
          </a:p>
        </p:txBody>
      </p:sp>
      <p:cxnSp>
        <p:nvCxnSpPr>
          <p:cNvPr id="74" name="Straight Connector 6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77673-2532-4AF6-BE6C-5B1F222AF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hr-HR" sz="1800" dirty="0"/>
              <a:t>Fitoterapija Istoka i Zapada ima važno mjesto u suvremenoj medicini</a:t>
            </a:r>
          </a:p>
          <a:p>
            <a:r>
              <a:rPr lang="hr-HR" sz="1800" dirty="0"/>
              <a:t>Biljni lijekovi djeluju različitim mehanizmima i različitim aktivnim tvarima</a:t>
            </a:r>
          </a:p>
          <a:p>
            <a:r>
              <a:rPr lang="hr-HR" sz="1800" dirty="0"/>
              <a:t>Važno je dobro odabrati terapiju te koristiti kombinacije kako bi se postigao maksimalni željeni učinak</a:t>
            </a:r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4182970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4E64DA1D-B247-4A24-9576-523C791C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88" b="99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D7A856-01DF-492D-A790-D6C1580EB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hr-HR" sz="4000"/>
              <a:t>Pitanja?</a:t>
            </a:r>
            <a:endParaRPr lang="en-GB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9698566-00D7-4972-9254-8966431B6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en-GB" sz="20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99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F5093-110C-4CF5-AE41-86CC54C5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hr-HR"/>
              <a:t>Sadržaj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77673-2532-4AF6-BE6C-5B1F222AF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hr-HR" sz="2000" dirty="0"/>
              <a:t>Tradicionalni i znanstveni pristup fitoterapiji</a:t>
            </a:r>
          </a:p>
          <a:p>
            <a:pPr lvl="1"/>
            <a:r>
              <a:rPr lang="hr-HR" sz="1400" dirty="0"/>
              <a:t>Fitoterapija: znanje iz prošlosti za buduće lijekove </a:t>
            </a:r>
          </a:p>
          <a:p>
            <a:pPr lvl="1"/>
            <a:r>
              <a:rPr lang="hr-HR" sz="1400" dirty="0"/>
              <a:t>Kratak pregled europskog zakonodavstva</a:t>
            </a:r>
          </a:p>
          <a:p>
            <a:pPr lvl="2"/>
            <a:r>
              <a:rPr lang="hr-HR" sz="1000" dirty="0"/>
              <a:t>Biljni lijekovi</a:t>
            </a:r>
          </a:p>
          <a:p>
            <a:pPr lvl="2"/>
            <a:r>
              <a:rPr lang="hr-HR" sz="1000" dirty="0"/>
              <a:t>Dodaci prehrani</a:t>
            </a:r>
            <a:endParaRPr lang="en-GB" sz="1600" dirty="0"/>
          </a:p>
          <a:p>
            <a:r>
              <a:rPr lang="hr-HR" sz="2000" dirty="0" err="1"/>
              <a:t>Fitoterapijski</a:t>
            </a:r>
            <a:r>
              <a:rPr lang="hr-HR" sz="2000" dirty="0"/>
              <a:t> pristup respiratornim oboljenjima</a:t>
            </a:r>
          </a:p>
          <a:p>
            <a:pPr lvl="1"/>
            <a:r>
              <a:rPr lang="en-GB" sz="1600" dirty="0" err="1"/>
              <a:t>Lijekovi</a:t>
            </a:r>
            <a:r>
              <a:rPr lang="hr-HR" sz="1600" dirty="0"/>
              <a:t>/pripravci</a:t>
            </a:r>
            <a:r>
              <a:rPr lang="en-GB" sz="1600" dirty="0"/>
              <a:t> za </a:t>
            </a:r>
            <a:r>
              <a:rPr lang="en-GB" sz="1600" dirty="0" err="1"/>
              <a:t>liječenje</a:t>
            </a:r>
            <a:r>
              <a:rPr lang="en-GB" sz="1600" dirty="0"/>
              <a:t> </a:t>
            </a:r>
            <a:r>
              <a:rPr lang="en-GB" sz="1600" dirty="0" err="1"/>
              <a:t>bolesti</a:t>
            </a:r>
            <a:r>
              <a:rPr lang="en-GB" sz="1600" dirty="0"/>
              <a:t> </a:t>
            </a:r>
            <a:r>
              <a:rPr lang="en-GB" sz="1600" dirty="0" err="1"/>
              <a:t>grla</a:t>
            </a:r>
            <a:r>
              <a:rPr lang="hr-HR" sz="1600" dirty="0"/>
              <a:t> </a:t>
            </a:r>
          </a:p>
          <a:p>
            <a:pPr lvl="1"/>
            <a:r>
              <a:rPr lang="en-GB" sz="1600" dirty="0" err="1"/>
              <a:t>Lijekovi</a:t>
            </a:r>
            <a:r>
              <a:rPr lang="hr-HR" sz="1600" dirty="0"/>
              <a:t>/pripravci</a:t>
            </a:r>
            <a:r>
              <a:rPr lang="en-GB" sz="1600" dirty="0"/>
              <a:t> za </a:t>
            </a:r>
            <a:r>
              <a:rPr lang="en-GB" sz="1600" dirty="0" err="1"/>
              <a:t>liječenje</a:t>
            </a:r>
            <a:r>
              <a:rPr lang="en-GB" sz="1600" dirty="0"/>
              <a:t> </a:t>
            </a:r>
            <a:r>
              <a:rPr lang="en-GB" sz="1600" dirty="0" err="1"/>
              <a:t>kašlja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prehlade</a:t>
            </a:r>
            <a:endParaRPr lang="en-GB" sz="1600" dirty="0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D3DB35-8481-4728-B071-0EEF4B892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3" r="-1" b="22653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B5490D-C92D-4D1C-B89B-61376A012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08" b="6140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7045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63A48F3-0E56-4919-B972-5AD97849D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7" r="26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5AE31-62F2-4786-ADFA-CD478D9E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11820905" cy="1124712"/>
          </a:xfrm>
        </p:spPr>
        <p:txBody>
          <a:bodyPr anchor="b">
            <a:normAutofit/>
          </a:bodyPr>
          <a:lstStyle/>
          <a:p>
            <a:r>
              <a:rPr lang="hr-HR" sz="3200" dirty="0"/>
              <a:t>Fitoterapija: znanje iz prošlosti za buduće lijekove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BBB9F-B156-4A35-8E79-5E08D250B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610104"/>
            <a:ext cx="8478133" cy="3810126"/>
          </a:xfrm>
        </p:spPr>
        <p:txBody>
          <a:bodyPr anchor="t">
            <a:normAutofit fontScale="92500" lnSpcReduction="20000"/>
          </a:bodyPr>
          <a:lstStyle/>
          <a:p>
            <a:r>
              <a:rPr lang="hr-HR" sz="1800" dirty="0"/>
              <a:t>Tradicionalna medicina</a:t>
            </a:r>
          </a:p>
          <a:p>
            <a:pPr lvl="1"/>
            <a:r>
              <a:rPr lang="hr-HR" sz="1400" dirty="0"/>
              <a:t>Korištenje biljnog i životinjskog materijala, različitih rituala i postupaka</a:t>
            </a:r>
          </a:p>
          <a:p>
            <a:r>
              <a:rPr lang="hr-HR" sz="1800" dirty="0"/>
              <a:t>Danas</a:t>
            </a:r>
          </a:p>
          <a:p>
            <a:pPr lvl="1"/>
            <a:r>
              <a:rPr lang="hr-HR" sz="1400" dirty="0"/>
              <a:t>Primjena treba biti tradicijski ili znanstveno utemeljena</a:t>
            </a:r>
          </a:p>
          <a:p>
            <a:pPr lvl="1"/>
            <a:r>
              <a:rPr lang="hr-HR" sz="1400" dirty="0"/>
              <a:t>Koriste se biljke, njihovi ekstrakti i prirodni produkti koji se u njima nalaze</a:t>
            </a:r>
          </a:p>
          <a:p>
            <a:r>
              <a:rPr lang="hr-HR" sz="1800" dirty="0"/>
              <a:t>Prirodni produkti iz biljaka</a:t>
            </a:r>
            <a:endParaRPr lang="en-US" sz="1800" dirty="0"/>
          </a:p>
          <a:p>
            <a:pPr lvl="1"/>
            <a:r>
              <a:rPr lang="hr-HR" sz="1400" dirty="0"/>
              <a:t>Veliki broj različitih kemijskih struktura</a:t>
            </a:r>
            <a:endParaRPr lang="en-US" sz="1400" dirty="0"/>
          </a:p>
          <a:p>
            <a:pPr lvl="2"/>
            <a:r>
              <a:rPr lang="hr-HR" sz="1400" dirty="0"/>
              <a:t>Utječu na brojne mete u organizmu</a:t>
            </a:r>
            <a:endParaRPr lang="en-US" sz="1400" dirty="0"/>
          </a:p>
          <a:p>
            <a:pPr lvl="1"/>
            <a:r>
              <a:rPr lang="hr-HR" sz="1400" dirty="0"/>
              <a:t>Različite farmakološke značajke</a:t>
            </a:r>
            <a:endParaRPr lang="en-US" sz="1400" dirty="0"/>
          </a:p>
          <a:p>
            <a:pPr lvl="2"/>
            <a:r>
              <a:rPr lang="hr-HR" sz="1400" dirty="0"/>
              <a:t>Poželjan ili nepoželjan učinak</a:t>
            </a:r>
            <a:endParaRPr lang="en-US" sz="1400" dirty="0"/>
          </a:p>
          <a:p>
            <a:pPr lvl="2"/>
            <a:r>
              <a:rPr lang="hr-HR" sz="1400" dirty="0"/>
              <a:t>Sinergističke/antagonističke interakcije</a:t>
            </a:r>
          </a:p>
          <a:p>
            <a:pPr lvl="1"/>
            <a:r>
              <a:rPr lang="hr-HR" sz="1400" dirty="0"/>
              <a:t>Aktivne tvari u lijekovima</a:t>
            </a:r>
            <a:endParaRPr lang="en-US" sz="1400" dirty="0"/>
          </a:p>
          <a:p>
            <a:r>
              <a:rPr lang="hr-HR" sz="1800" dirty="0"/>
              <a:t>Primjeri</a:t>
            </a:r>
          </a:p>
          <a:p>
            <a:pPr lvl="1"/>
            <a:r>
              <a:rPr lang="hr-HR" sz="1400" dirty="0" err="1"/>
              <a:t>Morfine</a:t>
            </a:r>
            <a:r>
              <a:rPr lang="hr-HR" sz="1400" dirty="0"/>
              <a:t> (</a:t>
            </a:r>
            <a:r>
              <a:rPr lang="hr-HR" sz="1400" i="1" dirty="0" err="1"/>
              <a:t>Papaver</a:t>
            </a:r>
            <a:r>
              <a:rPr lang="hr-HR" sz="1400" i="1" dirty="0"/>
              <a:t> </a:t>
            </a:r>
            <a:r>
              <a:rPr lang="hr-HR" sz="1400" i="1" dirty="0" err="1"/>
              <a:t>somniferum</a:t>
            </a:r>
            <a:r>
              <a:rPr lang="hr-HR" sz="1400" dirty="0"/>
              <a:t>) -  analgetik</a:t>
            </a:r>
          </a:p>
          <a:p>
            <a:pPr lvl="1"/>
            <a:r>
              <a:rPr lang="hr-HR" sz="1400" dirty="0" err="1"/>
              <a:t>Paclitaxel</a:t>
            </a:r>
            <a:r>
              <a:rPr lang="hr-HR" sz="1400" dirty="0"/>
              <a:t> (</a:t>
            </a:r>
            <a:r>
              <a:rPr lang="hr-HR" sz="1400" i="1" dirty="0" err="1"/>
              <a:t>Taxus</a:t>
            </a:r>
            <a:r>
              <a:rPr lang="hr-HR" sz="1400" i="1" dirty="0"/>
              <a:t> </a:t>
            </a:r>
            <a:r>
              <a:rPr lang="hr-HR" sz="1400" i="1" dirty="0" err="1"/>
              <a:t>brevifolia</a:t>
            </a:r>
            <a:r>
              <a:rPr lang="hr-HR" sz="1400" dirty="0"/>
              <a:t>) -  antitumorski lijek</a:t>
            </a:r>
          </a:p>
          <a:p>
            <a:pPr lvl="1"/>
            <a:r>
              <a:rPr lang="hr-HR" sz="1400" dirty="0" err="1"/>
              <a:t>Artemisinin</a:t>
            </a:r>
            <a:r>
              <a:rPr lang="hr-HR" sz="1400" dirty="0"/>
              <a:t> (</a:t>
            </a:r>
            <a:r>
              <a:rPr lang="hr-HR" sz="1400" i="1" dirty="0" err="1"/>
              <a:t>Artemisia</a:t>
            </a:r>
            <a:r>
              <a:rPr lang="hr-HR" sz="1400" i="1" dirty="0"/>
              <a:t> </a:t>
            </a:r>
            <a:r>
              <a:rPr lang="hr-HR" sz="1400" i="1" dirty="0" err="1"/>
              <a:t>annua</a:t>
            </a:r>
            <a:r>
              <a:rPr lang="hr-HR" sz="1400" dirty="0"/>
              <a:t>) – lijek protiv malarije</a:t>
            </a:r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24845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B9AA0-73E4-4D54-9A6F-F7E152C10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40" r="255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2E5E15-AE2D-4995-836C-3A2295D58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65744"/>
              </p:ext>
            </p:extLst>
          </p:nvPr>
        </p:nvGraphicFramePr>
        <p:xfrm>
          <a:off x="838200" y="1665514"/>
          <a:ext cx="4619621" cy="4511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861117E-4C8D-4854-829B-446C49C6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03325" cy="1807305"/>
          </a:xfrm>
        </p:spPr>
        <p:txBody>
          <a:bodyPr>
            <a:normAutofit/>
          </a:bodyPr>
          <a:lstStyle/>
          <a:p>
            <a:r>
              <a:rPr lang="hr-HR" sz="4400" dirty="0"/>
              <a:t>Kratki pregled EU zakonodavstva</a:t>
            </a:r>
          </a:p>
        </p:txBody>
      </p:sp>
    </p:spTree>
    <p:extLst>
      <p:ext uri="{BB962C8B-B14F-4D97-AF65-F5344CB8AC3E}">
        <p14:creationId xmlns:p14="http://schemas.microsoft.com/office/powerpoint/2010/main" val="146812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5AE31-62F2-4786-ADFA-CD478D9E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hr-HR" sz="4100" dirty="0"/>
              <a:t>Informacije o biljnim proizvodima u EU</a:t>
            </a:r>
            <a:endParaRPr lang="en-GB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BBB9F-B156-4A35-8E79-5E08D250B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4772974" cy="3553581"/>
          </a:xfrm>
        </p:spPr>
        <p:txBody>
          <a:bodyPr>
            <a:normAutofit lnSpcReduction="10000"/>
          </a:bodyPr>
          <a:lstStyle/>
          <a:p>
            <a:r>
              <a:rPr lang="hr-HR" sz="1400" b="1" dirty="0"/>
              <a:t>Lijekovi (uključujući i biljne lijekove)</a:t>
            </a:r>
          </a:p>
          <a:p>
            <a:r>
              <a:rPr lang="hr-HR" sz="1400" dirty="0"/>
              <a:t>European </a:t>
            </a:r>
            <a:r>
              <a:rPr lang="hr-HR" sz="1400" dirty="0" err="1"/>
              <a:t>Medicines</a:t>
            </a:r>
            <a:r>
              <a:rPr lang="hr-HR" sz="1400" dirty="0"/>
              <a:t> </a:t>
            </a:r>
            <a:r>
              <a:rPr lang="hr-HR" sz="1400" dirty="0" err="1"/>
              <a:t>Agency</a:t>
            </a:r>
            <a:r>
              <a:rPr lang="hr-HR" sz="1400" dirty="0"/>
              <a:t> (EMA)</a:t>
            </a:r>
            <a:endParaRPr lang="en-US" sz="1400" dirty="0"/>
          </a:p>
          <a:p>
            <a:pPr lvl="1"/>
            <a:r>
              <a:rPr lang="en-US" sz="14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https://www.ema.europa.eu/en/medicines</a:t>
            </a:r>
            <a:endParaRPr lang="hr-HR" sz="1400" dirty="0">
              <a:solidFill>
                <a:schemeClr val="accent1"/>
              </a:solidFill>
            </a:endParaRPr>
          </a:p>
          <a:p>
            <a:pPr lvl="1"/>
            <a:r>
              <a:rPr lang="en-US" sz="1400" dirty="0">
                <a:hlinkClick r:id="rId3"/>
              </a:rPr>
              <a:t>https://www.ema.europa.eu/en/medicines/field_ema_web_categories%253Aname_field/Herbal</a:t>
            </a:r>
            <a:endParaRPr lang="hr-HR" sz="1400" dirty="0"/>
          </a:p>
          <a:p>
            <a:r>
              <a:rPr lang="hr-HR" sz="1400" dirty="0"/>
              <a:t>Tipovi informacija</a:t>
            </a:r>
          </a:p>
          <a:p>
            <a:pPr lvl="1"/>
            <a:r>
              <a:rPr lang="hr-HR" sz="1000" dirty="0"/>
              <a:t>Pravni status</a:t>
            </a:r>
          </a:p>
          <a:p>
            <a:pPr lvl="1"/>
            <a:r>
              <a:rPr lang="hr-HR" sz="1000" dirty="0"/>
              <a:t>Sastav, farmaceutski oblici, indikacije, doziranje, sigurnost…</a:t>
            </a:r>
          </a:p>
          <a:p>
            <a:r>
              <a:rPr lang="hr-HR" sz="1400" b="1" dirty="0"/>
              <a:t>Dodaci prehrani</a:t>
            </a:r>
          </a:p>
          <a:p>
            <a:r>
              <a:rPr lang="hr-HR" sz="1400" dirty="0"/>
              <a:t>European </a:t>
            </a:r>
            <a:r>
              <a:rPr lang="hr-HR" sz="1400" dirty="0" err="1"/>
              <a:t>Food</a:t>
            </a:r>
            <a:r>
              <a:rPr lang="hr-HR" sz="1400" dirty="0"/>
              <a:t> </a:t>
            </a:r>
            <a:r>
              <a:rPr lang="hr-HR" sz="1400" dirty="0" err="1"/>
              <a:t>Safety</a:t>
            </a:r>
            <a:r>
              <a:rPr lang="hr-HR" sz="1400" dirty="0"/>
              <a:t> </a:t>
            </a:r>
            <a:r>
              <a:rPr lang="hr-HR" sz="1400" dirty="0" err="1"/>
              <a:t>Authority</a:t>
            </a:r>
            <a:r>
              <a:rPr lang="hr-HR" sz="1400" dirty="0"/>
              <a:t> (EFSA)</a:t>
            </a:r>
          </a:p>
          <a:p>
            <a:pPr lvl="1"/>
            <a:r>
              <a:rPr lang="hr-HR" sz="1400" dirty="0">
                <a:hlinkClick r:id="rId4"/>
              </a:rPr>
              <a:t>https://www.efsa.europa.eu/en/topics/topic/food-supplements</a:t>
            </a:r>
            <a:endParaRPr lang="hr-HR" sz="1400" dirty="0"/>
          </a:p>
          <a:p>
            <a:r>
              <a:rPr lang="hr-HR" sz="1400" dirty="0"/>
              <a:t>Tipovi informacija</a:t>
            </a:r>
          </a:p>
          <a:p>
            <a:pPr lvl="1"/>
            <a:r>
              <a:rPr lang="hr-HR" sz="1000" dirty="0"/>
              <a:t>Pravni status</a:t>
            </a:r>
          </a:p>
          <a:p>
            <a:pPr lvl="1"/>
            <a:r>
              <a:rPr lang="hr-HR" sz="1000" dirty="0"/>
              <a:t>Zdravstvene tvrdnje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63A48F3-0E56-4919-B972-5AD97849D1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61" r="6987"/>
          <a:stretch/>
        </p:blipFill>
        <p:spPr>
          <a:xfrm>
            <a:off x="8075631" y="152968"/>
            <a:ext cx="3757295" cy="2978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949730-1051-46CD-A5A8-968AD4E13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631" y="3342894"/>
            <a:ext cx="3757295" cy="32970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4086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A10120-C35D-4091-BA60-10A526C948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9091" r="15531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8DE3E8-5896-4436-B47A-81CCA1CE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6661364" cy="1124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 err="1"/>
              <a:t>Suvremeni</a:t>
            </a:r>
            <a:r>
              <a:rPr lang="en-US" sz="4400" dirty="0"/>
              <a:t> </a:t>
            </a:r>
            <a:r>
              <a:rPr lang="en-US" sz="4400" dirty="0" err="1"/>
              <a:t>fitoterapijski</a:t>
            </a:r>
            <a:r>
              <a:rPr lang="en-US" sz="4400" dirty="0"/>
              <a:t> </a:t>
            </a:r>
            <a:r>
              <a:rPr lang="en-US" sz="4400" dirty="0" err="1"/>
              <a:t>pristup</a:t>
            </a:r>
            <a:r>
              <a:rPr lang="en-US" sz="4400" dirty="0"/>
              <a:t> </a:t>
            </a:r>
            <a:r>
              <a:rPr lang="en-US" sz="4400" dirty="0" err="1"/>
              <a:t>respiratornim</a:t>
            </a:r>
            <a:r>
              <a:rPr lang="en-US" sz="4400" dirty="0"/>
              <a:t> </a:t>
            </a:r>
            <a:r>
              <a:rPr lang="en-US" sz="4400" dirty="0" err="1"/>
              <a:t>oboljenjima</a:t>
            </a:r>
            <a:endParaRPr lang="en-US" sz="4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592CEE-814C-4D91-87B4-EF931A661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4412400" cy="320725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Biljni</a:t>
            </a:r>
            <a:r>
              <a:rPr lang="en-US" dirty="0"/>
              <a:t> </a:t>
            </a:r>
            <a:r>
              <a:rPr lang="en-US" dirty="0" err="1"/>
              <a:t>pripravci</a:t>
            </a:r>
            <a:r>
              <a:rPr lang="en-US" dirty="0"/>
              <a:t> za </a:t>
            </a:r>
            <a:r>
              <a:rPr lang="en-US" dirty="0" err="1"/>
              <a:t>respiratorne</a:t>
            </a:r>
            <a:r>
              <a:rPr lang="en-US" dirty="0"/>
              <a:t> </a:t>
            </a:r>
            <a:r>
              <a:rPr lang="en-US" dirty="0" err="1"/>
              <a:t>tegobe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Podjela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učinku</a:t>
            </a:r>
            <a:r>
              <a:rPr lang="en-US" dirty="0"/>
              <a:t>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Antiseptici</a:t>
            </a:r>
            <a:endParaRPr lang="hr-HR" sz="1600" dirty="0"/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hr-HR" sz="1400" dirty="0"/>
              <a:t>Djeluju na mikroorganizme</a:t>
            </a:r>
            <a:endParaRPr lang="en-US" sz="14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Demulcenti</a:t>
            </a:r>
            <a:endParaRPr lang="hr-HR" sz="1600" dirty="0"/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hr-HR" sz="1400" dirty="0"/>
              <a:t>Oblažu sluznice</a:t>
            </a:r>
            <a:endParaRPr lang="en-US" sz="14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Ekspektoransi</a:t>
            </a:r>
            <a:endParaRPr lang="hr-HR" sz="1600" dirty="0"/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hr-HR" sz="1400" dirty="0"/>
              <a:t>Pomažu iskašljavanje</a:t>
            </a:r>
            <a:endParaRPr lang="en-US" sz="14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Imunostimulansi</a:t>
            </a:r>
            <a:endParaRPr lang="hr-HR" sz="1600" dirty="0"/>
          </a:p>
          <a:p>
            <a:pPr lvl="2" indent="-228600">
              <a:buFont typeface="Arial" panose="020B0604020202020204" pitchFamily="34" charset="0"/>
              <a:buChar char="•"/>
            </a:pPr>
            <a:r>
              <a:rPr lang="hr-HR" sz="1400" dirty="0"/>
              <a:t>Poboljšavaju imunitet</a:t>
            </a: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Podjela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kemijskim</a:t>
            </a:r>
            <a:r>
              <a:rPr lang="en-US" dirty="0"/>
              <a:t> </a:t>
            </a:r>
            <a:r>
              <a:rPr lang="en-US" dirty="0" err="1"/>
              <a:t>sastavnicama</a:t>
            </a:r>
            <a:endParaRPr lang="en-US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Eterična</a:t>
            </a:r>
            <a:r>
              <a:rPr lang="en-US" sz="1600" dirty="0"/>
              <a:t> </a:t>
            </a:r>
            <a:r>
              <a:rPr lang="en-US" sz="1600" dirty="0" err="1"/>
              <a:t>ulja</a:t>
            </a:r>
            <a:r>
              <a:rPr lang="en-US" sz="1600" dirty="0"/>
              <a:t>, </a:t>
            </a:r>
            <a:r>
              <a:rPr lang="en-US" sz="1600" dirty="0" err="1"/>
              <a:t>saponini</a:t>
            </a:r>
            <a:r>
              <a:rPr lang="en-US" sz="1600" dirty="0"/>
              <a:t>, </a:t>
            </a:r>
            <a:r>
              <a:rPr lang="en-US" sz="1600" dirty="0" err="1"/>
              <a:t>sluzi</a:t>
            </a:r>
            <a:r>
              <a:rPr lang="en-US" sz="1600" dirty="0"/>
              <a:t>, </a:t>
            </a:r>
            <a:r>
              <a:rPr lang="en-US" sz="1600" dirty="0" err="1"/>
              <a:t>polisaharidi</a:t>
            </a:r>
            <a:r>
              <a:rPr lang="en-US" sz="1600" dirty="0"/>
              <a:t>…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712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FBFB1-9FAA-4C70-8062-6B4636554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82" r="9090" b="1150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2DE4C-2AE9-435E-AD07-1AFE8388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7407322" cy="1124712"/>
          </a:xfrm>
        </p:spPr>
        <p:txBody>
          <a:bodyPr anchor="b">
            <a:normAutofit/>
          </a:bodyPr>
          <a:lstStyle/>
          <a:p>
            <a:r>
              <a:rPr lang="hr-HR" sz="2400" i="1" dirty="0"/>
              <a:t>Odabrane skupine biljnih lijekova i drugih pripravaka</a:t>
            </a:r>
            <a:endParaRPr lang="en-GB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B6B0F-5328-4183-9E73-64758EB6B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724906" cy="3207258"/>
          </a:xfrm>
        </p:spPr>
        <p:txBody>
          <a:bodyPr anchor="t">
            <a:normAutofit/>
          </a:bodyPr>
          <a:lstStyle/>
          <a:p>
            <a:r>
              <a:rPr lang="hr-HR" sz="2000" dirty="0"/>
              <a:t>ATK skupina R</a:t>
            </a:r>
            <a:br>
              <a:rPr lang="hr-HR" sz="2000" dirty="0"/>
            </a:br>
            <a:r>
              <a:rPr lang="hr-HR" sz="2000" dirty="0"/>
              <a:t>Lijekovi koji djeluju na respiratorni sustav</a:t>
            </a:r>
            <a:endParaRPr lang="hr-HR" sz="2100" dirty="0"/>
          </a:p>
          <a:p>
            <a:pPr lvl="1"/>
            <a:r>
              <a:rPr lang="en-GB" sz="1700" dirty="0"/>
              <a:t>R02 </a:t>
            </a:r>
            <a:r>
              <a:rPr lang="hr-HR" sz="1700" dirty="0"/>
              <a:t>- </a:t>
            </a:r>
            <a:r>
              <a:rPr lang="en-GB" sz="1700" dirty="0" err="1"/>
              <a:t>Lijekovi</a:t>
            </a:r>
            <a:r>
              <a:rPr lang="en-GB" sz="1700" dirty="0"/>
              <a:t> za </a:t>
            </a:r>
            <a:r>
              <a:rPr lang="en-GB" sz="1700" dirty="0" err="1"/>
              <a:t>liječenje</a:t>
            </a:r>
            <a:r>
              <a:rPr lang="en-GB" sz="1700" dirty="0"/>
              <a:t> </a:t>
            </a:r>
            <a:r>
              <a:rPr lang="en-GB" sz="1700" dirty="0" err="1"/>
              <a:t>bolesti</a:t>
            </a:r>
            <a:r>
              <a:rPr lang="en-GB" sz="1700" dirty="0"/>
              <a:t> </a:t>
            </a:r>
            <a:r>
              <a:rPr lang="en-GB" sz="1700" dirty="0" err="1"/>
              <a:t>grla</a:t>
            </a:r>
            <a:endParaRPr lang="hr-HR" sz="1700" dirty="0"/>
          </a:p>
          <a:p>
            <a:pPr lvl="2"/>
            <a:r>
              <a:rPr lang="hr-HR" sz="1400" dirty="0"/>
              <a:t>Pripravci</a:t>
            </a:r>
            <a:r>
              <a:rPr lang="en-GB" sz="1400" dirty="0"/>
              <a:t> za </a:t>
            </a:r>
            <a:r>
              <a:rPr lang="en-GB" sz="1400" dirty="0" err="1"/>
              <a:t>liječenje</a:t>
            </a:r>
            <a:r>
              <a:rPr lang="en-GB" sz="1400" dirty="0"/>
              <a:t> </a:t>
            </a:r>
            <a:r>
              <a:rPr lang="en-GB" sz="1400" dirty="0" err="1"/>
              <a:t>bolesti</a:t>
            </a:r>
            <a:r>
              <a:rPr lang="en-GB" sz="1400" dirty="0"/>
              <a:t> </a:t>
            </a:r>
            <a:r>
              <a:rPr lang="en-GB" sz="1400" dirty="0" err="1"/>
              <a:t>grla</a:t>
            </a:r>
            <a:endParaRPr lang="hr-HR" sz="1300" dirty="0"/>
          </a:p>
          <a:p>
            <a:pPr lvl="1"/>
            <a:r>
              <a:rPr lang="en-GB" sz="1700" dirty="0"/>
              <a:t>R05 </a:t>
            </a:r>
            <a:r>
              <a:rPr lang="hr-HR" sz="1700" dirty="0"/>
              <a:t>- </a:t>
            </a:r>
            <a:r>
              <a:rPr lang="en-GB" sz="1700" dirty="0" err="1"/>
              <a:t>Lijekovi</a:t>
            </a:r>
            <a:r>
              <a:rPr lang="en-GB" sz="1700" dirty="0"/>
              <a:t> za </a:t>
            </a:r>
            <a:r>
              <a:rPr lang="en-GB" sz="1700" dirty="0" err="1"/>
              <a:t>liječenje</a:t>
            </a:r>
            <a:r>
              <a:rPr lang="en-GB" sz="1700" dirty="0"/>
              <a:t> </a:t>
            </a:r>
            <a:r>
              <a:rPr lang="en-GB" sz="1700" dirty="0" err="1"/>
              <a:t>kašlja</a:t>
            </a:r>
            <a:r>
              <a:rPr lang="en-GB" sz="1700" dirty="0"/>
              <a:t> </a:t>
            </a:r>
            <a:r>
              <a:rPr lang="en-GB" sz="1700" dirty="0" err="1"/>
              <a:t>i</a:t>
            </a:r>
            <a:r>
              <a:rPr lang="en-GB" sz="1700" dirty="0"/>
              <a:t> </a:t>
            </a:r>
            <a:r>
              <a:rPr lang="en-GB" sz="1700" dirty="0" err="1"/>
              <a:t>prehlade</a:t>
            </a:r>
            <a:endParaRPr lang="hr-HR" sz="1700" dirty="0"/>
          </a:p>
          <a:p>
            <a:pPr lvl="2"/>
            <a:r>
              <a:rPr lang="hr-HR" sz="1400" dirty="0"/>
              <a:t>Pripravci</a:t>
            </a:r>
            <a:r>
              <a:rPr lang="en-GB" sz="1400" dirty="0"/>
              <a:t> za </a:t>
            </a:r>
            <a:r>
              <a:rPr lang="en-GB" sz="1400" dirty="0" err="1"/>
              <a:t>liječenje</a:t>
            </a:r>
            <a:r>
              <a:rPr lang="en-GB" sz="1400" dirty="0"/>
              <a:t> </a:t>
            </a:r>
            <a:r>
              <a:rPr lang="en-GB" sz="1400" dirty="0" err="1"/>
              <a:t>kašlja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prehlade</a:t>
            </a:r>
            <a:endParaRPr lang="en-GB" sz="1300" dirty="0"/>
          </a:p>
          <a:p>
            <a:pPr lvl="1"/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127054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64612" y="1317457"/>
            <a:ext cx="4087306" cy="12982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/>
              <a:t>Biljni</a:t>
            </a:r>
            <a:r>
              <a:rPr lang="en-US" sz="3600" dirty="0"/>
              <a:t> </a:t>
            </a:r>
            <a:r>
              <a:rPr lang="en-US" sz="3600" dirty="0" err="1"/>
              <a:t>pripravci</a:t>
            </a:r>
            <a:r>
              <a:rPr lang="en-US" sz="3600" dirty="0"/>
              <a:t> u </a:t>
            </a:r>
            <a:r>
              <a:rPr lang="en-US" sz="3600" dirty="0" err="1"/>
              <a:t>liječenju</a:t>
            </a:r>
            <a:r>
              <a:rPr lang="en-US" sz="3600" dirty="0"/>
              <a:t> </a:t>
            </a:r>
            <a:r>
              <a:rPr lang="en-US" sz="3600" dirty="0" err="1"/>
              <a:t>bolesti</a:t>
            </a:r>
            <a:r>
              <a:rPr lang="en-US" sz="3600" dirty="0"/>
              <a:t> </a:t>
            </a:r>
            <a:r>
              <a:rPr lang="en-US" sz="3600" dirty="0" err="1"/>
              <a:t>grla</a:t>
            </a:r>
            <a:endParaRPr lang="en-US" sz="36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464612" y="3260559"/>
            <a:ext cx="4087305" cy="26381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600" dirty="0"/>
              <a:t>Antitusici i demulcensi</a:t>
            </a:r>
          </a:p>
          <a:p>
            <a:r>
              <a:rPr lang="hr-HR" sz="1600" dirty="0"/>
              <a:t>Antiseptici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E3ADD74-8CB1-4430-B05F-F0C23335D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3" b="121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4247</TotalTime>
  <Words>2447</Words>
  <Application>Microsoft Office PowerPoint</Application>
  <PresentationFormat>Widescreen</PresentationFormat>
  <Paragraphs>433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Office Theme</vt:lpstr>
      <vt:lpstr>Prof. dr. sc. Marijana Zovko Končić</vt:lpstr>
      <vt:lpstr>Znanost i tradicija Istoka i Zapada u borbi protiv respiratornih infekcija  Science and tradition of East and West as aid against respiratory infections</vt:lpstr>
      <vt:lpstr>Sadržaj</vt:lpstr>
      <vt:lpstr>Fitoterapija: znanje iz prošlosti za buduće lijekove </vt:lpstr>
      <vt:lpstr>Kratki pregled EU zakonodavstva</vt:lpstr>
      <vt:lpstr>Informacije o biljnim proizvodima u EU</vt:lpstr>
      <vt:lpstr>Suvremeni fitoterapijski pristup respiratornim oboljenjima</vt:lpstr>
      <vt:lpstr>Odabrane skupine biljnih lijekova i drugih pripravaka</vt:lpstr>
      <vt:lpstr>Biljni pripravci u liječenju bolesti grla</vt:lpstr>
      <vt:lpstr>EMA monografije</vt:lpstr>
      <vt:lpstr>Bioaktivne tvari</vt:lpstr>
      <vt:lpstr>Pripravci s eteričnim uljima</vt:lpstr>
      <vt:lpstr>Pripravci sa sluzima</vt:lpstr>
      <vt:lpstr>Pripravci s trijeslovinama</vt:lpstr>
      <vt:lpstr>Biljni pripravci u liječenju kašlja i prehlade</vt:lpstr>
      <vt:lpstr>EMA monografije</vt:lpstr>
      <vt:lpstr>Biljni lijekovi/pripravci s ekspektorirajućim i sekretolitičkim učinkom učinkom</vt:lpstr>
      <vt:lpstr>Hedera helix, Araliaceae – Bršljan </vt:lpstr>
      <vt:lpstr>Kombinacije bršljana, jaglaca i timjana</vt:lpstr>
      <vt:lpstr>Andrographis paniculata</vt:lpstr>
      <vt:lpstr>Echinacea purpurea (L.) Moench – Asteraceae</vt:lpstr>
      <vt:lpstr>Pelargonium sp.</vt:lpstr>
      <vt:lpstr>-glukan iz kvasnica</vt:lpstr>
      <vt:lpstr>Propolis</vt:lpstr>
      <vt:lpstr>Ajurvedski pristup</vt:lpstr>
      <vt:lpstr>Zaključci</vt:lpstr>
      <vt:lpstr>Pitanja?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CosmoGreen</dc:title>
  <dc:creator>Marijana Zovko Končić</dc:creator>
  <cp:lastModifiedBy>Marijana Zovko Končić</cp:lastModifiedBy>
  <cp:revision>134</cp:revision>
  <dcterms:created xsi:type="dcterms:W3CDTF">2021-06-20T11:55:10Z</dcterms:created>
  <dcterms:modified xsi:type="dcterms:W3CDTF">2021-10-03T19:57:04Z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