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1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4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F3B7-FA52-4EDD-A0F4-726AE297F5C5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6AF43-A6A8-424B-B4AA-344F8EED0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3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9CAD-489B-4932-B654-F3EDACE46010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8169-C6D3-459E-AD99-16F74C1EF927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4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44A5-107E-4A08-B9E7-D67A05D51A3A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72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398F-9FC3-4E1A-809C-FB2EA28EA618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D367-5313-4B52-B780-44B7212ADB19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19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F43C-26D4-4A77-BDE5-FA8830B36C99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D2F0-AC86-4C5A-AD39-FD24E428054E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4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F3A-B19F-42D8-974A-CE2EE1339B25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6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5613-EAA7-4599-9EC5-C552606A5CFD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0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A86D-2E9B-43E2-BF36-187DF25DB2A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0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BF9-978D-48A6-9A12-7A9D8AD6747C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B8DF-A4C5-4B3F-AD73-EA0BAE0C152A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4078-E95E-4E9E-85B2-2B1DF31BE5A9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6F35-65B3-4D27-B85C-B70C2C5F107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8D9D-CBAA-43AA-B25F-37B5B9713E9E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BAB1-0A43-40C7-8223-133CAEA3DF01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F9DE-59E6-4484-9C30-8480EBDB8B2F}" type="datetime1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3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ntiage.h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r.wikipedia.org/wiki/%E0%A4%9A%E0%A4%BF%E0%A4%A4%E0%A5%8D%E0%A4%B0:Shatavari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ashaswipayana.blogspot.com/2012/11/tulsi-vivah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sciplinabotanica.blogspot.com/2013/07/amla-il-fiore-della-vita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inesh_valke/3051640067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orallenstrauch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CC642C-C483-495C-B06A-E22D13840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944303"/>
            <a:ext cx="9862703" cy="3792618"/>
          </a:xfrm>
        </p:spPr>
        <p:txBody>
          <a:bodyPr>
            <a:normAutofit fontScale="90000"/>
          </a:bodyPr>
          <a:lstStyle/>
          <a:p>
            <a:r>
              <a:rPr lang="hr-HR" sz="3500" dirty="0"/>
              <a:t>ODABRANE BILJNE VRSTE TRADICIONALNE INDIJSKE MEDICINE S ADAPTOGENIM SVOJSTVIMA</a:t>
            </a:r>
            <a:br>
              <a:rPr lang="hr-HR" sz="3500" dirty="0"/>
            </a:br>
            <a:br>
              <a:rPr lang="hr-HR" sz="3500" dirty="0"/>
            </a:br>
            <a:br>
              <a:rPr lang="hr-HR" sz="3500" dirty="0"/>
            </a:br>
            <a:r>
              <a:rPr lang="hr-HR" sz="3500" dirty="0"/>
              <a:t>SELECTED HERBS FROM TRADITIONAL INDIAN MEDICINE WITH ADAPTOGENIC PROPERTIES</a:t>
            </a:r>
            <a:br>
              <a:rPr lang="hr-HR" sz="3500" dirty="0"/>
            </a:br>
            <a:endParaRPr lang="en-GB" sz="35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07E6D4-E180-47DD-8064-4BE599332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348614"/>
            <a:ext cx="6400800" cy="135281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Mg </a:t>
            </a:r>
            <a:r>
              <a:rPr lang="hr-HR" dirty="0" err="1">
                <a:solidFill>
                  <a:schemeClr val="tx1"/>
                </a:solidFill>
              </a:rPr>
              <a:t>spec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fitofarmacije</a:t>
            </a:r>
            <a:r>
              <a:rPr lang="hr-HR" dirty="0">
                <a:solidFill>
                  <a:schemeClr val="tx1"/>
                </a:solidFill>
              </a:rPr>
              <a:t> s </a:t>
            </a:r>
            <a:r>
              <a:rPr lang="hr-HR" dirty="0" err="1">
                <a:solidFill>
                  <a:schemeClr val="tx1"/>
                </a:solidFill>
              </a:rPr>
              <a:t>dijetoterapijom</a:t>
            </a:r>
            <a:r>
              <a:rPr lang="hr-HR" dirty="0">
                <a:solidFill>
                  <a:schemeClr val="tx1"/>
                </a:solidFill>
              </a:rPr>
              <a:t> Nebojša Rađenović</a:t>
            </a:r>
          </a:p>
          <a:p>
            <a:r>
              <a:rPr lang="hr-HR" dirty="0">
                <a:solidFill>
                  <a:schemeClr val="tx1"/>
                </a:solidFill>
              </a:rPr>
              <a:t>Ayurvedski praktičar, Glavini Detox Panchakarma centar</a:t>
            </a:r>
          </a:p>
          <a:p>
            <a:r>
              <a:rPr lang="hr-HR" dirty="0">
                <a:solidFill>
                  <a:schemeClr val="tx1"/>
                </a:solidFill>
              </a:rPr>
              <a:t>Zagreb, 3.10.2021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8C05B69-EEC6-43C6-9BBF-8AF8FBEE1D8E}"/>
              </a:ext>
            </a:extLst>
          </p:cNvPr>
          <p:cNvSpPr txBox="1"/>
          <p:nvPr/>
        </p:nvSpPr>
        <p:spPr>
          <a:xfrm>
            <a:off x="684212" y="452387"/>
            <a:ext cx="7074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Farmaceutsko-biokemijski fakultet</a:t>
            </a:r>
          </a:p>
          <a:p>
            <a:r>
              <a:rPr lang="hr-HR" sz="2200" dirty="0"/>
              <a:t>PSS </a:t>
            </a:r>
            <a:r>
              <a:rPr lang="hr-HR" sz="2200" dirty="0" err="1"/>
              <a:t>Fitofarmacija</a:t>
            </a:r>
            <a:r>
              <a:rPr lang="hr-HR" sz="2200" dirty="0"/>
              <a:t> s </a:t>
            </a:r>
            <a:r>
              <a:rPr lang="hr-HR" sz="2200" dirty="0" err="1"/>
              <a:t>dijetoterapijom</a:t>
            </a:r>
            <a:endParaRPr lang="hr-HR" sz="2200" dirty="0"/>
          </a:p>
          <a:p>
            <a:r>
              <a:rPr lang="hr-HR" sz="2200" dirty="0"/>
              <a:t>Mentor prof. dr. sc. Marijana Zovko Končić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6647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C59F7-1E1A-42DC-A2DE-03522F69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300626"/>
            <a:ext cx="7715692" cy="989556"/>
          </a:xfrm>
        </p:spPr>
        <p:txBody>
          <a:bodyPr anchor="ctr">
            <a:normAutofit/>
          </a:bodyPr>
          <a:lstStyle/>
          <a:p>
            <a:r>
              <a:rPr lang="hr-HR" dirty="0"/>
              <a:t>Zaključak / </a:t>
            </a:r>
            <a:r>
              <a:rPr lang="hr-HR"/>
              <a:t>Conclusion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13EAF1-C794-4E36-B428-F5D67010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290182"/>
            <a:ext cx="7240044" cy="47511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err="1"/>
              <a:t>Pregledom</a:t>
            </a:r>
            <a:r>
              <a:rPr lang="en-GB" dirty="0"/>
              <a:t> 76 </a:t>
            </a:r>
            <a:r>
              <a:rPr lang="en-GB" dirty="0" err="1"/>
              <a:t>kliničkih</a:t>
            </a:r>
            <a:r>
              <a:rPr lang="en-GB" dirty="0"/>
              <a:t> </a:t>
            </a:r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utvrđeno</a:t>
            </a:r>
            <a:r>
              <a:rPr lang="en-GB" dirty="0"/>
              <a:t> je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odabrane</a:t>
            </a:r>
            <a:r>
              <a:rPr lang="en-GB" dirty="0"/>
              <a:t> </a:t>
            </a:r>
            <a:r>
              <a:rPr lang="en-GB" dirty="0" err="1"/>
              <a:t>biljne</a:t>
            </a:r>
            <a:r>
              <a:rPr lang="en-GB" dirty="0"/>
              <a:t> </a:t>
            </a:r>
            <a:r>
              <a:rPr lang="en-GB" dirty="0" err="1"/>
              <a:t>vrste</a:t>
            </a:r>
            <a:r>
              <a:rPr lang="en-GB" dirty="0"/>
              <a:t> </a:t>
            </a:r>
            <a:r>
              <a:rPr lang="en-GB" dirty="0" err="1"/>
              <a:t>pokazale</a:t>
            </a:r>
            <a:r>
              <a:rPr lang="en-GB" dirty="0"/>
              <a:t> </a:t>
            </a:r>
            <a:r>
              <a:rPr lang="en-GB" dirty="0" err="1"/>
              <a:t>učinkovitost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pozitivan</a:t>
            </a:r>
            <a:r>
              <a:rPr lang="en-GB" dirty="0"/>
              <a:t> </a:t>
            </a:r>
            <a:r>
              <a:rPr lang="en-GB" dirty="0" err="1"/>
              <a:t>utjecaj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organizam</a:t>
            </a:r>
            <a:r>
              <a:rPr lang="en-GB" dirty="0"/>
              <a:t>. </a:t>
            </a:r>
            <a:r>
              <a:rPr lang="en-GB" dirty="0" err="1"/>
              <a:t>Podržavaju</a:t>
            </a:r>
            <a:r>
              <a:rPr lang="en-GB" dirty="0"/>
              <a:t> </a:t>
            </a:r>
            <a:r>
              <a:rPr lang="en-GB" dirty="0" err="1"/>
              <a:t>obrambene</a:t>
            </a:r>
            <a:r>
              <a:rPr lang="en-GB" dirty="0"/>
              <a:t> </a:t>
            </a:r>
            <a:r>
              <a:rPr lang="en-GB" dirty="0" err="1"/>
              <a:t>mehanizme</a:t>
            </a:r>
            <a:r>
              <a:rPr lang="en-GB" dirty="0"/>
              <a:t>, </a:t>
            </a:r>
            <a:r>
              <a:rPr lang="en-GB" dirty="0" err="1"/>
              <a:t>povećavaju</a:t>
            </a:r>
            <a:r>
              <a:rPr lang="en-GB" dirty="0"/>
              <a:t> </a:t>
            </a:r>
            <a:r>
              <a:rPr lang="en-GB" dirty="0" err="1"/>
              <a:t>otpornost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poboljšavaju</a:t>
            </a:r>
            <a:r>
              <a:rPr lang="en-GB" dirty="0"/>
              <a:t> </a:t>
            </a:r>
            <a:r>
              <a:rPr lang="en-GB" dirty="0" err="1"/>
              <a:t>fizičko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mentalno</a:t>
            </a:r>
            <a:r>
              <a:rPr lang="en-GB" dirty="0"/>
              <a:t> </a:t>
            </a:r>
            <a:r>
              <a:rPr lang="en-GB" dirty="0" err="1"/>
              <a:t>zdravlje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djelomično</a:t>
            </a:r>
            <a:r>
              <a:rPr lang="en-GB" dirty="0"/>
              <a:t> </a:t>
            </a:r>
            <a:r>
              <a:rPr lang="en-GB" dirty="0" err="1"/>
              <a:t>opravdava</a:t>
            </a:r>
            <a:r>
              <a:rPr lang="en-GB" dirty="0"/>
              <a:t>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svrstavanje</a:t>
            </a:r>
            <a:r>
              <a:rPr lang="en-GB" dirty="0"/>
              <a:t> u </a:t>
            </a:r>
            <a:r>
              <a:rPr lang="en-GB" dirty="0" err="1"/>
              <a:t>biljne</a:t>
            </a:r>
            <a:r>
              <a:rPr lang="en-GB" dirty="0"/>
              <a:t> adaptogene, </a:t>
            </a:r>
            <a:r>
              <a:rPr lang="en-GB" dirty="0" err="1"/>
              <a:t>međutim</a:t>
            </a:r>
            <a:r>
              <a:rPr lang="en-GB" dirty="0"/>
              <a:t>, </a:t>
            </a:r>
            <a:r>
              <a:rPr lang="en-GB" dirty="0" err="1"/>
              <a:t>potrebne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dodatne</a:t>
            </a:r>
            <a:r>
              <a:rPr lang="en-GB" dirty="0"/>
              <a:t> dobro </a:t>
            </a:r>
            <a:r>
              <a:rPr lang="en-GB" dirty="0" err="1"/>
              <a:t>dizajnirane</a:t>
            </a:r>
            <a:r>
              <a:rPr lang="en-GB" dirty="0"/>
              <a:t> </a:t>
            </a:r>
            <a:r>
              <a:rPr lang="en-GB" dirty="0" err="1"/>
              <a:t>kliničke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standardiziranim</a:t>
            </a:r>
            <a:r>
              <a:rPr lang="en-GB" dirty="0"/>
              <a:t> </a:t>
            </a:r>
            <a:r>
              <a:rPr lang="en-GB" dirty="0" err="1"/>
              <a:t>biljnim</a:t>
            </a:r>
            <a:r>
              <a:rPr lang="en-GB" dirty="0"/>
              <a:t> </a:t>
            </a:r>
            <a:r>
              <a:rPr lang="en-GB" dirty="0" err="1"/>
              <a:t>pripravcima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se </a:t>
            </a:r>
            <a:r>
              <a:rPr lang="en-GB" dirty="0" err="1"/>
              <a:t>detaljno</a:t>
            </a:r>
            <a:r>
              <a:rPr lang="en-GB" dirty="0"/>
              <a:t> </a:t>
            </a:r>
            <a:r>
              <a:rPr lang="en-GB" dirty="0" err="1"/>
              <a:t>ispitale</a:t>
            </a:r>
            <a:r>
              <a:rPr lang="en-GB" dirty="0"/>
              <a:t> </a:t>
            </a:r>
            <a:r>
              <a:rPr lang="en-GB" dirty="0" err="1"/>
              <a:t>njihova</a:t>
            </a:r>
            <a:r>
              <a:rPr lang="en-GB" dirty="0"/>
              <a:t> </a:t>
            </a:r>
            <a:r>
              <a:rPr lang="en-GB" dirty="0" err="1"/>
              <a:t>učinkovitost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sigurnost</a:t>
            </a:r>
            <a:endParaRPr lang="hr-HR" dirty="0"/>
          </a:p>
          <a:p>
            <a:pPr>
              <a:lnSpc>
                <a:spcPct val="90000"/>
              </a:lnSpc>
            </a:pPr>
            <a:endParaRPr lang="hr-HR" dirty="0"/>
          </a:p>
          <a:p>
            <a:pPr>
              <a:lnSpc>
                <a:spcPct val="90000"/>
              </a:lnSpc>
            </a:pPr>
            <a:r>
              <a:rPr lang="en-GB" dirty="0"/>
              <a:t>A review of 76 clinical studies included in this paper revealed that the selected plant species showed the efficiency and a positive effect on the organism. They support defence mechanisms, increase resistance to stress and improve physical, and mental health. This partly justifies their classification as adaptogens, however, additional well</a:t>
            </a:r>
            <a:r>
              <a:rPr lang="hr-HR" dirty="0"/>
              <a:t> </a:t>
            </a:r>
            <a:r>
              <a:rPr lang="en-GB" dirty="0"/>
              <a:t>designed clinical studies with standardised herbal preparations are needed to thoroughly examine their efficacy and safety.</a:t>
            </a:r>
          </a:p>
        </p:txBody>
      </p:sp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D86B52ED-EDD0-45EE-92FB-DEC41245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923" y="-248336"/>
            <a:ext cx="5304157" cy="2767044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C688FDF-FEC2-4BD1-9350-890050D0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11172288" cy="3719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r-HR" sz="1800" b="1" dirty="0" err="1"/>
              <a:t>Contact</a:t>
            </a:r>
            <a:r>
              <a:rPr lang="hr-HR" sz="1800" b="1" dirty="0"/>
              <a:t>: </a:t>
            </a:r>
            <a:r>
              <a:rPr lang="hr-HR" sz="1800" b="1" dirty="0">
                <a:hlinkClick r:id="rId3"/>
              </a:rPr>
              <a:t>info@antiage.hr</a:t>
            </a:r>
            <a:r>
              <a:rPr lang="hr-HR" sz="1800" b="1" dirty="0"/>
              <a:t>                                             095/730-4379                        </a:t>
            </a:r>
            <a:r>
              <a:rPr lang="en-US" sz="1800" b="1" dirty="0"/>
              <a:t>www.antiage.hr   </a:t>
            </a:r>
          </a:p>
        </p:txBody>
      </p:sp>
    </p:spTree>
    <p:extLst>
      <p:ext uri="{BB962C8B-B14F-4D97-AF65-F5344CB8AC3E}">
        <p14:creationId xmlns:p14="http://schemas.microsoft.com/office/powerpoint/2010/main" val="229808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D18E88-FAB0-4025-947D-8A04D6CD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800"/>
              <a:t>ADAPTOGENI, </a:t>
            </a:r>
            <a:r>
              <a:rPr lang="hr-HR" sz="2800" err="1"/>
              <a:t>Janoš</a:t>
            </a:r>
            <a:r>
              <a:rPr lang="hr-HR" sz="2800"/>
              <a:t> Hans </a:t>
            </a:r>
            <a:r>
              <a:rPr lang="hr-HR" sz="2800" err="1"/>
              <a:t>Selye</a:t>
            </a:r>
            <a:r>
              <a:rPr lang="hr-HR" sz="2800"/>
              <a:t> 1946 GAS, Nominiran za Nobela, </a:t>
            </a:r>
            <a:r>
              <a:rPr lang="hr-HR" sz="2800" err="1"/>
              <a:t>Panossian</a:t>
            </a:r>
            <a:r>
              <a:rPr lang="hr-HR" sz="2800"/>
              <a:t> u časopisu ny </a:t>
            </a:r>
            <a:r>
              <a:rPr lang="hr-HR" sz="2800" err="1"/>
              <a:t>acc</a:t>
            </a:r>
            <a:r>
              <a:rPr lang="hr-HR" sz="2800"/>
              <a:t> </a:t>
            </a:r>
            <a:r>
              <a:rPr lang="hr-HR" sz="2800" err="1"/>
              <a:t>of</a:t>
            </a:r>
            <a:r>
              <a:rPr lang="hr-HR" sz="2800"/>
              <a:t> </a:t>
            </a:r>
            <a:r>
              <a:rPr lang="hr-HR" sz="2800" err="1"/>
              <a:t>science</a:t>
            </a:r>
            <a:r>
              <a:rPr lang="hr-HR" sz="2800"/>
              <a:t> </a:t>
            </a:r>
            <a:r>
              <a:rPr lang="hr-HR" sz="2800" err="1"/>
              <a:t>anual</a:t>
            </a:r>
            <a:r>
              <a:rPr lang="hr-HR" sz="2800"/>
              <a:t> 2017 49-64</a:t>
            </a:r>
            <a:endParaRPr lang="en-GB" sz="2800"/>
          </a:p>
        </p:txBody>
      </p:sp>
      <p:sp>
        <p:nvSpPr>
          <p:cNvPr id="17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553689-3A16-482D-9156-D59E62BE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930400"/>
            <a:ext cx="8596668" cy="4445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Tvari ili biljke koje povećavaju rezistentnost naših stanica na stres, prirodne i ne toksične čak i u većim količinama.</a:t>
            </a:r>
          </a:p>
          <a:p>
            <a:pPr marL="0" indent="0">
              <a:buNone/>
            </a:pPr>
            <a:r>
              <a:rPr lang="hr-HR" dirty="0"/>
              <a:t>U tradicionalnim medicinama i sistemima one biljke koje potiču homeostazu.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1900" b="1" dirty="0"/>
              <a:t>Asparagus racemosus - Shatavari</a:t>
            </a:r>
          </a:p>
          <a:p>
            <a:pPr marL="0" indent="0" algn="ctr">
              <a:buNone/>
            </a:pPr>
            <a:r>
              <a:rPr lang="hr-HR" sz="1900" b="1" dirty="0"/>
              <a:t>Ocimum tenuiflorum - Tulsi</a:t>
            </a:r>
          </a:p>
          <a:p>
            <a:pPr marL="0" indent="0" algn="ctr">
              <a:buNone/>
            </a:pPr>
            <a:r>
              <a:rPr lang="hr-HR" sz="1900" b="1" dirty="0"/>
              <a:t>Phyllanthus emblica - Amalaki</a:t>
            </a:r>
          </a:p>
          <a:p>
            <a:pPr marL="0" indent="0" algn="ctr">
              <a:buNone/>
            </a:pPr>
            <a:r>
              <a:rPr lang="hr-HR" sz="1900" b="1" dirty="0"/>
              <a:t>Tinospora cordifolia - Guduchi</a:t>
            </a:r>
          </a:p>
          <a:p>
            <a:pPr marL="0" indent="0" algn="ctr">
              <a:buNone/>
            </a:pPr>
            <a:r>
              <a:rPr lang="hr-HR" sz="1900" b="1" dirty="0"/>
              <a:t>Withania somnifera – Ashwagandha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Obrađeno je ukupno 76 studija koje su objavljene na PubMed-u</a:t>
            </a:r>
          </a:p>
          <a:p>
            <a:pPr marL="0" indent="0">
              <a:buNone/>
            </a:pPr>
            <a:r>
              <a:rPr lang="en-GB" dirty="0"/>
              <a:t>This paper selected and researched a total of 76 clinical studies of the selected </a:t>
            </a:r>
            <a:r>
              <a:rPr lang="en-GB" dirty="0" err="1"/>
              <a:t>adaptogenic</a:t>
            </a:r>
            <a:r>
              <a:rPr lang="en-GB" dirty="0"/>
              <a:t> plants within traditional Indian medicine.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CE5778C-5D03-4AE2-AEC0-72B2902C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10884189" cy="509750"/>
          </a:xfrm>
        </p:spPr>
        <p:txBody>
          <a:bodyPr/>
          <a:lstStyle/>
          <a:p>
            <a:pPr algn="r"/>
            <a:r>
              <a:rPr lang="en-US" sz="1800" b="1" dirty="0"/>
              <a:t>www.antiage.hr   </a:t>
            </a:r>
          </a:p>
        </p:txBody>
      </p:sp>
    </p:spTree>
    <p:extLst>
      <p:ext uri="{BB962C8B-B14F-4D97-AF65-F5344CB8AC3E}">
        <p14:creationId xmlns:p14="http://schemas.microsoft.com/office/powerpoint/2010/main" val="115726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214A2C-8D1A-4522-A5DA-A98A3E2E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hr-HR" dirty="0"/>
              <a:t>Cilj istraživanja / </a:t>
            </a:r>
            <a:r>
              <a:rPr lang="hr-HR" dirty="0" err="1"/>
              <a:t>Aim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this</a:t>
            </a:r>
            <a:r>
              <a:rPr lang="hr-HR" dirty="0"/>
              <a:t> </a:t>
            </a:r>
            <a:r>
              <a:rPr lang="hr-HR" dirty="0" err="1"/>
              <a:t>research</a:t>
            </a:r>
            <a:endParaRPr lang="en-GB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C71ABF-A464-4ACE-AC69-614DABF65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766171"/>
            <a:ext cx="8596668" cy="4275192"/>
          </a:xfrm>
        </p:spPr>
        <p:txBody>
          <a:bodyPr>
            <a:normAutofit/>
          </a:bodyPr>
          <a:lstStyle/>
          <a:p>
            <a:r>
              <a:rPr lang="hr-HR" sz="2700" dirty="0">
                <a:latin typeface="+mj-lt"/>
              </a:rPr>
              <a:t>Pregled objavljenih studija o učinkovitosti, sigurnosti i sistematizacije uporabe biljaka iz ayurvedske medicine koje se svrstavaju u adaptogene</a:t>
            </a:r>
          </a:p>
          <a:p>
            <a:endParaRPr lang="hr-HR" sz="2700" dirty="0">
              <a:latin typeface="+mj-lt"/>
            </a:endParaRPr>
          </a:p>
          <a:p>
            <a:r>
              <a:rPr lang="en-GB" sz="2700" b="0" i="0" dirty="0">
                <a:solidFill>
                  <a:srgbClr val="222222"/>
                </a:solidFill>
                <a:effectLst/>
                <a:latin typeface="+mj-lt"/>
              </a:rPr>
              <a:t>Review of published studies on the efficacy, safety, and systematization of the use of plants from Ayurvedic medicine that are classified as adaptogens</a:t>
            </a:r>
            <a:endParaRPr lang="hr-HR" sz="2700" dirty="0">
              <a:latin typeface="+mj-lt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zervirano mjesto podnožja 3">
            <a:extLst>
              <a:ext uri="{FF2B5EF4-FFF2-40B4-BE49-F238E27FC236}">
                <a16:creationId xmlns:a16="http://schemas.microsoft.com/office/drawing/2014/main" id="{C58184F9-FD75-4D35-9980-E7A6C6E04D24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/>
              <a:t>www.antiage.hr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6699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10FF6-5E17-4DC0-BCC7-6CB8124D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 i metode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47FCEB-D856-481F-A14D-9A74BDD7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Korištena je elektronička baza </a:t>
            </a:r>
            <a:r>
              <a:rPr lang="hr-HR" dirty="0" err="1"/>
              <a:t>Pubmed</a:t>
            </a:r>
            <a:r>
              <a:rPr lang="hr-HR" dirty="0"/>
              <a:t> i ključne riječi koje uključuju latinski, engleski i </a:t>
            </a:r>
            <a:r>
              <a:rPr lang="hr-HR" dirty="0" err="1"/>
              <a:t>sanskritski</a:t>
            </a:r>
            <a:r>
              <a:rPr lang="hr-HR" dirty="0"/>
              <a:t> naziv biljke</a:t>
            </a:r>
          </a:p>
          <a:p>
            <a:pPr marL="0" indent="0">
              <a:buNone/>
            </a:pPr>
            <a:r>
              <a:rPr lang="hr-HR" dirty="0"/>
              <a:t>Korišteni su samo znanstveni radovi proizašli iz kliničkih studija</a:t>
            </a:r>
          </a:p>
          <a:p>
            <a:pPr marL="0" indent="0">
              <a:buNone/>
            </a:pPr>
            <a:r>
              <a:rPr lang="hr-HR" dirty="0"/>
              <a:t>Odabrani su na temelju sažetaka i samo oni na engleskom jeziku</a:t>
            </a:r>
            <a:endParaRPr lang="en-GB" dirty="0"/>
          </a:p>
        </p:txBody>
      </p:sp>
      <p:sp>
        <p:nvSpPr>
          <p:cNvPr id="5" name="Rezervirano mjesto podnožja 3">
            <a:extLst>
              <a:ext uri="{FF2B5EF4-FFF2-40B4-BE49-F238E27FC236}">
                <a16:creationId xmlns:a16="http://schemas.microsoft.com/office/drawing/2014/main" id="{D9B6EAAA-933B-46D7-8D0F-73250CA724E5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/>
              <a:t>www.antiage.hr   </a:t>
            </a:r>
            <a:endParaRPr lang="en-US" sz="1800" b="1" dirty="0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512571DE-4910-4B76-878E-2A1E0F3A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99" y="3377012"/>
            <a:ext cx="6242137" cy="28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E612D-AD2A-47C9-8045-8D3A2E92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/>
              <a:t>Asparagus racemosus</a:t>
            </a:r>
            <a:endParaRPr lang="en-GB"/>
          </a:p>
        </p:txBody>
      </p:sp>
      <p:pic>
        <p:nvPicPr>
          <p:cNvPr id="18" name="Slika 17" descr="Slika na kojoj se prikazuje biljka, dlan, žirafa, stablo&#10;&#10;Opis je automatski generiran">
            <a:extLst>
              <a:ext uri="{FF2B5EF4-FFF2-40B4-BE49-F238E27FC236}">
                <a16:creationId xmlns:a16="http://schemas.microsoft.com/office/drawing/2014/main" id="{DD3483E5-20F6-4870-8928-4BC14B7DA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08" t="8995" r="24986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B5DE09-ACB7-4026-A2E9-8AA8AA8A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1" y="1270000"/>
            <a:ext cx="8273143" cy="52723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b="1" i="1" dirty="0"/>
              <a:t>Asparagus </a:t>
            </a:r>
            <a:r>
              <a:rPr lang="hr-HR" sz="2000" b="1" i="1" dirty="0" err="1"/>
              <a:t>racemous</a:t>
            </a:r>
            <a:r>
              <a:rPr lang="hr-HR" sz="2000" dirty="0"/>
              <a:t> (sanskrtski, </a:t>
            </a:r>
            <a:r>
              <a:rPr lang="hr-HR" sz="2000" i="1" dirty="0"/>
              <a:t>shatavari</a:t>
            </a:r>
            <a:r>
              <a:rPr lang="hr-HR" sz="2000" dirty="0"/>
              <a:t>) biljna je vrsta čiji se korijen u tradicionalnoj indijskoj medicini koristi kao tonik za ženske reproduktivne organe, za uspostavljanje ravnoteže hormona i </a:t>
            </a:r>
            <a:r>
              <a:rPr lang="hr-HR" sz="2000" dirty="0" err="1"/>
              <a:t>alkalizaciju</a:t>
            </a:r>
            <a:r>
              <a:rPr lang="hr-HR" sz="2000" dirty="0"/>
              <a:t> organizma, jer se tvrdi da djeluje protuupalno. Medicinska, farmakološka svojstva </a:t>
            </a:r>
            <a:r>
              <a:rPr lang="hr-HR" sz="2000" i="1" dirty="0"/>
              <a:t>A. racemosus </a:t>
            </a:r>
            <a:r>
              <a:rPr lang="hr-HR" sz="2000" dirty="0"/>
              <a:t>povezuju se s prisustvom steroidnih </a:t>
            </a:r>
            <a:r>
              <a:rPr lang="hr-HR" sz="2000" dirty="0" err="1"/>
              <a:t>saponina</a:t>
            </a:r>
            <a:r>
              <a:rPr lang="hr-HR" sz="2000" dirty="0"/>
              <a:t>, poznatih i kao </a:t>
            </a:r>
            <a:r>
              <a:rPr lang="hr-HR" sz="2000" dirty="0" err="1"/>
              <a:t>Shatavarin</a:t>
            </a:r>
            <a:r>
              <a:rPr lang="hr-HR" sz="2000" dirty="0"/>
              <a:t> I – IV, koji su prisutni u korijenu biljke; </a:t>
            </a:r>
            <a:r>
              <a:rPr lang="hr-HR" sz="2000" dirty="0" err="1"/>
              <a:t>imunomodulirajuća</a:t>
            </a:r>
            <a:r>
              <a:rPr lang="hr-HR" sz="2000" dirty="0"/>
              <a:t> svojstva povezuju se s </a:t>
            </a:r>
            <a:r>
              <a:rPr lang="hr-HR" sz="2000" dirty="0" err="1"/>
              <a:t>frukto-oligosaharidima</a:t>
            </a:r>
            <a:r>
              <a:rPr lang="hr-HR" sz="2000" dirty="0"/>
              <a:t> i drugim polisaharidima. Tradicionalno se ova biljna vrsta koristi i kao </a:t>
            </a:r>
            <a:r>
              <a:rPr lang="hr-HR" sz="2000" dirty="0" err="1"/>
              <a:t>galaktogen</a:t>
            </a:r>
            <a:r>
              <a:rPr lang="hr-HR" sz="2000" dirty="0"/>
              <a:t>, adaptogen, </a:t>
            </a:r>
            <a:r>
              <a:rPr lang="hr-HR" sz="2000" dirty="0" err="1"/>
              <a:t>antitusik</a:t>
            </a:r>
            <a:r>
              <a:rPr lang="hr-HR" sz="2000" dirty="0"/>
              <a:t>, </a:t>
            </a:r>
            <a:r>
              <a:rPr lang="hr-HR" sz="2000" dirty="0" err="1"/>
              <a:t>antidijaroik</a:t>
            </a:r>
            <a:r>
              <a:rPr lang="hr-HR" sz="2000" dirty="0"/>
              <a:t> i općenito kao tonik organizma.</a:t>
            </a:r>
          </a:p>
          <a:p>
            <a:pPr>
              <a:lnSpc>
                <a:spcPct val="90000"/>
              </a:lnSpc>
            </a:pPr>
            <a:r>
              <a:rPr lang="hr-HR" sz="2000" dirty="0"/>
              <a:t>Ukupno 7 studija pronađeno na osnovu kriterija</a:t>
            </a:r>
          </a:p>
          <a:p>
            <a:pPr>
              <a:lnSpc>
                <a:spcPct val="90000"/>
              </a:lnSpc>
            </a:pPr>
            <a:r>
              <a:rPr lang="hr-HR" sz="2000" dirty="0"/>
              <a:t>Izdvojio bi studiju iz 1996. godine objavljenu u </a:t>
            </a:r>
            <a:r>
              <a:rPr lang="hr-HR" sz="2000" dirty="0" err="1"/>
              <a:t>Ancient</a:t>
            </a:r>
            <a:r>
              <a:rPr lang="hr-HR" sz="2000" dirty="0"/>
              <a:t> </a:t>
            </a:r>
            <a:r>
              <a:rPr lang="hr-HR" sz="2000" dirty="0" err="1"/>
              <a:t>science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life</a:t>
            </a:r>
            <a:r>
              <a:rPr lang="hr-HR" sz="2000" dirty="0"/>
              <a:t>. </a:t>
            </a:r>
            <a:r>
              <a:rPr lang="hr-HR" sz="2000" dirty="0" err="1"/>
              <a:t>volume</a:t>
            </a:r>
            <a:r>
              <a:rPr lang="hr-HR" sz="2000" dirty="0"/>
              <a:t> 15, str 162-165. koja sugerira da Shatavari može pozitivno djelovati na terapiju osoba s simptomima čira na </a:t>
            </a:r>
            <a:r>
              <a:rPr lang="hr-HR" sz="2000" dirty="0" err="1"/>
              <a:t>dvanaistercu</a:t>
            </a:r>
            <a:r>
              <a:rPr lang="hr-HR" sz="2000" dirty="0"/>
              <a:t>. Rezultati studije tvrde da su se smanjili ne samo simptomi, nego i razina  kako </a:t>
            </a:r>
            <a:r>
              <a:rPr lang="hr-HR" sz="2000" dirty="0" err="1"/>
              <a:t>klorovodične</a:t>
            </a:r>
            <a:r>
              <a:rPr lang="hr-HR" sz="2000" dirty="0"/>
              <a:t>, tako i ukupne kiseline želuca koja se vratila u normalu nakon mjesec dana terapije s 20g Shatavari praha otopljenog u mlijeku.</a:t>
            </a:r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93D1DB48-3955-4070-AE99-0A47912669E4}"/>
              </a:ext>
            </a:extLst>
          </p:cNvPr>
          <p:cNvSpPr txBox="1"/>
          <p:nvPr/>
        </p:nvSpPr>
        <p:spPr>
          <a:xfrm>
            <a:off x="9673362" y="6657945"/>
            <a:ext cx="25186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mr.wikipedia.org/wiki/%E0%A4%9A%E0%A4%BF%E0%A4%A4%E0%A5%8D%E0%A4%B0:Shatavari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en-GB" sz="700">
                <a:solidFill>
                  <a:srgbClr val="FFFFFF"/>
                </a:solidFill>
              </a:rPr>
              <a:t> korisnika Nepoznat autor: licenca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Rezervirano mjesto podnožja 3">
            <a:extLst>
              <a:ext uri="{FF2B5EF4-FFF2-40B4-BE49-F238E27FC236}">
                <a16:creationId xmlns:a16="http://schemas.microsoft.com/office/drawing/2014/main" id="{B3A96FEC-4B42-4B9D-8AFE-A7DD4EADEF50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/>
              <a:t>www.antiage.hr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9031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F539D3-C271-47E5-9C11-1AED7875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 dirty="0"/>
              <a:t>Ocimum </a:t>
            </a:r>
            <a:r>
              <a:rPr lang="hr-HR" dirty="0" err="1"/>
              <a:t>tenoiflorum</a:t>
            </a:r>
            <a:endParaRPr lang="en-GB" dirty="0"/>
          </a:p>
        </p:txBody>
      </p:sp>
      <p:pic>
        <p:nvPicPr>
          <p:cNvPr id="5" name="Slika 4" descr="Slika na kojoj se prikazuje na otvorenom, cvijet, biljka, vrt&#10;&#10;Opis je automatski generiran">
            <a:extLst>
              <a:ext uri="{FF2B5EF4-FFF2-40B4-BE49-F238E27FC236}">
                <a16:creationId xmlns:a16="http://schemas.microsoft.com/office/drawing/2014/main" id="{690C8291-ECA3-4F53-91AB-D3F6E0FBA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063" t="142" r="28122" b="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58D3D4-FC3E-4820-A1FE-37E3E6AD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3" y="1371601"/>
            <a:ext cx="8088085" cy="5236028"/>
          </a:xfrm>
        </p:spPr>
        <p:txBody>
          <a:bodyPr>
            <a:normAutofit lnSpcReduction="10000"/>
          </a:bodyPr>
          <a:lstStyle/>
          <a:p>
            <a:r>
              <a:rPr lang="hr-HR" sz="2000" b="1" i="1" dirty="0"/>
              <a:t>Ocimum tenuiflorum</a:t>
            </a:r>
            <a:r>
              <a:rPr lang="hr-HR" sz="2000" i="1" dirty="0"/>
              <a:t> </a:t>
            </a:r>
            <a:r>
              <a:rPr lang="hr-HR" sz="2000" dirty="0"/>
              <a:t>(sanskrtski, </a:t>
            </a:r>
            <a:r>
              <a:rPr lang="hr-HR" sz="2000" i="1" dirty="0"/>
              <a:t>tulsi</a:t>
            </a:r>
            <a:r>
              <a:rPr lang="hr-HR" sz="2000" dirty="0"/>
              <a:t>) biljna je vrsta koja raste u obliku grma visine 30 – 60 cm, biljka je po okusu ljuta, gorka i grije. List se u tradicionalnoj indijskoj medicini najčešće se koristi u liječenju respiratornih problema, infekcija, prehlada, zatim protiv parazita i bakterija, u liječenju kožnih bolesti te općenito za jačanje organizma i imuniteta. Istraživanja pokazuju da su za djelovanje biljke</a:t>
            </a:r>
            <a:r>
              <a:rPr lang="hr-HR" sz="2000" i="1" dirty="0"/>
              <a:t> </a:t>
            </a:r>
            <a:r>
              <a:rPr lang="hr-HR" sz="2000" dirty="0"/>
              <a:t>odgovorni </a:t>
            </a:r>
            <a:r>
              <a:rPr lang="hr-HR" sz="2000" dirty="0" err="1"/>
              <a:t>orientin</a:t>
            </a:r>
            <a:r>
              <a:rPr lang="hr-HR" sz="2000" dirty="0"/>
              <a:t>, </a:t>
            </a:r>
            <a:r>
              <a:rPr lang="hr-HR" sz="2000" dirty="0" err="1"/>
              <a:t>vicenin</a:t>
            </a:r>
            <a:r>
              <a:rPr lang="hr-HR" sz="2000" dirty="0"/>
              <a:t> i </a:t>
            </a:r>
            <a:r>
              <a:rPr lang="hr-HR" sz="2000" dirty="0" err="1"/>
              <a:t>eugenol</a:t>
            </a:r>
            <a:r>
              <a:rPr lang="hr-HR" sz="2000" dirty="0"/>
              <a:t> koji djeluju kao antioksidansi. Novije studije pokazuju pozitivne rezultate u oporavku pacijenata nakon zračenja i kemoterapije </a:t>
            </a:r>
          </a:p>
          <a:p>
            <a:r>
              <a:rPr lang="hr-HR" sz="2000" dirty="0"/>
              <a:t>Ukupno 19 kliničkih studija je pronađeno od kojih je najviše njih bilo usmjereno na utvrđivanje njegovih antimikrobni agens, ali pokazao je učinkovitost u studijama na simptomima prouzrokovanih stresom i kod </a:t>
            </a:r>
            <a:r>
              <a:rPr lang="hr-HR" sz="2000" dirty="0" err="1"/>
              <a:t>kongitivnih</a:t>
            </a:r>
            <a:r>
              <a:rPr lang="hr-HR" sz="2000" dirty="0"/>
              <a:t> poremećaja. U studiji u časopisu Indian J.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physiology</a:t>
            </a:r>
            <a:r>
              <a:rPr lang="hr-HR" sz="2000" dirty="0"/>
              <a:t> &amp; </a:t>
            </a:r>
            <a:r>
              <a:rPr lang="hr-HR" sz="2000" dirty="0" err="1"/>
              <a:t>pharmac</a:t>
            </a:r>
            <a:r>
              <a:rPr lang="hr-HR" sz="2000" dirty="0"/>
              <a:t>, iz 2015. godine, </a:t>
            </a:r>
            <a:r>
              <a:rPr lang="hr-HR" sz="2000" dirty="0" err="1"/>
              <a:t>volum</a:t>
            </a:r>
            <a:r>
              <a:rPr lang="hr-HR" sz="2000" dirty="0"/>
              <a:t> 1, str 69-77 utvrđeno je </a:t>
            </a:r>
            <a:r>
              <a:rPr lang="hr-HR" sz="2000" dirty="0" err="1"/>
              <a:t>Stenberg</a:t>
            </a:r>
            <a:r>
              <a:rPr lang="hr-HR" sz="2000" dirty="0"/>
              <a:t> – </a:t>
            </a:r>
            <a:r>
              <a:rPr lang="hr-HR" sz="2000" dirty="0" err="1"/>
              <a:t>Stroop</a:t>
            </a:r>
            <a:r>
              <a:rPr lang="hr-HR" sz="2000" dirty="0"/>
              <a:t> testom da ekstrakt od 300mg dnevno može imati pozitivne učinke na </a:t>
            </a:r>
            <a:r>
              <a:rPr lang="hr-HR" sz="2000" dirty="0" err="1"/>
              <a:t>kongitvne</a:t>
            </a:r>
            <a:r>
              <a:rPr lang="hr-HR" sz="2000" dirty="0"/>
              <a:t> funkcije kod ljudi.   </a:t>
            </a:r>
          </a:p>
          <a:p>
            <a:endParaRPr lang="hr-HR" sz="2000" dirty="0"/>
          </a:p>
          <a:p>
            <a:endParaRPr lang="hr-HR" dirty="0"/>
          </a:p>
          <a:p>
            <a:endParaRPr lang="hr-HR" dirty="0"/>
          </a:p>
          <a:p>
            <a:endParaRPr lang="en-GB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DCDEE5C-B99D-48E5-9C61-2E1C22F3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podnožja 3">
            <a:extLst>
              <a:ext uri="{FF2B5EF4-FFF2-40B4-BE49-F238E27FC236}">
                <a16:creationId xmlns:a16="http://schemas.microsoft.com/office/drawing/2014/main" id="{2EC124D0-58C2-4D0A-B893-34FF4147253A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/>
              <a:t>www.antiage.hr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8419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177AEE-5832-4A2F-9206-9DF74574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 dirty="0"/>
              <a:t>Phyllanthus emblica</a:t>
            </a:r>
            <a:endParaRPr lang="en-GB" dirty="0"/>
          </a:p>
        </p:txBody>
      </p:sp>
      <p:pic>
        <p:nvPicPr>
          <p:cNvPr id="5" name="Slika 4" descr="Slika na kojoj se prikazuje voće, jabuka, zeleno, stol&#10;&#10;Opis je automatski generiran">
            <a:extLst>
              <a:ext uri="{FF2B5EF4-FFF2-40B4-BE49-F238E27FC236}">
                <a16:creationId xmlns:a16="http://schemas.microsoft.com/office/drawing/2014/main" id="{8E2FD14F-94A1-4924-8D36-B4B846E1B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213" r="20882" b="-2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9198E3-5E49-4F1F-8F85-7B25E100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629" y="1426029"/>
            <a:ext cx="8196941" cy="46153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b="1" i="1" dirty="0"/>
              <a:t>Phyllanthus emblica</a:t>
            </a:r>
            <a:r>
              <a:rPr lang="hr-HR" sz="2000" i="1" dirty="0"/>
              <a:t> </a:t>
            </a:r>
            <a:r>
              <a:rPr lang="hr-HR" sz="2000" dirty="0"/>
              <a:t>(sanskrtski,</a:t>
            </a:r>
            <a:r>
              <a:rPr lang="hr-HR" sz="2000" i="1" dirty="0"/>
              <a:t> amalaki</a:t>
            </a:r>
            <a:r>
              <a:rPr lang="hr-HR" sz="2000" dirty="0"/>
              <a:t>) je drvo koje naraste od 8 do 18 m visine, sa sfernim kuglastim plodom, koji okusom i izgledom podsjeća na ogrozd. Okus ploda je predominantno kiseo, zatim gorak, trpak i hladi. Plod se u ayurvedi koristi za poboljšanje metabolizma, protiv upala i infekcija, u liječenju dijareje, hemoroida, povišenih masnoća u krvi, dijabetesa, visokog tlaka te kao podrška imunitetu i usporavanju starenja. Često se koristi kao poticatelj i učvršćivač kose. </a:t>
            </a:r>
            <a:r>
              <a:rPr lang="hr-HR" sz="2000" i="1" dirty="0"/>
              <a:t>P. emblica </a:t>
            </a:r>
            <a:r>
              <a:rPr lang="hr-HR" sz="2000" dirty="0"/>
              <a:t>je bogat izvor </a:t>
            </a:r>
            <a:r>
              <a:rPr lang="hr-HR" sz="2000" dirty="0" err="1"/>
              <a:t>galne</a:t>
            </a:r>
            <a:r>
              <a:rPr lang="hr-HR" sz="2000" dirty="0"/>
              <a:t> kiseline i mnogih drugih </a:t>
            </a:r>
            <a:r>
              <a:rPr lang="hr-HR" sz="2000" dirty="0" err="1"/>
              <a:t>fitokemikalija</a:t>
            </a:r>
            <a:r>
              <a:rPr lang="hr-HR" sz="2000" dirty="0"/>
              <a:t> poput flavonoida, </a:t>
            </a:r>
            <a:r>
              <a:rPr lang="hr-HR" sz="2000" dirty="0" err="1"/>
              <a:t>trijeslovine</a:t>
            </a:r>
            <a:r>
              <a:rPr lang="hr-HR" sz="2000" dirty="0"/>
              <a:t> i vitamina C čija koncentracija doseže skoro 500 mg / 100 </a:t>
            </a:r>
            <a:r>
              <a:rPr lang="hr-HR" sz="2000" dirty="0" err="1"/>
              <a:t>mL</a:t>
            </a:r>
            <a:r>
              <a:rPr lang="hr-HR" sz="2000" dirty="0"/>
              <a:t> (20). Novija istraživanja potvrđuju neke od ovih tvrdnji i demonstriraju da </a:t>
            </a:r>
            <a:r>
              <a:rPr lang="hr-HR" sz="2000" i="1" dirty="0"/>
              <a:t>P. emblica</a:t>
            </a:r>
            <a:r>
              <a:rPr lang="hr-HR" sz="2000" dirty="0"/>
              <a:t> ima antioksidativna, </a:t>
            </a:r>
            <a:r>
              <a:rPr lang="hr-HR" sz="2000" dirty="0" err="1"/>
              <a:t>antidijabetička</a:t>
            </a:r>
            <a:r>
              <a:rPr lang="hr-HR" sz="2000" dirty="0"/>
              <a:t> i protuupalna svojstva te da pomaže pri regeneraciji DNK-a </a:t>
            </a:r>
            <a:endParaRPr lang="en-GB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4C5621D-4C17-4346-88F5-243A0718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7" name="Rezervirano mjesto podnožja 3">
            <a:extLst>
              <a:ext uri="{FF2B5EF4-FFF2-40B4-BE49-F238E27FC236}">
                <a16:creationId xmlns:a16="http://schemas.microsoft.com/office/drawing/2014/main" id="{4C8C3162-7CF5-490E-9053-EA143AC0F6CC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/>
              <a:t>www.antiage.hr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8414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F0E10-647E-464C-9169-6B52CE9B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 dirty="0"/>
              <a:t>Tinospora cordifolia</a:t>
            </a:r>
            <a:endParaRPr lang="en-GB" dirty="0"/>
          </a:p>
        </p:txBody>
      </p:sp>
      <p:pic>
        <p:nvPicPr>
          <p:cNvPr id="5" name="Slika 4" descr="Slika na kojoj se prikazuje biljka, na otvorenom, zeleno, malo&#10;&#10;Opis je automatski generiran">
            <a:extLst>
              <a:ext uri="{FF2B5EF4-FFF2-40B4-BE49-F238E27FC236}">
                <a16:creationId xmlns:a16="http://schemas.microsoft.com/office/drawing/2014/main" id="{16EB09D1-B734-46B7-B8E2-E4A947CD8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865" t="142" r="26320" b="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132256-1D8D-46E3-888A-A5C96AA1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3" y="1349829"/>
            <a:ext cx="7848600" cy="46915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b="1" i="1" dirty="0"/>
              <a:t>Tinospora cordifolia</a:t>
            </a:r>
            <a:r>
              <a:rPr lang="hr-HR" sz="2000" i="1" dirty="0"/>
              <a:t> </a:t>
            </a:r>
            <a:r>
              <a:rPr lang="hr-HR" sz="2000" dirty="0"/>
              <a:t>(sanskrtski,</a:t>
            </a:r>
            <a:r>
              <a:rPr lang="hr-HR" sz="2000" i="1" dirty="0"/>
              <a:t> guduchi</a:t>
            </a:r>
            <a:r>
              <a:rPr lang="hr-HR" sz="2000" dirty="0"/>
              <a:t>) vrlo je cijenjena biljna vrsta u ayurvedskoj medicini. Najčešće se koristi u obliku vodenog ili alkoholnog ekstrakta kore, lišća i korijena. Okus joj je gorak, trpak, sladak, kiseo i grije. </a:t>
            </a:r>
            <a:r>
              <a:rPr lang="hr-HR" sz="2000" i="1" dirty="0"/>
              <a:t>T. cordifolia </a:t>
            </a:r>
            <a:r>
              <a:rPr lang="hr-HR" sz="2000" dirty="0"/>
              <a:t>je biljka penjačica, stanište joj je u tropskim uvjetima Azije i Afrike do 300 m nadmorske visine. Tradicionalno se primjenjuje u terapiji velikog broja oboljenja, poput dijabetesa, alkoholizma, spolnih bolesti, anemije, reumatoidnog artritisa, bolesti jetre, žutice, kancerogenih oboljenja, raka debelog crijeva te drugih bolesti. Znanstvena istraživanja potvrđuju da </a:t>
            </a:r>
            <a:r>
              <a:rPr lang="hr-HR" sz="2000" dirty="0" err="1"/>
              <a:t>fitokemikalije</a:t>
            </a:r>
            <a:r>
              <a:rPr lang="hr-HR" sz="2000" dirty="0"/>
              <a:t> ove biljne vrste, flavonoidi, alkaloidi, </a:t>
            </a:r>
            <a:r>
              <a:rPr lang="hr-HR" sz="2000" dirty="0" err="1"/>
              <a:t>saponini</a:t>
            </a:r>
            <a:r>
              <a:rPr lang="hr-HR" sz="2000" dirty="0"/>
              <a:t> i dr., imaju </a:t>
            </a:r>
            <a:r>
              <a:rPr lang="hr-HR" sz="2000" dirty="0" err="1"/>
              <a:t>antiradikalne</a:t>
            </a:r>
            <a:r>
              <a:rPr lang="hr-HR" sz="2000" dirty="0"/>
              <a:t> i </a:t>
            </a:r>
            <a:r>
              <a:rPr lang="hr-HR" sz="2000" dirty="0" err="1"/>
              <a:t>antiproliferativne</a:t>
            </a:r>
            <a:r>
              <a:rPr lang="hr-HR" sz="2000" dirty="0"/>
              <a:t> učinke. Tvrdi se da </a:t>
            </a:r>
            <a:r>
              <a:rPr lang="hr-HR" sz="2000" i="1" dirty="0"/>
              <a:t>T. cordifolia</a:t>
            </a:r>
            <a:r>
              <a:rPr lang="hr-HR" sz="2000" dirty="0"/>
              <a:t> ima ulogu u povećanju broja limfocita te da pokazuje obećavajuće rezultate u terapijama nekih malignih bolesti </a:t>
            </a:r>
            <a:endParaRPr lang="en-GB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0831020-B375-4DA6-93C8-B4E9798D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7" name="Rezervirano mjesto podnožja 3">
            <a:extLst>
              <a:ext uri="{FF2B5EF4-FFF2-40B4-BE49-F238E27FC236}">
                <a16:creationId xmlns:a16="http://schemas.microsoft.com/office/drawing/2014/main" id="{0568BB51-2D92-4BFB-A952-F1CA1E08479C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/>
              <a:t>www.antiage.hr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9028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E71ECD-AB5A-434B-8494-6C50F2B8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 dirty="0"/>
              <a:t>Withania somnifera</a:t>
            </a:r>
            <a:endParaRPr lang="en-GB" dirty="0"/>
          </a:p>
        </p:txBody>
      </p:sp>
      <p:pic>
        <p:nvPicPr>
          <p:cNvPr id="5" name="Slika 4" descr="Slika na kojoj se prikazuje trava, na otvorenom, crveno, malo&#10;&#10;Opis je automatski generiran">
            <a:extLst>
              <a:ext uri="{FF2B5EF4-FFF2-40B4-BE49-F238E27FC236}">
                <a16:creationId xmlns:a16="http://schemas.microsoft.com/office/drawing/2014/main" id="{082F0361-7B72-4827-A517-7F976AA40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778" t="142" r="34407" b="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E02008-92C4-4A52-9338-A67FD3C4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399" y="1306287"/>
            <a:ext cx="8109857" cy="5214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b="1" i="1" dirty="0"/>
              <a:t>Withania somnifera</a:t>
            </a:r>
            <a:r>
              <a:rPr lang="hr-HR" sz="2000" i="1" dirty="0"/>
              <a:t> </a:t>
            </a:r>
            <a:r>
              <a:rPr lang="hr-HR" sz="2000" dirty="0"/>
              <a:t>(sanskrtski, </a:t>
            </a:r>
            <a:r>
              <a:rPr lang="hr-HR" sz="2000" i="1" dirty="0"/>
              <a:t>ashwagandha</a:t>
            </a:r>
            <a:r>
              <a:rPr lang="hr-HR" sz="2000" dirty="0"/>
              <a:t>) popularna je biljna vrsta tradicionalne indijske medicine. Po okusu je gorka, trpka, slatka i grije. Najčešće se koristi korijen u kojem se nalazi skupina steroidnih </a:t>
            </a:r>
            <a:r>
              <a:rPr lang="hr-HR" sz="2000" dirty="0" err="1"/>
              <a:t>saponina</a:t>
            </a:r>
            <a:r>
              <a:rPr lang="hr-HR" sz="2000" dirty="0"/>
              <a:t> poznatih pod nazivom </a:t>
            </a:r>
            <a:r>
              <a:rPr lang="hr-HR" sz="2000" dirty="0" err="1"/>
              <a:t>vitanolidi</a:t>
            </a:r>
            <a:r>
              <a:rPr lang="hr-HR" sz="2000" dirty="0"/>
              <a:t>, kojima se pripisuje većina bioloških značajki. Osim njih biljka sadrži i brojne druge </a:t>
            </a:r>
            <a:r>
              <a:rPr lang="hr-HR" sz="2000" dirty="0" err="1"/>
              <a:t>saponine</a:t>
            </a:r>
            <a:r>
              <a:rPr lang="hr-HR" sz="2000" dirty="0"/>
              <a:t>, alkaloide (</a:t>
            </a:r>
            <a:r>
              <a:rPr lang="hr-HR" sz="2000" dirty="0" err="1"/>
              <a:t>izopeletierin</a:t>
            </a:r>
            <a:r>
              <a:rPr lang="hr-HR" sz="2000" dirty="0"/>
              <a:t>, </a:t>
            </a:r>
            <a:r>
              <a:rPr lang="hr-HR" sz="2000" dirty="0" err="1"/>
              <a:t>anferin</a:t>
            </a:r>
            <a:r>
              <a:rPr lang="hr-HR" sz="2000" dirty="0"/>
              <a:t>) te druge biološki aktivne spojeve. Tradicionalno se korijen te biljne vrste koristi kao sredstvo za povećanje fizičke izdržljivosti. Primjenjuje se i u liječenju reumatoidnog artritisa, </a:t>
            </a:r>
            <a:r>
              <a:rPr lang="hr-HR" sz="2000" dirty="0" err="1"/>
              <a:t>osteoartritisa</a:t>
            </a:r>
            <a:r>
              <a:rPr lang="hr-HR" sz="2000" dirty="0"/>
              <a:t>, erektilne disfunkcije te kao nervni tonik i dr. U novije vrijeme koristi se za prevenciju, kao podrška u terapiji i u tretmanima mnogih bolesti povezanih sa stresom, a posebno ateroskleroze, preranog starenja, degenerativnih bolesti, artritisa, dijabetesa, hipertenzije i malignih bolesti </a:t>
            </a:r>
            <a:endParaRPr lang="en-GB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A6737B-EFB4-45ED-88E4-D26F1264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www.antiage.hr   </a:t>
            </a:r>
            <a:endParaRPr lang="en-US" dirty="0"/>
          </a:p>
        </p:txBody>
      </p:sp>
      <p:sp>
        <p:nvSpPr>
          <p:cNvPr id="7" name="Rezervirano mjesto podnožja 3">
            <a:extLst>
              <a:ext uri="{FF2B5EF4-FFF2-40B4-BE49-F238E27FC236}">
                <a16:creationId xmlns:a16="http://schemas.microsoft.com/office/drawing/2014/main" id="{CDE09BEE-D3CF-4678-91DF-5F1FD78DC350}"/>
              </a:ext>
            </a:extLst>
          </p:cNvPr>
          <p:cNvSpPr txBox="1">
            <a:spLocks/>
          </p:cNvSpPr>
          <p:nvPr/>
        </p:nvSpPr>
        <p:spPr>
          <a:xfrm>
            <a:off x="677333" y="6041362"/>
            <a:ext cx="10884189" cy="50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/>
              <a:t>www.antiage.hr   </a:t>
            </a:r>
          </a:p>
        </p:txBody>
      </p:sp>
    </p:spTree>
    <p:extLst>
      <p:ext uri="{BB962C8B-B14F-4D97-AF65-F5344CB8AC3E}">
        <p14:creationId xmlns:p14="http://schemas.microsoft.com/office/powerpoint/2010/main" val="385974875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Široki zaslon</PresentationFormat>
  <Paragraphs>59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Faseta</vt:lpstr>
      <vt:lpstr>ODABRANE BILJNE VRSTE TRADICIONALNE INDIJSKE MEDICINE S ADAPTOGENIM SVOJSTVIMA   SELECTED HERBS FROM TRADITIONAL INDIAN MEDICINE WITH ADAPTOGENIC PROPERTIES </vt:lpstr>
      <vt:lpstr>ADAPTOGENI, Janoš Hans Selye 1946 GAS, Nominiran za Nobela, Panossian u časopisu ny acc of science anual 2017 49-64</vt:lpstr>
      <vt:lpstr>Cilj istraživanja / Aim of this research</vt:lpstr>
      <vt:lpstr>Materijali i metode</vt:lpstr>
      <vt:lpstr>Asparagus racemosus</vt:lpstr>
      <vt:lpstr>Ocimum tenoiflorum</vt:lpstr>
      <vt:lpstr>Phyllanthus emblica</vt:lpstr>
      <vt:lpstr>Tinospora cordifolia</vt:lpstr>
      <vt:lpstr>Withania somnifera</vt:lpstr>
      <vt:lpstr>Zaključak /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ODABRANE BILJNE VRSTE TRADICIONALNE INDIJSKE MEDICINE S ADAPTOGENIM SVOJSTVIMA</dc:title>
  <dc:creator>Nebojsa Radenovic</dc:creator>
  <cp:lastModifiedBy>Nebojsa Radenovic</cp:lastModifiedBy>
  <cp:revision>25</cp:revision>
  <dcterms:created xsi:type="dcterms:W3CDTF">2019-12-08T17:53:43Z</dcterms:created>
  <dcterms:modified xsi:type="dcterms:W3CDTF">2021-09-30T16:37:28Z</dcterms:modified>
</cp:coreProperties>
</file>