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4" autoAdjust="0"/>
  </p:normalViewPr>
  <p:slideViewPr>
    <p:cSldViewPr>
      <p:cViewPr varScale="1">
        <p:scale>
          <a:sx n="86" d="100"/>
          <a:sy n="86" d="100"/>
        </p:scale>
        <p:origin x="138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hr-HR" sz="1200" smtClean="0">
                <a:latin typeface="+mn-lt"/>
              </a:defRPr>
            </a:lvl1pPr>
          </a:lstStyle>
          <a:p>
            <a:pPr>
              <a:defRPr/>
            </a:pPr>
            <a:fld id="{2EC6EFA2-C8C2-4BC9-95C9-80C366694B80}" type="datetimeFigureOut">
              <a:rPr lang="en-US"/>
              <a:pPr>
                <a:defRPr/>
              </a:pPr>
              <a:t>10/2/2021</a:t>
            </a:fld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hr-HR" sz="1200" smtClean="0">
                <a:latin typeface="+mn-lt"/>
              </a:defRPr>
            </a:lvl1pPr>
          </a:lstStyle>
          <a:p>
            <a:pPr>
              <a:defRPr/>
            </a:pPr>
            <a:fld id="{CC1B3019-FA01-4FE9-91D3-19ED67CD362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fld id="{7A94C390-E0C9-4C50-8171-835A76D7B7C7}" type="datetimeFigureOut">
              <a:rPr lang="en-US"/>
              <a:pPr>
                <a:defRPr/>
              </a:pPr>
              <a:t>10/2/2021</a:t>
            </a:fld>
            <a:endParaRPr/>
          </a:p>
        </p:txBody>
      </p:sp>
      <p:sp>
        <p:nvSpPr>
          <p:cNvPr id="4" name="Rectangl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hr-HR" noProof="0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hr-HR" noProof="0"/>
              <a:t>Kliknite da biste uredili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ctangl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 latinLnBrk="0">
              <a:spcBef>
                <a:spcPts val="0"/>
              </a:spcBef>
              <a:spcAft>
                <a:spcPts val="0"/>
              </a:spcAft>
              <a:defRPr lang="hr-HR" sz="1200">
                <a:latin typeface="+mn-lt"/>
              </a:defRPr>
            </a:lvl1pPr>
          </a:lstStyle>
          <a:p>
            <a:pPr>
              <a:defRPr/>
            </a:pPr>
            <a:fld id="{0DC06187-8DC7-47F3-9E44-44800C056D1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hr-H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hr-H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hr-H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hr-H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hr-H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hr-H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hr-H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hr-H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hr-H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481AC9-1375-4581-A7E1-B71AC11BF2EF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42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0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EF0400-2F09-4FE6-A237-7CCAF98E4DA0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7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968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3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680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20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082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C06187-8DC7-47F3-9E44-44800C056D1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761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0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943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01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85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199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86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5355E-63E0-45D2-87F5-F5D96D19F8F7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6BF11-650A-4C92-85B3-15084071A8E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55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2F6FE2-C9D8-4BC1-85C4-DE301B97EB2F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12A37-D2E1-473F-862F-1404202F6A0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8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93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1524D3-1EFE-4192-9865-634301418004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FC65C-A5D8-4F93-A673-549BA6C17FA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6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B284C9-DC7F-4CFF-867A-90425DBD2394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C4B9A-B867-4187-9CE6-9E7AE2020C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28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10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81C03C-B8BC-470C-A3DD-C1C18779661A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39198-8317-45A6-9E46-29041B87236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98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088549-CB87-434A-AEA2-45E999AAA8F3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DE885-361C-40C4-9A39-6B52B96306A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972052-DE17-43A2-A7CA-85B3AB3E97FB}" type="datetimeFigureOut">
              <a:rPr lang="en-US" smtClean="0"/>
              <a:pPr>
                <a:defRPr/>
              </a:pPr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8C3DFD2-C278-431A-9BFE-6FB346C8AC8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40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3315" descr="Herbs on bundles on a wood table">
            <a:extLst>
              <a:ext uri="{FF2B5EF4-FFF2-40B4-BE49-F238E27FC236}">
                <a16:creationId xmlns:a16="http://schemas.microsoft.com/office/drawing/2014/main" id="{146580C5-EDBB-4B7C-BD98-A32AB0BF3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1" b="9091"/>
          <a:stretch/>
        </p:blipFill>
        <p:spPr>
          <a:xfrm>
            <a:off x="-2362" y="10"/>
            <a:ext cx="9143980" cy="6857990"/>
          </a:xfrm>
          <a:prstGeom prst="rect">
            <a:avLst/>
          </a:prstGeom>
        </p:spPr>
      </p:pic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67F201-EA3A-41F3-8305-5985A44A9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Parallelogram 85">
            <a:extLst>
              <a:ext uri="{FF2B5EF4-FFF2-40B4-BE49-F238E27FC236}">
                <a16:creationId xmlns:a16="http://schemas.microsoft.com/office/drawing/2014/main" id="{FFD44D11-B1C5-420A-9591-370DC8BAA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405" y="0"/>
            <a:ext cx="54864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F46BC6-C78D-47E7-87CF-A1DD38B02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E3C958F-F320-49F4-9AB7-FD2F51A77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23">
            <a:extLst>
              <a:ext uri="{FF2B5EF4-FFF2-40B4-BE49-F238E27FC236}">
                <a16:creationId xmlns:a16="http://schemas.microsoft.com/office/drawing/2014/main" id="{1C4DC544-6AEA-484E-A978-32384E2F9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5">
            <a:extLst>
              <a:ext uri="{FF2B5EF4-FFF2-40B4-BE49-F238E27FC236}">
                <a16:creationId xmlns:a16="http://schemas.microsoft.com/office/drawing/2014/main" id="{A1F1470C-B594-449D-A8CD-EB7BC156F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B809F8B1-FE88-427F-98C6-1B8CFED8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3528150" y="1678665"/>
            <a:ext cx="3427352" cy="2369131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4600" dirty="0"/>
              <a:t>From herb to herbal preparation</a:t>
            </a:r>
          </a:p>
        </p:txBody>
      </p:sp>
      <p:sp>
        <p:nvSpPr>
          <p:cNvPr id="13314" name="Rectangle 2"/>
          <p:cNvSpPr>
            <a:spLocks noGrp="1"/>
          </p:cNvSpPr>
          <p:nvPr>
            <p:ph type="subTitle" idx="1"/>
          </p:nvPr>
        </p:nvSpPr>
        <p:spPr>
          <a:xfrm>
            <a:off x="3525723" y="4050832"/>
            <a:ext cx="3572668" cy="146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ct val="0"/>
              </a:spcAft>
            </a:pPr>
            <a:r>
              <a:rPr lang="en-GB" sz="1500" dirty="0"/>
              <a:t>Steps behind the final herbal product </a:t>
            </a:r>
          </a:p>
          <a:p>
            <a:pPr eaLnBrk="1" hangingPunct="1">
              <a:lnSpc>
                <a:spcPct val="90000"/>
              </a:lnSpc>
              <a:spcAft>
                <a:spcPct val="0"/>
              </a:spcAft>
            </a:pPr>
            <a:r>
              <a:rPr lang="en-GB" sz="1500" dirty="0"/>
              <a:t>Lejsa Jakupović</a:t>
            </a:r>
            <a:r>
              <a:rPr lang="hr-HR" sz="1500" dirty="0"/>
              <a:t>; mag. </a:t>
            </a:r>
            <a:r>
              <a:rPr lang="hr-HR" sz="1500" dirty="0" err="1"/>
              <a:t>pharm</a:t>
            </a:r>
            <a:endParaRPr lang="hr-HR" sz="1500" dirty="0"/>
          </a:p>
          <a:p>
            <a:pPr eaLnBrk="1" hangingPunct="1">
              <a:lnSpc>
                <a:spcPct val="90000"/>
              </a:lnSpc>
              <a:spcAft>
                <a:spcPct val="0"/>
              </a:spcAft>
            </a:pPr>
            <a:r>
              <a:rPr lang="hr-HR" sz="1500" dirty="0"/>
              <a:t>Research </a:t>
            </a:r>
            <a:r>
              <a:rPr lang="hr-HR" sz="1500" dirty="0" err="1"/>
              <a:t>assistant</a:t>
            </a:r>
            <a:r>
              <a:rPr lang="hr-HR" sz="1500" dirty="0"/>
              <a:t> at D</a:t>
            </a:r>
            <a:r>
              <a:rPr lang="en-GB" sz="1500" dirty="0" err="1"/>
              <a:t>epartment</a:t>
            </a:r>
            <a:r>
              <a:rPr lang="en-GB" sz="1500" dirty="0"/>
              <a:t> of Pharmacognosy| Faculty of Pharmacy and Biochemistry </a:t>
            </a:r>
            <a:r>
              <a:rPr lang="hr-HR" sz="1500" dirty="0"/>
              <a:t> </a:t>
            </a:r>
            <a:endParaRPr lang="en-GB" sz="1500" dirty="0"/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2050D290-680D-48D7-9488-498F59E54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Rectangle 28">
            <a:extLst>
              <a:ext uri="{FF2B5EF4-FFF2-40B4-BE49-F238E27FC236}">
                <a16:creationId xmlns:a16="http://schemas.microsoft.com/office/drawing/2014/main" id="{E8C81616-E276-41D8-92C5-1C891FE9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Rectangle 29">
            <a:extLst>
              <a:ext uri="{FF2B5EF4-FFF2-40B4-BE49-F238E27FC236}">
                <a16:creationId xmlns:a16="http://schemas.microsoft.com/office/drawing/2014/main" id="{86BBDB21-2BF1-4C2F-A790-19FBC789C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" name="Isosceles Triangle 103">
            <a:extLst>
              <a:ext uri="{FF2B5EF4-FFF2-40B4-BE49-F238E27FC236}">
                <a16:creationId xmlns:a16="http://schemas.microsoft.com/office/drawing/2014/main" id="{E78FF87C-9F4A-4F75-998D-3ECB6543B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86BB8D-AC9F-4E39-AC34-0A4C0CA2C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Conclution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2B3F15-3D29-416C-AB5B-E4BB42205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 </a:t>
            </a:r>
            <a:r>
              <a:rPr lang="hr-HR" dirty="0" err="1"/>
              <a:t>prepare</a:t>
            </a:r>
            <a:r>
              <a:rPr lang="hr-HR" dirty="0"/>
              <a:t> a </a:t>
            </a:r>
            <a:r>
              <a:rPr lang="hr-HR" dirty="0" err="1"/>
              <a:t>herbal</a:t>
            </a:r>
            <a:r>
              <a:rPr lang="hr-HR" dirty="0"/>
              <a:t> </a:t>
            </a:r>
            <a:r>
              <a:rPr lang="hr-HR" dirty="0" err="1"/>
              <a:t>preparation</a:t>
            </a:r>
            <a:r>
              <a:rPr lang="hr-HR" dirty="0"/>
              <a:t> </a:t>
            </a:r>
            <a:r>
              <a:rPr lang="hr-HR" dirty="0" err="1"/>
              <a:t>there</a:t>
            </a:r>
            <a:r>
              <a:rPr lang="hr-HR" dirty="0"/>
              <a:t> are </a:t>
            </a:r>
            <a:r>
              <a:rPr lang="hr-HR" dirty="0" err="1"/>
              <a:t>many</a:t>
            </a:r>
            <a:r>
              <a:rPr lang="hr-HR" dirty="0"/>
              <a:t> </a:t>
            </a:r>
            <a:r>
              <a:rPr lang="hr-HR" dirty="0" err="1"/>
              <a:t>steps</a:t>
            </a:r>
            <a:endParaRPr lang="hr-HR" dirty="0"/>
          </a:p>
          <a:p>
            <a:r>
              <a:rPr lang="hr-HR" dirty="0" err="1"/>
              <a:t>Knowing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recognising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herb</a:t>
            </a:r>
            <a:endParaRPr lang="hr-HR" dirty="0"/>
          </a:p>
          <a:p>
            <a:r>
              <a:rPr lang="hr-HR" dirty="0" err="1"/>
              <a:t>Finding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harvesting</a:t>
            </a:r>
            <a:r>
              <a:rPr lang="hr-HR" dirty="0"/>
              <a:t> </a:t>
            </a:r>
          </a:p>
          <a:p>
            <a:r>
              <a:rPr lang="hr-HR" dirty="0"/>
              <a:t>Processing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herb</a:t>
            </a:r>
            <a:r>
              <a:rPr lang="hr-HR" dirty="0"/>
              <a:t>: </a:t>
            </a:r>
            <a:r>
              <a:rPr lang="hr-HR" dirty="0" err="1"/>
              <a:t>drying</a:t>
            </a:r>
            <a:r>
              <a:rPr lang="hr-HR" dirty="0"/>
              <a:t>, </a:t>
            </a:r>
            <a:r>
              <a:rPr lang="hr-HR" dirty="0" err="1"/>
              <a:t>isolating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main</a:t>
            </a:r>
            <a:r>
              <a:rPr lang="hr-HR" dirty="0"/>
              <a:t> </a:t>
            </a:r>
            <a:r>
              <a:rPr lang="hr-HR" dirty="0" err="1"/>
              <a:t>active</a:t>
            </a:r>
            <a:r>
              <a:rPr lang="hr-HR" dirty="0"/>
              <a:t> </a:t>
            </a:r>
            <a:r>
              <a:rPr lang="hr-HR" dirty="0" err="1"/>
              <a:t>compounds</a:t>
            </a:r>
            <a:r>
              <a:rPr lang="hr-HR" dirty="0"/>
              <a:t> (</a:t>
            </a:r>
            <a:r>
              <a:rPr lang="hr-HR" dirty="0" err="1"/>
              <a:t>extraction</a:t>
            </a:r>
            <a:r>
              <a:rPr lang="hr-HR" dirty="0"/>
              <a:t>, </a:t>
            </a:r>
            <a:r>
              <a:rPr lang="hr-HR" dirty="0" err="1"/>
              <a:t>distillation</a:t>
            </a:r>
            <a:r>
              <a:rPr lang="hr-HR" dirty="0"/>
              <a:t> </a:t>
            </a:r>
            <a:r>
              <a:rPr lang="hr-HR" dirty="0" err="1"/>
              <a:t>etc</a:t>
            </a:r>
            <a:r>
              <a:rPr lang="hr-HR" dirty="0"/>
              <a:t>); </a:t>
            </a:r>
            <a:r>
              <a:rPr lang="hr-HR" dirty="0" err="1"/>
              <a:t>preparing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final</a:t>
            </a:r>
            <a:r>
              <a:rPr lang="hr-HR" dirty="0"/>
              <a:t> </a:t>
            </a:r>
            <a:r>
              <a:rPr lang="hr-HR" dirty="0" err="1"/>
              <a:t>product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it</a:t>
            </a:r>
            <a:endParaRPr lang="hr-HR" dirty="0"/>
          </a:p>
          <a:p>
            <a:r>
              <a:rPr lang="hr-HR" dirty="0"/>
              <a:t>Use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herbal</a:t>
            </a:r>
            <a:r>
              <a:rPr lang="hr-HR" dirty="0"/>
              <a:t> </a:t>
            </a:r>
            <a:r>
              <a:rPr lang="hr-HR" dirty="0" err="1"/>
              <a:t>preparation</a:t>
            </a:r>
            <a:r>
              <a:rPr lang="hr-HR" dirty="0"/>
              <a:t> for </a:t>
            </a:r>
            <a:r>
              <a:rPr lang="hr-HR" dirty="0" err="1"/>
              <a:t>better</a:t>
            </a:r>
            <a:r>
              <a:rPr lang="hr-HR" dirty="0"/>
              <a:t> </a:t>
            </a:r>
            <a:r>
              <a:rPr lang="hr-HR" dirty="0" err="1"/>
              <a:t>cause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98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CF8EB24E-D0A2-4585-BF5A-D0B29D5F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6" y="4473227"/>
            <a:ext cx="6216024" cy="1096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Thank you for your attention. </a:t>
            </a:r>
          </a:p>
        </p:txBody>
      </p:sp>
      <p:pic>
        <p:nvPicPr>
          <p:cNvPr id="5" name="Rezervirano mjesto sadržaja 4" descr="Slika na kojoj se prikazuje biljka, cvijet&#10;&#10;Opis je automatski generiran">
            <a:extLst>
              <a:ext uri="{FF2B5EF4-FFF2-40B4-BE49-F238E27FC236}">
                <a16:creationId xmlns:a16="http://schemas.microsoft.com/office/drawing/2014/main" id="{B52C167D-657D-462C-9459-C94ACAFC0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3773"/>
          <a:stretch/>
        </p:blipFill>
        <p:spPr>
          <a:xfrm>
            <a:off x="739476" y="609600"/>
            <a:ext cx="6216024" cy="36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4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489769" cy="10801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/>
              <a:t>Let </a:t>
            </a:r>
            <a:r>
              <a:rPr lang="hr-HR" dirty="0" err="1"/>
              <a:t>us</a:t>
            </a:r>
            <a:r>
              <a:rPr lang="hr-HR" dirty="0"/>
              <a:t> start…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dirty="0"/>
          </a:p>
        </p:txBody>
      </p:sp>
      <p:sp>
        <p:nvSpPr>
          <p:cNvPr id="15362" name="Rectangle 2"/>
          <p:cNvSpPr>
            <a:spLocks noGrp="1"/>
          </p:cNvSpPr>
          <p:nvPr>
            <p:ph idx="1"/>
          </p:nvPr>
        </p:nvSpPr>
        <p:spPr>
          <a:xfrm>
            <a:off x="609599" y="1916832"/>
            <a:ext cx="6347714" cy="4124531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r-HR" dirty="0" err="1"/>
              <a:t>Respiratory</a:t>
            </a:r>
            <a:r>
              <a:rPr lang="hr-HR" dirty="0"/>
              <a:t> </a:t>
            </a:r>
            <a:r>
              <a:rPr lang="hr-HR" dirty="0" err="1"/>
              <a:t>infections</a:t>
            </a:r>
            <a:r>
              <a:rPr lang="hr-HR" dirty="0"/>
              <a:t> </a:t>
            </a:r>
          </a:p>
          <a:p>
            <a:pPr marL="0" indent="0" eaLnBrk="1" hangingPunct="1">
              <a:buNone/>
            </a:pPr>
            <a:endParaRPr lang="hr-HR" dirty="0"/>
          </a:p>
          <a:p>
            <a:pPr eaLnBrk="1" hangingPunct="1"/>
            <a:r>
              <a:rPr lang="hr-HR" dirty="0" err="1"/>
              <a:t>Symptoms</a:t>
            </a:r>
            <a:r>
              <a:rPr lang="hr-HR" dirty="0"/>
              <a:t>: </a:t>
            </a:r>
            <a:r>
              <a:rPr lang="hr-HR" dirty="0" err="1"/>
              <a:t>sore</a:t>
            </a:r>
            <a:r>
              <a:rPr lang="hr-HR" dirty="0"/>
              <a:t> </a:t>
            </a:r>
            <a:r>
              <a:rPr lang="hr-HR" dirty="0" err="1"/>
              <a:t>cough</a:t>
            </a:r>
            <a:r>
              <a:rPr lang="hr-HR" dirty="0"/>
              <a:t>, </a:t>
            </a:r>
            <a:r>
              <a:rPr lang="hr-HR" dirty="0" err="1"/>
              <a:t>pain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chest</a:t>
            </a:r>
            <a:r>
              <a:rPr lang="hr-HR" dirty="0"/>
              <a:t>, </a:t>
            </a:r>
            <a:r>
              <a:rPr lang="hr-HR" dirty="0" err="1"/>
              <a:t>headache</a:t>
            </a:r>
            <a:r>
              <a:rPr lang="hr-HR" dirty="0"/>
              <a:t>, </a:t>
            </a:r>
            <a:r>
              <a:rPr lang="hr-HR" dirty="0" err="1"/>
              <a:t>fever</a:t>
            </a:r>
            <a:r>
              <a:rPr lang="hr-HR" dirty="0"/>
              <a:t>, heavy </a:t>
            </a:r>
            <a:r>
              <a:rPr lang="hr-HR" dirty="0" err="1"/>
              <a:t>breathing</a:t>
            </a:r>
            <a:r>
              <a:rPr lang="hr-HR" dirty="0"/>
              <a:t>, </a:t>
            </a:r>
            <a:r>
              <a:rPr lang="hr-HR" dirty="0" err="1"/>
              <a:t>rhinitis</a:t>
            </a:r>
            <a:r>
              <a:rPr lang="hr-HR" dirty="0"/>
              <a:t> … </a:t>
            </a:r>
          </a:p>
          <a:p>
            <a:pPr eaLnBrk="1" hangingPunct="1"/>
            <a:endParaRPr lang="hr-HR" dirty="0"/>
          </a:p>
          <a:p>
            <a:pPr eaLnBrk="1" hangingPunct="1"/>
            <a:r>
              <a:rPr lang="hr-HR" dirty="0" err="1"/>
              <a:t>Cause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infections</a:t>
            </a:r>
            <a:r>
              <a:rPr lang="hr-HR" dirty="0"/>
              <a:t> – </a:t>
            </a:r>
            <a:r>
              <a:rPr lang="hr-HR" dirty="0" err="1"/>
              <a:t>viruses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bacterias</a:t>
            </a:r>
            <a:r>
              <a:rPr lang="hr-HR" dirty="0"/>
              <a:t> </a:t>
            </a:r>
          </a:p>
          <a:p>
            <a:pPr eaLnBrk="1" hangingPunct="1"/>
            <a:endParaRPr lang="hr-HR" dirty="0"/>
          </a:p>
          <a:p>
            <a:pPr eaLnBrk="1" hangingPunct="1"/>
            <a:r>
              <a:rPr lang="hr-HR" dirty="0" err="1"/>
              <a:t>Well</a:t>
            </a:r>
            <a:r>
              <a:rPr lang="hr-HR" dirty="0"/>
              <a:t> </a:t>
            </a:r>
            <a:r>
              <a:rPr lang="hr-HR" dirty="0" err="1"/>
              <a:t>known</a:t>
            </a:r>
            <a:r>
              <a:rPr lang="hr-HR" dirty="0"/>
              <a:t> </a:t>
            </a:r>
            <a:r>
              <a:rPr lang="hr-HR" dirty="0" err="1"/>
              <a:t>infections</a:t>
            </a:r>
            <a:r>
              <a:rPr lang="hr-HR" dirty="0"/>
              <a:t> </a:t>
            </a:r>
            <a:r>
              <a:rPr lang="hr-HR" dirty="0" err="1"/>
              <a:t>flu</a:t>
            </a:r>
            <a:r>
              <a:rPr lang="hr-HR" dirty="0"/>
              <a:t> (</a:t>
            </a:r>
            <a:r>
              <a:rPr lang="hr-HR" dirty="0" err="1"/>
              <a:t>Influenza</a:t>
            </a:r>
            <a:r>
              <a:rPr lang="hr-HR" dirty="0"/>
              <a:t>)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latest</a:t>
            </a:r>
            <a:r>
              <a:rPr lang="hr-HR" dirty="0"/>
              <a:t> COVID-19 </a:t>
            </a:r>
          </a:p>
          <a:p>
            <a:pPr eaLnBrk="1" hangingPunct="1"/>
            <a:endParaRPr lang="hr-HR" dirty="0"/>
          </a:p>
          <a:p>
            <a:pPr eaLnBrk="1" hangingPunct="1"/>
            <a:r>
              <a:rPr lang="hr-HR" dirty="0"/>
              <a:t>How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herbal</a:t>
            </a:r>
            <a:r>
              <a:rPr lang="hr-HR" dirty="0"/>
              <a:t> </a:t>
            </a:r>
            <a:r>
              <a:rPr lang="hr-HR" dirty="0" err="1"/>
              <a:t>preparation</a:t>
            </a:r>
            <a:r>
              <a:rPr lang="hr-HR" dirty="0"/>
              <a:t> </a:t>
            </a:r>
            <a:r>
              <a:rPr lang="hr-HR" dirty="0" err="1"/>
              <a:t>help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respiratory</a:t>
            </a:r>
            <a:r>
              <a:rPr lang="hr-HR" dirty="0"/>
              <a:t> </a:t>
            </a:r>
            <a:r>
              <a:rPr lang="hr-HR" dirty="0" err="1"/>
              <a:t>infection</a:t>
            </a:r>
            <a:r>
              <a:rPr lang="hr-HR" dirty="0"/>
              <a:t>?</a:t>
            </a:r>
          </a:p>
          <a:p>
            <a:pPr eaLnBrk="1" hangingPunct="1"/>
            <a:endParaRPr lang="hr-HR" dirty="0"/>
          </a:p>
          <a:p>
            <a:pPr marL="0" indent="0" eaLnBrk="1" hangingPunct="1"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B601A7-727B-4A6C-BE0A-3F7B06F3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476672"/>
            <a:ext cx="6914731" cy="1368152"/>
          </a:xfrm>
        </p:spPr>
        <p:txBody>
          <a:bodyPr>
            <a:normAutofit fontScale="90000"/>
          </a:bodyPr>
          <a:lstStyle/>
          <a:p>
            <a:r>
              <a:rPr lang="en-GB" dirty="0"/>
              <a:t>Ayurveda's herbs located in Croatia and used in the treatment 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mild</a:t>
            </a:r>
            <a:r>
              <a:rPr lang="en-GB" dirty="0"/>
              <a:t> respiratory infections</a:t>
            </a:r>
            <a:br>
              <a:rPr lang="hr-HR" dirty="0"/>
            </a:b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2A2AD91-1403-4595-8731-DB0420E1D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132856"/>
            <a:ext cx="6410674" cy="3888432"/>
          </a:xfrm>
        </p:spPr>
        <p:txBody>
          <a:bodyPr>
            <a:normAutofit fontScale="77500" lnSpcReduction="20000"/>
          </a:bodyPr>
          <a:lstStyle/>
          <a:p>
            <a:r>
              <a:rPr lang="hr-HR" dirty="0" err="1"/>
              <a:t>Ayurveda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Croatian </a:t>
            </a:r>
            <a:r>
              <a:rPr lang="hr-HR" dirty="0" err="1"/>
              <a:t>traditional</a:t>
            </a:r>
            <a:r>
              <a:rPr lang="hr-HR" dirty="0"/>
              <a:t> medicine </a:t>
            </a:r>
          </a:p>
          <a:p>
            <a:pPr marL="0" indent="0">
              <a:buNone/>
            </a:pPr>
            <a:endParaRPr lang="hr-HR" dirty="0"/>
          </a:p>
          <a:p>
            <a:r>
              <a:rPr lang="en-GB" dirty="0"/>
              <a:t>Mediterranean area – area full of </a:t>
            </a:r>
            <a:r>
              <a:rPr lang="hr-HR" i="1" dirty="0" err="1"/>
              <a:t>Lamiaceae</a:t>
            </a:r>
            <a:r>
              <a:rPr lang="hr-HR" dirty="0"/>
              <a:t> </a:t>
            </a:r>
            <a:r>
              <a:rPr lang="hr-HR" dirty="0" err="1"/>
              <a:t>species</a:t>
            </a:r>
            <a:r>
              <a:rPr lang="hr-HR" dirty="0"/>
              <a:t> </a:t>
            </a:r>
            <a:r>
              <a:rPr lang="hr-HR" dirty="0" err="1"/>
              <a:t>used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alternative medicine </a:t>
            </a:r>
            <a:r>
              <a:rPr lang="hr-HR" dirty="0" err="1"/>
              <a:t>such</a:t>
            </a:r>
            <a:r>
              <a:rPr lang="hr-HR" dirty="0"/>
              <a:t> as </a:t>
            </a:r>
            <a:r>
              <a:rPr lang="hr-HR" dirty="0" err="1"/>
              <a:t>Ayurveda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traditional</a:t>
            </a:r>
            <a:r>
              <a:rPr lang="hr-HR" dirty="0"/>
              <a:t> Western alternative medicine </a:t>
            </a:r>
          </a:p>
          <a:p>
            <a:pPr marL="0" indent="0">
              <a:buNone/>
            </a:pPr>
            <a:endParaRPr lang="hr-HR" dirty="0"/>
          </a:p>
          <a:p>
            <a:r>
              <a:rPr lang="en-GB" i="1" dirty="0" err="1"/>
              <a:t>Lamiaceae</a:t>
            </a:r>
            <a:r>
              <a:rPr lang="en-GB" dirty="0"/>
              <a:t> - plant family with </a:t>
            </a:r>
            <a:r>
              <a:rPr lang="hr-HR" dirty="0" err="1"/>
              <a:t>herbal</a:t>
            </a:r>
            <a:r>
              <a:rPr lang="hr-HR" dirty="0"/>
              <a:t> </a:t>
            </a:r>
            <a:r>
              <a:rPr lang="en-GB" dirty="0"/>
              <a:t>species enriched with essential oil</a:t>
            </a:r>
          </a:p>
          <a:p>
            <a:endParaRPr lang="hr-HR" dirty="0"/>
          </a:p>
          <a:p>
            <a:r>
              <a:rPr lang="hr-HR" dirty="0" err="1"/>
              <a:t>Essential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– </a:t>
            </a:r>
            <a:r>
              <a:rPr lang="hr-HR" dirty="0" err="1"/>
              <a:t>important</a:t>
            </a:r>
            <a:r>
              <a:rPr lang="hr-HR" dirty="0"/>
              <a:t> </a:t>
            </a:r>
            <a:r>
              <a:rPr lang="hr-HR" dirty="0" err="1"/>
              <a:t>ingredient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powerfull</a:t>
            </a:r>
            <a:r>
              <a:rPr lang="hr-HR" dirty="0"/>
              <a:t> </a:t>
            </a:r>
            <a:r>
              <a:rPr lang="hr-HR" dirty="0" err="1"/>
              <a:t>therapeutic</a:t>
            </a:r>
            <a:r>
              <a:rPr lang="hr-HR" dirty="0"/>
              <a:t> </a:t>
            </a:r>
            <a:r>
              <a:rPr lang="hr-HR" dirty="0" err="1"/>
              <a:t>effect</a:t>
            </a:r>
            <a:r>
              <a:rPr lang="hr-HR" dirty="0"/>
              <a:t> </a:t>
            </a:r>
            <a:r>
              <a:rPr lang="hr-HR" dirty="0" err="1"/>
              <a:t>against</a:t>
            </a:r>
            <a:r>
              <a:rPr lang="hr-HR" dirty="0"/>
              <a:t> (</a:t>
            </a:r>
            <a:r>
              <a:rPr lang="hr-HR" dirty="0" err="1"/>
              <a:t>respiratory</a:t>
            </a:r>
            <a:r>
              <a:rPr lang="hr-HR" dirty="0"/>
              <a:t>) </a:t>
            </a:r>
            <a:r>
              <a:rPr lang="hr-HR" dirty="0" err="1"/>
              <a:t>infections</a:t>
            </a:r>
            <a:r>
              <a:rPr lang="hr-HR" dirty="0"/>
              <a:t> </a:t>
            </a:r>
          </a:p>
          <a:p>
            <a:endParaRPr lang="en-GB" dirty="0"/>
          </a:p>
          <a:p>
            <a:r>
              <a:rPr lang="en-GB" dirty="0"/>
              <a:t>Thymus vulgaris</a:t>
            </a:r>
          </a:p>
          <a:p>
            <a:r>
              <a:rPr lang="en-GB" dirty="0"/>
              <a:t>Oregano vulgaris </a:t>
            </a:r>
          </a:p>
          <a:p>
            <a:r>
              <a:rPr lang="en-GB" dirty="0"/>
              <a:t>Lavender officinalis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01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biljka, cvijet, na otvorenom&#10;&#10;Opis je automatski generiran">
            <a:extLst>
              <a:ext uri="{FF2B5EF4-FFF2-40B4-BE49-F238E27FC236}">
                <a16:creationId xmlns:a16="http://schemas.microsoft.com/office/drawing/2014/main" id="{D7C5E475-D4C3-423E-9A45-867367D0E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r="18009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E694321-CC66-448F-89EE-6EB338C21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i="1"/>
              <a:t>Thymus vulgaris </a:t>
            </a:r>
            <a:r>
              <a:rPr lang="hr-HR" sz="2800"/>
              <a:t>L. – </a:t>
            </a:r>
            <a:r>
              <a:rPr lang="hr-HR" sz="2800" i="1"/>
              <a:t>Thymi aetheroleum </a:t>
            </a:r>
            <a:endParaRPr lang="en-GB" sz="2800" i="1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17897C8-60F1-4FFC-B348-B9BAD431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3343920" cy="414873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dirty="0"/>
              <a:t>Small bush, with small leaves and </a:t>
            </a:r>
            <a:r>
              <a:rPr lang="hr-HR" sz="1500" dirty="0" err="1"/>
              <a:t>pink</a:t>
            </a:r>
            <a:r>
              <a:rPr lang="hr-HR" sz="1500" dirty="0"/>
              <a:t> </a:t>
            </a:r>
            <a:r>
              <a:rPr lang="hr-HR" sz="1500" dirty="0" err="1"/>
              <a:t>flowers</a:t>
            </a:r>
            <a:r>
              <a:rPr lang="hr-HR" sz="1500" dirty="0"/>
              <a:t> </a:t>
            </a:r>
            <a:endParaRPr lang="en-GB" sz="1500" dirty="0"/>
          </a:p>
          <a:p>
            <a:pPr>
              <a:lnSpc>
                <a:spcPct val="90000"/>
              </a:lnSpc>
            </a:pPr>
            <a:r>
              <a:rPr lang="en-GB" sz="1500" dirty="0"/>
              <a:t>Location: wild herb grows at dry and sunny places in rocky terrain 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Main ingredient: </a:t>
            </a:r>
            <a:r>
              <a:rPr lang="en-GB" sz="1500" b="1" dirty="0"/>
              <a:t>essential oil 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Extraction: </a:t>
            </a:r>
            <a:r>
              <a:rPr lang="en-GB" sz="1500" b="1" dirty="0"/>
              <a:t>steam distillation</a:t>
            </a:r>
            <a:r>
              <a:rPr lang="en-GB" sz="1500" dirty="0"/>
              <a:t> of fresh or dried herb, harvested in the beginning of flowering season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Use: antibacterial and antiviral properties 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Acute </a:t>
            </a:r>
            <a:r>
              <a:rPr lang="en-GB" sz="1500" dirty="0" err="1"/>
              <a:t>bronhitis</a:t>
            </a:r>
            <a:r>
              <a:rPr lang="en-GB" sz="1500" dirty="0"/>
              <a:t>, sore cough, chest infection  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Inhalation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387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cvijet, biljka, povrće&#10;&#10;Opis je automatski generiran">
            <a:extLst>
              <a:ext uri="{FF2B5EF4-FFF2-40B4-BE49-F238E27FC236}">
                <a16:creationId xmlns:a16="http://schemas.microsoft.com/office/drawing/2014/main" id="{0EFD979F-8EFE-44F9-9209-0D65A53E9E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1" r="15141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5149A07-0CD1-406D-9620-2BEAC3C5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300" i="1" dirty="0" err="1"/>
              <a:t>Origanum</a:t>
            </a:r>
            <a:r>
              <a:rPr lang="hr-HR" sz="2300" i="1" dirty="0"/>
              <a:t> </a:t>
            </a:r>
            <a:r>
              <a:rPr lang="hr-HR" sz="2300" i="1" dirty="0" err="1"/>
              <a:t>vulgare</a:t>
            </a:r>
            <a:r>
              <a:rPr lang="hr-HR" sz="2300" dirty="0"/>
              <a:t> L. – </a:t>
            </a:r>
            <a:r>
              <a:rPr lang="hr-HR" sz="2300" i="1" dirty="0" err="1"/>
              <a:t>Origani</a:t>
            </a:r>
            <a:r>
              <a:rPr lang="hr-HR" sz="2300" i="1" dirty="0"/>
              <a:t> vulgaris </a:t>
            </a:r>
            <a:r>
              <a:rPr lang="hr-HR" sz="2300" i="1" dirty="0" err="1"/>
              <a:t>aetheroleum</a:t>
            </a:r>
            <a:endParaRPr lang="en-GB" sz="23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C473BF-5841-48C1-964E-D871BE82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Bush with big oval  leaves with red-pink flowers </a:t>
            </a:r>
          </a:p>
          <a:p>
            <a:r>
              <a:rPr lang="en-GB" dirty="0"/>
              <a:t>Location: wild herb in woods and meadows </a:t>
            </a:r>
          </a:p>
          <a:p>
            <a:r>
              <a:rPr lang="en-GB" dirty="0"/>
              <a:t>Main ingredient: essential oil </a:t>
            </a:r>
          </a:p>
          <a:p>
            <a:r>
              <a:rPr lang="en-GB" dirty="0"/>
              <a:t>Steam distillation of fresh or dried herb</a:t>
            </a:r>
          </a:p>
          <a:p>
            <a:r>
              <a:rPr lang="en-GB" dirty="0"/>
              <a:t>Use: antibacterial and antiviral properties </a:t>
            </a:r>
            <a:endParaRPr lang="hr-HR" dirty="0"/>
          </a:p>
          <a:p>
            <a:r>
              <a:rPr lang="hr-HR" dirty="0" err="1"/>
              <a:t>External</a:t>
            </a:r>
            <a:r>
              <a:rPr lang="hr-HR" dirty="0"/>
              <a:t> use: </a:t>
            </a:r>
            <a:r>
              <a:rPr lang="hr-HR" dirty="0" err="1"/>
              <a:t>diluted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mixed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some base </a:t>
            </a:r>
            <a:r>
              <a:rPr lang="hr-HR" dirty="0" err="1"/>
              <a:t>oil</a:t>
            </a:r>
            <a:r>
              <a:rPr lang="hr-HR" dirty="0"/>
              <a:t> (</a:t>
            </a:r>
            <a:r>
              <a:rPr lang="hr-HR" dirty="0" err="1"/>
              <a:t>almond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) </a:t>
            </a:r>
          </a:p>
          <a:p>
            <a:r>
              <a:rPr lang="hr-HR" dirty="0" err="1"/>
              <a:t>Internal</a:t>
            </a:r>
            <a:r>
              <a:rPr lang="hr-HR" dirty="0"/>
              <a:t> use: </a:t>
            </a:r>
            <a:r>
              <a:rPr lang="hr-HR" dirty="0" err="1"/>
              <a:t>max</a:t>
            </a:r>
            <a:r>
              <a:rPr lang="hr-HR" dirty="0"/>
              <a:t> 3 </a:t>
            </a:r>
            <a:r>
              <a:rPr lang="hr-HR" dirty="0" err="1"/>
              <a:t>oil</a:t>
            </a:r>
            <a:r>
              <a:rPr lang="hr-HR" dirty="0"/>
              <a:t> </a:t>
            </a:r>
            <a:r>
              <a:rPr lang="hr-HR" dirty="0" err="1"/>
              <a:t>drops</a:t>
            </a:r>
            <a:r>
              <a:rPr lang="hr-HR" dirty="0"/>
              <a:t> 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encapsulated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dilluted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gelatine</a:t>
            </a:r>
            <a:r>
              <a:rPr lang="hr-HR" dirty="0"/>
              <a:t> for 3 </a:t>
            </a:r>
            <a:r>
              <a:rPr lang="hr-HR" dirty="0" err="1"/>
              <a:t>days</a:t>
            </a:r>
            <a:endParaRPr lang="hr-HR" dirty="0"/>
          </a:p>
          <a:p>
            <a:r>
              <a:rPr lang="hr-HR" dirty="0" err="1"/>
              <a:t>Conditions</a:t>
            </a:r>
            <a:r>
              <a:rPr lang="hr-HR" dirty="0"/>
              <a:t>: digestive </a:t>
            </a:r>
            <a:r>
              <a:rPr lang="hr-HR" dirty="0" err="1"/>
              <a:t>problems</a:t>
            </a:r>
            <a:r>
              <a:rPr lang="hr-HR" dirty="0"/>
              <a:t>, </a:t>
            </a:r>
            <a:r>
              <a:rPr lang="hr-HR" dirty="0" err="1"/>
              <a:t>respiratory</a:t>
            </a:r>
            <a:r>
              <a:rPr lang="hr-HR" dirty="0"/>
              <a:t> </a:t>
            </a:r>
            <a:r>
              <a:rPr lang="hr-HR" dirty="0" err="1"/>
              <a:t>infections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457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AEA9B65-7979-45BB-AEB9-C74B336ED1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r="19182" b="-2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D6D5993-AD4E-4637-A529-8DF42CB3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3127897" cy="1091208"/>
          </a:xfrm>
        </p:spPr>
        <p:txBody>
          <a:bodyPr>
            <a:normAutofit/>
          </a:bodyPr>
          <a:lstStyle/>
          <a:p>
            <a:r>
              <a:rPr lang="hr-HR" sz="2000" i="1" dirty="0" err="1"/>
              <a:t>Lavandula</a:t>
            </a:r>
            <a:r>
              <a:rPr lang="hr-HR" sz="2000" i="1" dirty="0"/>
              <a:t> </a:t>
            </a:r>
            <a:r>
              <a:rPr lang="hr-HR" sz="2000" i="1" dirty="0" err="1"/>
              <a:t>angustifolia</a:t>
            </a:r>
            <a:r>
              <a:rPr lang="hr-HR" sz="2000" i="1" dirty="0"/>
              <a:t> </a:t>
            </a:r>
            <a:r>
              <a:rPr lang="hr-HR" sz="2000" dirty="0"/>
              <a:t>L. – </a:t>
            </a:r>
            <a:r>
              <a:rPr lang="hr-HR" sz="2000" i="1" dirty="0" err="1"/>
              <a:t>Lavandulae</a:t>
            </a:r>
            <a:r>
              <a:rPr lang="hr-HR" sz="2000" i="1" dirty="0"/>
              <a:t> </a:t>
            </a:r>
            <a:r>
              <a:rPr lang="hr-HR" sz="2000" i="1" dirty="0" err="1"/>
              <a:t>aetheroleum</a:t>
            </a:r>
            <a:endParaRPr lang="en-GB" sz="20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4188279-46F4-4007-AE1B-EC5346669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844825"/>
            <a:ext cx="2888343" cy="4196538"/>
          </a:xfrm>
        </p:spPr>
        <p:txBody>
          <a:bodyPr>
            <a:normAutofit fontScale="85000" lnSpcReduction="20000"/>
          </a:bodyPr>
          <a:lstStyle/>
          <a:p>
            <a:r>
              <a:rPr lang="hr-HR" dirty="0" err="1"/>
              <a:t>Perennial</a:t>
            </a:r>
            <a:r>
              <a:rPr lang="hr-HR" dirty="0"/>
              <a:t> short </a:t>
            </a:r>
            <a:r>
              <a:rPr lang="hr-HR" dirty="0" err="1"/>
              <a:t>bush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many</a:t>
            </a:r>
            <a:r>
              <a:rPr lang="hr-HR" dirty="0"/>
              <a:t> </a:t>
            </a:r>
            <a:r>
              <a:rPr lang="hr-HR" dirty="0" err="1"/>
              <a:t>shoots</a:t>
            </a:r>
            <a:r>
              <a:rPr lang="hr-HR" dirty="0"/>
              <a:t>. Young </a:t>
            </a:r>
            <a:r>
              <a:rPr lang="hr-HR" dirty="0" err="1"/>
              <a:t>leaves</a:t>
            </a:r>
            <a:r>
              <a:rPr lang="hr-HR" dirty="0"/>
              <a:t> are </a:t>
            </a:r>
            <a:r>
              <a:rPr lang="hr-HR" dirty="0" err="1"/>
              <a:t>hairy</a:t>
            </a:r>
            <a:r>
              <a:rPr lang="hr-HR" dirty="0"/>
              <a:t>, </a:t>
            </a:r>
            <a:r>
              <a:rPr lang="hr-HR" dirty="0" err="1"/>
              <a:t>long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thin</a:t>
            </a:r>
            <a:r>
              <a:rPr lang="hr-HR" dirty="0"/>
              <a:t>. </a:t>
            </a:r>
            <a:r>
              <a:rPr lang="hr-HR" dirty="0" err="1"/>
              <a:t>Flowers</a:t>
            </a:r>
            <a:r>
              <a:rPr lang="hr-HR" dirty="0"/>
              <a:t> are </a:t>
            </a:r>
            <a:r>
              <a:rPr lang="hr-HR" dirty="0" err="1"/>
              <a:t>blue-violet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intense</a:t>
            </a:r>
            <a:r>
              <a:rPr lang="hr-HR" dirty="0"/>
              <a:t> </a:t>
            </a:r>
            <a:r>
              <a:rPr lang="hr-HR" dirty="0" err="1"/>
              <a:t>smell</a:t>
            </a:r>
            <a:r>
              <a:rPr lang="hr-HR" dirty="0"/>
              <a:t> </a:t>
            </a:r>
          </a:p>
          <a:p>
            <a:r>
              <a:rPr lang="hr-HR" dirty="0" err="1"/>
              <a:t>Location</a:t>
            </a:r>
            <a:r>
              <a:rPr lang="hr-HR" dirty="0"/>
              <a:t>: </a:t>
            </a:r>
            <a:r>
              <a:rPr lang="en-GB" dirty="0" err="1"/>
              <a:t>Mediterran</a:t>
            </a:r>
            <a:r>
              <a:rPr lang="hr-HR" dirty="0"/>
              <a:t>e</a:t>
            </a:r>
            <a:r>
              <a:rPr lang="en-GB" dirty="0"/>
              <a:t>an </a:t>
            </a:r>
            <a:r>
              <a:rPr lang="hr-HR" dirty="0" err="1"/>
              <a:t>area</a:t>
            </a:r>
            <a:r>
              <a:rPr lang="hr-HR" dirty="0"/>
              <a:t>, </a:t>
            </a:r>
            <a:r>
              <a:rPr lang="hr-HR" dirty="0" err="1"/>
              <a:t>dry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sunny</a:t>
            </a:r>
            <a:r>
              <a:rPr lang="hr-HR" dirty="0"/>
              <a:t> </a:t>
            </a:r>
            <a:r>
              <a:rPr lang="hr-HR" dirty="0" err="1"/>
              <a:t>rocky</a:t>
            </a:r>
            <a:r>
              <a:rPr lang="hr-HR" dirty="0"/>
              <a:t> </a:t>
            </a:r>
            <a:r>
              <a:rPr lang="hr-HR" dirty="0" err="1"/>
              <a:t>terrain</a:t>
            </a:r>
            <a:endParaRPr lang="en-GB" dirty="0"/>
          </a:p>
          <a:p>
            <a:r>
              <a:rPr lang="hr-HR" dirty="0" err="1"/>
              <a:t>Main</a:t>
            </a:r>
            <a:r>
              <a:rPr lang="hr-HR" dirty="0"/>
              <a:t> </a:t>
            </a:r>
            <a:r>
              <a:rPr lang="hr-HR" dirty="0" err="1"/>
              <a:t>ingredient</a:t>
            </a:r>
            <a:r>
              <a:rPr lang="hr-HR" dirty="0"/>
              <a:t> – </a:t>
            </a:r>
            <a:r>
              <a:rPr lang="hr-HR" dirty="0" err="1"/>
              <a:t>essential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</a:t>
            </a:r>
          </a:p>
          <a:p>
            <a:r>
              <a:rPr lang="hr-HR" dirty="0" err="1"/>
              <a:t>Steam</a:t>
            </a:r>
            <a:r>
              <a:rPr lang="hr-HR" dirty="0"/>
              <a:t> </a:t>
            </a:r>
            <a:r>
              <a:rPr lang="hr-HR" dirty="0" err="1"/>
              <a:t>distillation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fresh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dried</a:t>
            </a:r>
            <a:r>
              <a:rPr lang="hr-HR" dirty="0"/>
              <a:t> </a:t>
            </a:r>
            <a:r>
              <a:rPr lang="hr-HR" dirty="0" err="1"/>
              <a:t>flowers</a:t>
            </a:r>
            <a:r>
              <a:rPr lang="hr-HR" dirty="0"/>
              <a:t> </a:t>
            </a:r>
          </a:p>
          <a:p>
            <a:r>
              <a:rPr lang="hr-HR" dirty="0" err="1"/>
              <a:t>External</a:t>
            </a:r>
            <a:r>
              <a:rPr lang="hr-HR" dirty="0"/>
              <a:t> use for </a:t>
            </a:r>
            <a:r>
              <a:rPr lang="hr-HR" dirty="0" err="1"/>
              <a:t>relaxation</a:t>
            </a:r>
            <a:r>
              <a:rPr lang="hr-HR" dirty="0"/>
              <a:t>, anti-</a:t>
            </a:r>
            <a:r>
              <a:rPr lang="hr-HR" dirty="0" err="1"/>
              <a:t>inflammatory</a:t>
            </a:r>
            <a:r>
              <a:rPr lang="hr-HR" dirty="0"/>
              <a:t>, </a:t>
            </a:r>
            <a:r>
              <a:rPr lang="hr-HR" dirty="0" err="1"/>
              <a:t>antiviral</a:t>
            </a:r>
            <a:r>
              <a:rPr lang="hr-HR" dirty="0"/>
              <a:t>, </a:t>
            </a:r>
            <a:r>
              <a:rPr lang="hr-HR" dirty="0" err="1"/>
              <a:t>antiseptic</a:t>
            </a:r>
            <a:r>
              <a:rPr lang="hr-HR" dirty="0"/>
              <a:t> </a:t>
            </a:r>
          </a:p>
          <a:p>
            <a:r>
              <a:rPr lang="hr-HR" dirty="0" err="1"/>
              <a:t>Inhalations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topical</a:t>
            </a:r>
            <a:r>
              <a:rPr lang="hr-HR" dirty="0"/>
              <a:t> </a:t>
            </a:r>
            <a:r>
              <a:rPr lang="hr-HR" dirty="0" err="1"/>
              <a:t>preparations</a:t>
            </a:r>
            <a:endParaRPr lang="hr-HR" dirty="0"/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365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rava, osoba, na otvorenom, muškarac&#10;&#10;Opis je automatski generiran">
            <a:extLst>
              <a:ext uri="{FF2B5EF4-FFF2-40B4-BE49-F238E27FC236}">
                <a16:creationId xmlns:a16="http://schemas.microsoft.com/office/drawing/2014/main" id="{B39AA169-E291-4C13-AC8F-45050F3B6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 r="18212" b="-2"/>
          <a:stretch/>
        </p:blipFill>
        <p:spPr>
          <a:xfrm>
            <a:off x="3202390" y="-1"/>
            <a:ext cx="594161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A6D2D56-2A46-4151-8105-423AFE73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609600"/>
            <a:ext cx="2888343" cy="1320800"/>
          </a:xfrm>
        </p:spPr>
        <p:txBody>
          <a:bodyPr>
            <a:normAutofit/>
          </a:bodyPr>
          <a:lstStyle/>
          <a:p>
            <a:r>
              <a:rPr lang="hr-HR"/>
              <a:t>From herb to preparation 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B90F01-57D1-4683-A21C-F39C28817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160589"/>
            <a:ext cx="288834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100" dirty="0"/>
              <a:t>Location – Recognising – collecting 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Drying</a:t>
            </a:r>
            <a:r>
              <a:rPr lang="hr-HR" sz="1100" dirty="0"/>
              <a:t> (</a:t>
            </a:r>
            <a:r>
              <a:rPr lang="hr-HR" sz="1100" dirty="0" err="1"/>
              <a:t>few</a:t>
            </a:r>
            <a:r>
              <a:rPr lang="hr-HR" sz="1100" dirty="0"/>
              <a:t> </a:t>
            </a:r>
            <a:r>
              <a:rPr lang="hr-HR" sz="1100" dirty="0" err="1"/>
              <a:t>days</a:t>
            </a:r>
            <a:r>
              <a:rPr lang="hr-HR" sz="1100" dirty="0"/>
              <a:t> </a:t>
            </a:r>
            <a:r>
              <a:rPr lang="hr-HR" sz="1100" dirty="0" err="1"/>
              <a:t>in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dark</a:t>
            </a:r>
            <a:r>
              <a:rPr lang="hr-HR" sz="1100" dirty="0"/>
              <a:t> </a:t>
            </a:r>
            <a:r>
              <a:rPr lang="hr-HR" sz="1100" dirty="0" err="1"/>
              <a:t>and</a:t>
            </a:r>
            <a:r>
              <a:rPr lang="hr-HR" sz="1100" dirty="0"/>
              <a:t> </a:t>
            </a:r>
            <a:r>
              <a:rPr lang="hr-HR" sz="1100" dirty="0" err="1"/>
              <a:t>dry</a:t>
            </a:r>
            <a:r>
              <a:rPr lang="hr-HR" sz="1100" dirty="0"/>
              <a:t> place, at </a:t>
            </a:r>
            <a:r>
              <a:rPr lang="hr-HR" sz="1100" dirty="0" err="1"/>
              <a:t>the</a:t>
            </a:r>
            <a:r>
              <a:rPr lang="hr-HR" sz="1100" dirty="0"/>
              <a:t> room temperature) 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Separation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plant</a:t>
            </a:r>
            <a:r>
              <a:rPr lang="hr-HR" sz="1100" dirty="0"/>
              <a:t> </a:t>
            </a:r>
            <a:r>
              <a:rPr lang="hr-HR" sz="1100" dirty="0" err="1"/>
              <a:t>parts</a:t>
            </a:r>
            <a:r>
              <a:rPr lang="hr-HR" sz="1100" dirty="0"/>
              <a:t> – </a:t>
            </a:r>
            <a:r>
              <a:rPr lang="hr-HR" sz="1100" dirty="0" err="1"/>
              <a:t>flowers</a:t>
            </a:r>
            <a:r>
              <a:rPr lang="hr-HR" sz="1100" dirty="0"/>
              <a:t>, </a:t>
            </a:r>
            <a:r>
              <a:rPr lang="hr-HR" sz="1100" dirty="0" err="1"/>
              <a:t>leaves</a:t>
            </a:r>
            <a:r>
              <a:rPr lang="hr-HR" sz="1100" dirty="0"/>
              <a:t>, </a:t>
            </a:r>
            <a:r>
              <a:rPr lang="hr-HR" sz="1100" dirty="0" err="1"/>
              <a:t>roots</a:t>
            </a:r>
            <a:r>
              <a:rPr lang="hr-HR" sz="1100" dirty="0"/>
              <a:t> </a:t>
            </a:r>
            <a:r>
              <a:rPr lang="hr-HR" sz="1100" dirty="0" err="1"/>
              <a:t>etc</a:t>
            </a:r>
            <a:endParaRPr lang="hr-HR" sz="1100" dirty="0"/>
          </a:p>
          <a:p>
            <a:pPr>
              <a:lnSpc>
                <a:spcPct val="90000"/>
              </a:lnSpc>
            </a:pPr>
            <a:r>
              <a:rPr lang="hr-HR" sz="1100" dirty="0"/>
              <a:t>Use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specific</a:t>
            </a:r>
            <a:r>
              <a:rPr lang="hr-HR" sz="1100" dirty="0"/>
              <a:t> </a:t>
            </a:r>
            <a:r>
              <a:rPr lang="hr-HR" sz="1100" dirty="0" err="1"/>
              <a:t>plant</a:t>
            </a:r>
            <a:r>
              <a:rPr lang="hr-HR" sz="1100" dirty="0"/>
              <a:t> </a:t>
            </a:r>
            <a:r>
              <a:rPr lang="hr-HR" sz="1100" dirty="0" err="1"/>
              <a:t>part</a:t>
            </a:r>
            <a:r>
              <a:rPr lang="hr-HR" sz="1100" dirty="0"/>
              <a:t> for </a:t>
            </a:r>
            <a:r>
              <a:rPr lang="hr-HR" sz="1100" dirty="0" err="1"/>
              <a:t>extraction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bioactive</a:t>
            </a:r>
            <a:r>
              <a:rPr lang="hr-HR" sz="1100" dirty="0"/>
              <a:t> </a:t>
            </a:r>
            <a:r>
              <a:rPr lang="hr-HR" sz="1100" dirty="0" err="1"/>
              <a:t>compounds</a:t>
            </a:r>
            <a:r>
              <a:rPr lang="hr-HR" sz="1100" dirty="0"/>
              <a:t> </a:t>
            </a:r>
            <a:r>
              <a:rPr lang="hr-HR" sz="1100" dirty="0" err="1"/>
              <a:t>such</a:t>
            </a:r>
            <a:r>
              <a:rPr lang="hr-HR" sz="1100" dirty="0"/>
              <a:t> as </a:t>
            </a:r>
            <a:r>
              <a:rPr lang="hr-HR" sz="1100" dirty="0" err="1"/>
              <a:t>essential</a:t>
            </a:r>
            <a:r>
              <a:rPr lang="hr-HR" sz="1100" dirty="0"/>
              <a:t> </a:t>
            </a:r>
            <a:r>
              <a:rPr lang="hr-HR" sz="1100" dirty="0" err="1"/>
              <a:t>oils</a:t>
            </a:r>
            <a:r>
              <a:rPr lang="hr-HR" sz="1100" dirty="0"/>
              <a:t> 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Example</a:t>
            </a:r>
            <a:r>
              <a:rPr lang="hr-HR" sz="1100" dirty="0"/>
              <a:t>: </a:t>
            </a:r>
            <a:r>
              <a:rPr lang="hr-HR" sz="1100" dirty="0" err="1"/>
              <a:t>Extraction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essential</a:t>
            </a:r>
            <a:r>
              <a:rPr lang="hr-HR" sz="1100" dirty="0"/>
              <a:t> </a:t>
            </a:r>
            <a:r>
              <a:rPr lang="hr-HR" sz="1100" dirty="0" err="1"/>
              <a:t>oil</a:t>
            </a:r>
            <a:r>
              <a:rPr lang="hr-HR" sz="1100" dirty="0"/>
              <a:t> – </a:t>
            </a:r>
            <a:r>
              <a:rPr lang="hr-HR" sz="1100" dirty="0" err="1"/>
              <a:t>steam</a:t>
            </a:r>
            <a:r>
              <a:rPr lang="hr-HR" sz="1100" dirty="0"/>
              <a:t> </a:t>
            </a:r>
            <a:r>
              <a:rPr lang="hr-HR" sz="1100" dirty="0" err="1"/>
              <a:t>distillation</a:t>
            </a:r>
            <a:r>
              <a:rPr lang="hr-HR" sz="1100" dirty="0"/>
              <a:t> 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Checking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quality</a:t>
            </a:r>
            <a:r>
              <a:rPr lang="hr-HR" sz="1100" dirty="0"/>
              <a:t>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herb</a:t>
            </a:r>
            <a:r>
              <a:rPr lang="hr-HR" sz="1100" dirty="0"/>
              <a:t> </a:t>
            </a:r>
            <a:r>
              <a:rPr lang="hr-HR" sz="1100" dirty="0" err="1"/>
              <a:t>by</a:t>
            </a:r>
            <a:r>
              <a:rPr lang="hr-HR" sz="1100" dirty="0"/>
              <a:t> </a:t>
            </a:r>
            <a:r>
              <a:rPr lang="hr-HR" sz="1100" dirty="0" err="1"/>
              <a:t>measuring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amount</a:t>
            </a:r>
            <a:r>
              <a:rPr lang="hr-HR" sz="1100" dirty="0"/>
              <a:t>  </a:t>
            </a:r>
            <a:r>
              <a:rPr lang="hr-HR" sz="1100" dirty="0" err="1"/>
              <a:t>of</a:t>
            </a:r>
            <a:r>
              <a:rPr lang="hr-HR" sz="1100" dirty="0"/>
              <a:t> </a:t>
            </a:r>
            <a:r>
              <a:rPr lang="hr-HR" sz="1100" dirty="0" err="1"/>
              <a:t>essential</a:t>
            </a:r>
            <a:r>
              <a:rPr lang="hr-HR" sz="1100" dirty="0"/>
              <a:t> </a:t>
            </a:r>
            <a:r>
              <a:rPr lang="hr-HR" sz="1100" dirty="0" err="1"/>
              <a:t>oil</a:t>
            </a:r>
            <a:r>
              <a:rPr lang="hr-HR" sz="1100" dirty="0"/>
              <a:t> (ml/kg)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Preparing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final</a:t>
            </a:r>
            <a:r>
              <a:rPr lang="hr-HR" sz="1100" dirty="0"/>
              <a:t> </a:t>
            </a:r>
            <a:r>
              <a:rPr lang="hr-HR" sz="1100" dirty="0" err="1"/>
              <a:t>product</a:t>
            </a:r>
            <a:r>
              <a:rPr lang="hr-HR" sz="1100" dirty="0"/>
              <a:t> </a:t>
            </a:r>
            <a:r>
              <a:rPr lang="hr-HR" sz="1100" dirty="0" err="1"/>
              <a:t>with</a:t>
            </a:r>
            <a:r>
              <a:rPr lang="hr-HR" sz="1100" dirty="0"/>
              <a:t> </a:t>
            </a:r>
            <a:r>
              <a:rPr lang="hr-HR" sz="1100" dirty="0" err="1"/>
              <a:t>essential</a:t>
            </a:r>
            <a:r>
              <a:rPr lang="hr-HR" sz="1100" dirty="0"/>
              <a:t> </a:t>
            </a:r>
            <a:r>
              <a:rPr lang="hr-HR" sz="1100" dirty="0" err="1"/>
              <a:t>oil</a:t>
            </a:r>
            <a:r>
              <a:rPr lang="hr-HR" sz="1100" dirty="0"/>
              <a:t> </a:t>
            </a:r>
          </a:p>
          <a:p>
            <a:pPr>
              <a:lnSpc>
                <a:spcPct val="90000"/>
              </a:lnSpc>
            </a:pPr>
            <a:r>
              <a:rPr lang="hr-HR" sz="1100" dirty="0" err="1"/>
              <a:t>Using</a:t>
            </a:r>
            <a:r>
              <a:rPr lang="hr-HR" sz="1100" dirty="0"/>
              <a:t> </a:t>
            </a:r>
            <a:r>
              <a:rPr lang="hr-HR" sz="1100" dirty="0" err="1"/>
              <a:t>the</a:t>
            </a:r>
            <a:r>
              <a:rPr lang="hr-HR" sz="1100" dirty="0"/>
              <a:t> </a:t>
            </a:r>
            <a:r>
              <a:rPr lang="hr-HR" sz="1100" dirty="0" err="1"/>
              <a:t>herbal</a:t>
            </a:r>
            <a:r>
              <a:rPr lang="hr-HR" sz="1100" dirty="0"/>
              <a:t> </a:t>
            </a:r>
            <a:r>
              <a:rPr lang="hr-HR" sz="1100" dirty="0" err="1"/>
              <a:t>preparation</a:t>
            </a:r>
            <a:r>
              <a:rPr lang="hr-HR" sz="1100" dirty="0"/>
              <a:t> </a:t>
            </a:r>
            <a:endParaRPr lang="en-GB" sz="11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4176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37DD6D-99A5-47C8-B4E3-E0D4FE61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err="1"/>
              <a:t>Steam</a:t>
            </a:r>
            <a:r>
              <a:rPr lang="hr-HR" dirty="0"/>
              <a:t> </a:t>
            </a:r>
            <a:r>
              <a:rPr lang="hr-HR" dirty="0" err="1"/>
              <a:t>distillation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Lavender</a:t>
            </a:r>
            <a:r>
              <a:rPr lang="hr-HR" dirty="0"/>
              <a:t> </a:t>
            </a:r>
            <a:r>
              <a:rPr lang="hr-HR" dirty="0" err="1"/>
              <a:t>flowers</a:t>
            </a:r>
            <a:r>
              <a:rPr lang="hr-HR" dirty="0"/>
              <a:t> to </a:t>
            </a:r>
            <a:r>
              <a:rPr lang="hr-HR" dirty="0" err="1"/>
              <a:t>extract</a:t>
            </a:r>
            <a:r>
              <a:rPr lang="hr-HR" dirty="0"/>
              <a:t> </a:t>
            </a:r>
            <a:r>
              <a:rPr lang="hr-HR" dirty="0" err="1"/>
              <a:t>essential</a:t>
            </a:r>
            <a:r>
              <a:rPr lang="hr-HR" dirty="0"/>
              <a:t> </a:t>
            </a:r>
            <a:r>
              <a:rPr lang="hr-HR" dirty="0" err="1"/>
              <a:t>oil</a:t>
            </a:r>
            <a:endParaRPr lang="en-GB" dirty="0"/>
          </a:p>
        </p:txBody>
      </p:sp>
      <p:pic>
        <p:nvPicPr>
          <p:cNvPr id="4" name="Project - Ayush Video presentation">
            <a:hlinkClick r:id="" action="ppaction://media"/>
            <a:extLst>
              <a:ext uri="{FF2B5EF4-FFF2-40B4-BE49-F238E27FC236}">
                <a16:creationId xmlns:a16="http://schemas.microsoft.com/office/drawing/2014/main" id="{1438C279-4167-4808-AF8E-8B95BF6BA0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388" y="2160588"/>
            <a:ext cx="5175250" cy="3881437"/>
          </a:xfrm>
        </p:spPr>
      </p:pic>
    </p:spTree>
    <p:extLst>
      <p:ext uri="{BB962C8B-B14F-4D97-AF65-F5344CB8AC3E}">
        <p14:creationId xmlns:p14="http://schemas.microsoft.com/office/powerpoint/2010/main" val="383155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682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98717D-E5D6-4BCE-B4A9-6A2F4BDF9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274769" cy="1019200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Prescription</a:t>
            </a:r>
            <a:r>
              <a:rPr lang="hr-HR" dirty="0"/>
              <a:t> for </a:t>
            </a:r>
            <a:r>
              <a:rPr lang="hr-HR" dirty="0" err="1"/>
              <a:t>homemade</a:t>
            </a:r>
            <a:r>
              <a:rPr lang="hr-HR" dirty="0"/>
              <a:t> </a:t>
            </a:r>
            <a:r>
              <a:rPr lang="hr-HR" dirty="0" err="1"/>
              <a:t>massage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for </a:t>
            </a:r>
            <a:r>
              <a:rPr lang="hr-HR" dirty="0" err="1"/>
              <a:t>mild</a:t>
            </a:r>
            <a:r>
              <a:rPr lang="hr-HR" dirty="0"/>
              <a:t> </a:t>
            </a:r>
            <a:r>
              <a:rPr lang="hr-HR" dirty="0" err="1"/>
              <a:t>respiratory</a:t>
            </a:r>
            <a:r>
              <a:rPr lang="hr-HR" dirty="0"/>
              <a:t> </a:t>
            </a:r>
            <a:r>
              <a:rPr lang="hr-HR" dirty="0" err="1"/>
              <a:t>infection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EF1FF7-D536-4055-A646-10FB85148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b="1" dirty="0" err="1"/>
              <a:t>Symptoms</a:t>
            </a:r>
            <a:r>
              <a:rPr lang="hr-HR" b="1" dirty="0"/>
              <a:t>: </a:t>
            </a:r>
            <a:r>
              <a:rPr lang="hr-HR" dirty="0" err="1"/>
              <a:t>sore</a:t>
            </a:r>
            <a:r>
              <a:rPr lang="hr-HR" dirty="0"/>
              <a:t> </a:t>
            </a:r>
            <a:r>
              <a:rPr lang="hr-HR" dirty="0" err="1"/>
              <a:t>cough</a:t>
            </a:r>
            <a:r>
              <a:rPr lang="hr-HR" dirty="0"/>
              <a:t>, </a:t>
            </a:r>
            <a:r>
              <a:rPr lang="hr-HR" dirty="0" err="1"/>
              <a:t>fever</a:t>
            </a:r>
            <a:r>
              <a:rPr lang="hr-HR" dirty="0"/>
              <a:t>, </a:t>
            </a:r>
            <a:r>
              <a:rPr lang="hr-HR" dirty="0" err="1"/>
              <a:t>chest</a:t>
            </a:r>
            <a:r>
              <a:rPr lang="hr-HR" dirty="0"/>
              <a:t> </a:t>
            </a:r>
            <a:r>
              <a:rPr lang="hr-HR" dirty="0" err="1"/>
              <a:t>pain</a:t>
            </a:r>
            <a:r>
              <a:rPr lang="hr-HR" dirty="0"/>
              <a:t>, </a:t>
            </a:r>
            <a:r>
              <a:rPr lang="hr-HR" dirty="0" err="1"/>
              <a:t>rhinitis</a:t>
            </a:r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sz="2100" b="1" dirty="0" err="1"/>
              <a:t>Ingredients</a:t>
            </a:r>
            <a:r>
              <a:rPr lang="hr-HR" sz="2100" b="1" dirty="0"/>
              <a:t>: </a:t>
            </a:r>
          </a:p>
          <a:p>
            <a:r>
              <a:rPr lang="hr-HR" dirty="0" err="1"/>
              <a:t>Sweet</a:t>
            </a:r>
            <a:r>
              <a:rPr lang="hr-HR" dirty="0"/>
              <a:t> </a:t>
            </a:r>
            <a:r>
              <a:rPr lang="hr-HR" dirty="0" err="1"/>
              <a:t>Almond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– base – </a:t>
            </a:r>
            <a:r>
              <a:rPr lang="hr-HR" dirty="0" err="1"/>
              <a:t>carrier</a:t>
            </a:r>
            <a:r>
              <a:rPr lang="hr-HR" dirty="0"/>
              <a:t> -  5g </a:t>
            </a:r>
          </a:p>
          <a:p>
            <a:r>
              <a:rPr lang="hr-HR" dirty="0" err="1"/>
              <a:t>Thymi</a:t>
            </a:r>
            <a:r>
              <a:rPr lang="hr-HR" dirty="0"/>
              <a:t> </a:t>
            </a:r>
            <a:r>
              <a:rPr lang="hr-HR" dirty="0" err="1"/>
              <a:t>aetheroleum</a:t>
            </a:r>
            <a:r>
              <a:rPr lang="hr-HR" dirty="0"/>
              <a:t> </a:t>
            </a:r>
            <a:r>
              <a:rPr lang="hr-HR" dirty="0" err="1"/>
              <a:t>drops</a:t>
            </a:r>
            <a:r>
              <a:rPr lang="hr-HR" dirty="0"/>
              <a:t> 2-3 </a:t>
            </a:r>
          </a:p>
          <a:p>
            <a:r>
              <a:rPr lang="hr-HR" dirty="0" err="1"/>
              <a:t>Lavandulae</a:t>
            </a:r>
            <a:r>
              <a:rPr lang="hr-HR" dirty="0"/>
              <a:t> </a:t>
            </a:r>
            <a:r>
              <a:rPr lang="hr-HR" dirty="0" err="1"/>
              <a:t>aetheroleum</a:t>
            </a:r>
            <a:r>
              <a:rPr lang="hr-HR" dirty="0"/>
              <a:t> </a:t>
            </a:r>
            <a:r>
              <a:rPr lang="hr-HR" dirty="0" err="1"/>
              <a:t>drops</a:t>
            </a:r>
            <a:r>
              <a:rPr lang="hr-HR" dirty="0"/>
              <a:t> 2-3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 err="1"/>
              <a:t>Mixed</a:t>
            </a:r>
            <a:r>
              <a:rPr lang="hr-HR" dirty="0"/>
              <a:t> </a:t>
            </a:r>
            <a:r>
              <a:rPr lang="hr-HR" dirty="0" err="1"/>
              <a:t>together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base </a:t>
            </a:r>
            <a:r>
              <a:rPr lang="hr-HR" dirty="0" err="1"/>
              <a:t>oil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mortar</a:t>
            </a:r>
            <a:r>
              <a:rPr lang="hr-HR" dirty="0"/>
              <a:t> </a:t>
            </a:r>
          </a:p>
          <a:p>
            <a:endParaRPr lang="hr-HR" dirty="0"/>
          </a:p>
          <a:p>
            <a:r>
              <a:rPr lang="hr-HR" dirty="0" err="1"/>
              <a:t>Prepared</a:t>
            </a:r>
            <a:r>
              <a:rPr lang="hr-HR" dirty="0"/>
              <a:t> </a:t>
            </a:r>
            <a:r>
              <a:rPr lang="hr-HR" dirty="0" err="1"/>
              <a:t>massage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</a:t>
            </a:r>
            <a:r>
              <a:rPr lang="hr-HR" dirty="0" err="1"/>
              <a:t>applies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chest</a:t>
            </a:r>
            <a:r>
              <a:rPr lang="hr-HR" dirty="0"/>
              <a:t> </a:t>
            </a:r>
            <a:r>
              <a:rPr lang="hr-HR" dirty="0" err="1"/>
              <a:t>several</a:t>
            </a:r>
            <a:r>
              <a:rPr lang="hr-HR" dirty="0"/>
              <a:t> </a:t>
            </a:r>
            <a:r>
              <a:rPr lang="hr-HR" dirty="0" err="1"/>
              <a:t>times</a:t>
            </a:r>
            <a:r>
              <a:rPr lang="hr-HR" dirty="0"/>
              <a:t> per </a:t>
            </a:r>
            <a:r>
              <a:rPr lang="hr-HR" dirty="0" err="1"/>
              <a:t>day</a:t>
            </a:r>
            <a:r>
              <a:rPr lang="hr-HR" dirty="0"/>
              <a:t> </a:t>
            </a:r>
            <a:r>
              <a:rPr lang="hr-HR" dirty="0" err="1"/>
              <a:t>during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cold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flu</a:t>
            </a:r>
            <a:r>
              <a:rPr lang="hr-HR" dirty="0"/>
              <a:t> (2-3 </a:t>
            </a:r>
            <a:r>
              <a:rPr lang="hr-HR" dirty="0" err="1"/>
              <a:t>days</a:t>
            </a:r>
            <a:r>
              <a:rPr lang="hr-HR" dirty="0"/>
              <a:t>)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 err="1"/>
              <a:t>Effects</a:t>
            </a:r>
            <a:r>
              <a:rPr lang="hr-HR" dirty="0"/>
              <a:t>: </a:t>
            </a:r>
            <a:r>
              <a:rPr lang="hr-HR" dirty="0" err="1"/>
              <a:t>antiviral</a:t>
            </a:r>
            <a:r>
              <a:rPr lang="hr-HR" dirty="0"/>
              <a:t>, </a:t>
            </a:r>
            <a:r>
              <a:rPr lang="hr-HR" dirty="0" err="1"/>
              <a:t>relaxation</a:t>
            </a:r>
            <a:r>
              <a:rPr lang="hr-HR" dirty="0"/>
              <a:t>, anti-</a:t>
            </a:r>
            <a:r>
              <a:rPr lang="hr-HR" dirty="0" err="1"/>
              <a:t>inflamatory</a:t>
            </a: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694411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CE6EEBCA2A20434687F63529BC62C70C0400B49D3FDEBF6E5C4BBABD28DFF7A72F5A" ma:contentTypeVersion="54" ma:contentTypeDescription="Create a new document." ma:contentTypeScope="" ma:versionID="58ff7075f9734c70ab641fcf680773ae">
  <xsd:schema xmlns:xsd="http://www.w3.org/2001/XMLSchema" xmlns:xs="http://www.w3.org/2001/XMLSchema" xmlns:p="http://schemas.microsoft.com/office/2006/metadata/properties" xmlns:ns2="8badc642-15f9-493b-af2e-800910d66b6f" targetNamespace="http://schemas.microsoft.com/office/2006/metadata/properties" ma:root="true" ma:fieldsID="de94c5732a8b162287d2446f6e1438f1" ns2:_="">
    <xsd:import namespace="8badc642-15f9-493b-af2e-800910d66b6f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dc642-15f9-493b-af2e-800910d66b6f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lockPublish" ma:index="12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3" nillable="true" ma:displayName="Bug Number" ma:default="" ma:internalName="BugNumber" ma:readOnly="false">
      <xsd:simpleType>
        <xsd:restriction base="dms:Text"/>
      </xsd:simpleType>
    </xsd:element>
    <xsd:element name="CampaignTagsTaxHTField0" ma:index="15" nillable="true" ma:taxonomy="true" ma:internalName="CampaignTagsTaxHTField0" ma:taxonomyFieldName="CampaignTags" ma:displayName="Campaigns" ma:readOnly="false" ma:default="" ma:fieldId="{069000a1-ebd1-4561-a409-e2a811eea2fe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6" nillable="true" ma:displayName="Client Viewer" ma:default="" ma:internalName="TPClientViewer">
      <xsd:simpleType>
        <xsd:restriction base="dms:Text"/>
      </xsd:simpleType>
    </xsd:element>
    <xsd:element name="ClipArtFilename" ma:index="17" nillable="true" ma:displayName="Clip Art Name" ma:default="" ma:internalName="ClipArtFilename" ma:readOnly="false">
      <xsd:simpleType>
        <xsd:restriction base="dms:Text"/>
      </xsd:simpleType>
    </xsd:element>
    <xsd:element name="TPCommandLine" ma:index="18" nillable="true" ma:displayName="Command Line" ma:default="" ma:internalName="TPCommandLine">
      <xsd:simpleType>
        <xsd:restriction base="dms:Text"/>
      </xsd:simpleType>
    </xsd:element>
    <xsd:element name="TPComponent" ma:index="19" nillable="true" ma:displayName="Component" ma:default="" ma:internalName="TPComponent">
      <xsd:simpleType>
        <xsd:restriction base="dms:Text"/>
      </xsd:simpleType>
    </xsd:element>
    <xsd:element name="ContentItem" ma:index="20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2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5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6" nillable="true" ma:displayName="CSX Submission Market" ma:default="" ma:list="{242CDFB2-E9AA-41D4-B020-0C08EC68947A}" ma:internalName="CSXSubmissionMarket" ma:readOnly="false" ma:showField="MarketName" ma:web="8badc642-15f9-493b-af2e-800910d66b6f">
      <xsd:simpleType>
        <xsd:restriction base="dms:Lookup"/>
      </xsd:simpleType>
    </xsd:element>
    <xsd:element name="CSXUpdate" ma:index="27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8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9" nillable="true" ma:displayName="Deleted?" ma:default="" ma:internalName="IsDeleted" ma:readOnly="false">
      <xsd:simpleType>
        <xsd:restriction base="dms:Boolean"/>
      </xsd:simpleType>
    </xsd:element>
    <xsd:element name="APDescription" ma:index="30" nillable="true" ma:displayName="Description" ma:default="" ma:internalName="APDescription" ma:readOnly="false">
      <xsd:simpleType>
        <xsd:restriction base="dms:Note"/>
      </xsd:simpleType>
    </xsd:element>
    <xsd:element name="DirectSourceMarket" ma:index="31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2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3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4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5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6" nillable="true" ma:displayName="Editorial Tags" ma:default="" ma:internalName="EditorialTags">
      <xsd:simpleType>
        <xsd:restriction base="dms:Unknown"/>
      </xsd:simpleType>
    </xsd:element>
    <xsd:element name="TPExecutable" ma:index="37" nillable="true" ma:displayName="Executable" ma:default="" ma:internalName="TPExecutable">
      <xsd:simpleType>
        <xsd:restriction base="dms:Text"/>
      </xsd:simpleType>
    </xsd:element>
    <xsd:element name="FeatureTagsTaxHTField0" ma:index="39" nillable="true" ma:taxonomy="true" ma:internalName="FeatureTagsTaxHTField0" ma:taxonomyFieldName="FeatureTags" ma:displayName="Features" ma:readOnly="false" ma:default="" ma:fieldId="{92edc058-e423-4792-9b61-e659cfc9195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0" nillable="true" ma:displayName="Friendly Name" ma:default="" ma:internalName="TPFriendlyName">
      <xsd:simpleType>
        <xsd:restriction base="dms:Text"/>
      </xsd:simpleType>
    </xsd:element>
    <xsd:element name="FriendlyTitle" ma:index="41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2" nillable="true" ma:displayName="Generate Images?" ma:default="true" ma:internalName="PrimaryImageGen">
      <xsd:simpleType>
        <xsd:restriction base="dms:Boolean"/>
      </xsd:simpleType>
    </xsd:element>
    <xsd:element name="HandoffToMSDN" ma:index="43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4" nillable="true" ma:displayName="InProjectListLookup" ma:list="{5CE75894-05D9-4C45-93AB-724995D6B13E}" ma:internalName="InProjectListLookup" ma:readOnly="true" ma:showField="InProjectList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5" nillable="true" ma:displayName="Install Location" ma:default="" ma:internalName="TPInstallLocation">
      <xsd:simpleType>
        <xsd:restriction base="dms:Text"/>
      </xsd:simpleType>
    </xsd:element>
    <xsd:element name="InternalTagsTaxHTField0" ma:index="47" nillable="true" ma:taxonomy="true" ma:internalName="InternalTagsTaxHTField0" ma:taxonomyFieldName="InternalTags" ma:displayName="Internal Tags" ma:readOnly="false" ma:default="" ma:fieldId="{b682b718-e217-497b-9c91-6b2604332d21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8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9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0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1" nillable="true" ma:displayName="Last Complete Version Lookup" ma:default="" ma:list="{5CE75894-05D9-4C45-93AB-724995D6B13E}" ma:internalName="LastCompleteVersionLookup" ma:readOnly="true" ma:showField="LastCompleteVersion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2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3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4" nillable="true" ma:displayName="Last Preview Attempt Error" ma:default="" ma:list="{5CE75894-05D9-4C45-93AB-724995D6B13E}" ma:internalName="LastPreviewErrorLookup" ma:readOnly="true" ma:showField="LastPreviewError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5" nillable="true" ma:displayName="Last Preview Attempt Result" ma:default="" ma:list="{5CE75894-05D9-4C45-93AB-724995D6B13E}" ma:internalName="LastPreviewResultLookup" ma:readOnly="true" ma:showField="LastPreviewResult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6" nillable="true" ma:displayName="Last Preview Attempted On" ma:default="" ma:list="{5CE75894-05D9-4C45-93AB-724995D6B13E}" ma:internalName="LastPreviewAttemptDateLookup" ma:readOnly="true" ma:showField="LastPreviewAttemptDate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7" nillable="true" ma:displayName="Last Previewed By" ma:default="" ma:list="{5CE75894-05D9-4C45-93AB-724995D6B13E}" ma:internalName="LastPreviewedByLookup" ma:readOnly="true" ma:showField="LastPreviewedBy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8" nillable="true" ma:displayName="Last Previewed Date" ma:default="" ma:list="{5CE75894-05D9-4C45-93AB-724995D6B13E}" ma:internalName="LastPreviewTimeLookup" ma:readOnly="true" ma:showField="LastPreviewTime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9" nillable="true" ma:displayName="Last Previewed Version" ma:default="" ma:list="{5CE75894-05D9-4C45-93AB-724995D6B13E}" ma:internalName="LastPreviewVersionLookup" ma:readOnly="true" ma:showField="LastPreviewVersion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0" nillable="true" ma:displayName="Last Publish Attempt Error" ma:default="" ma:list="{5CE75894-05D9-4C45-93AB-724995D6B13E}" ma:internalName="LastPublishErrorLookup" ma:readOnly="true" ma:showField="LastPublishError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1" nillable="true" ma:displayName="Last Publish Attempt Result" ma:default="" ma:list="{5CE75894-05D9-4C45-93AB-724995D6B13E}" ma:internalName="LastPublishResultLookup" ma:readOnly="true" ma:showField="LastPublishResult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2" nillable="true" ma:displayName="Last Publish Attempted On" ma:default="" ma:list="{5CE75894-05D9-4C45-93AB-724995D6B13E}" ma:internalName="LastPublishAttemptDateLookup" ma:readOnly="true" ma:showField="LastPublishAttemptDate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3" nillable="true" ma:displayName="Last Published By" ma:default="" ma:list="{5CE75894-05D9-4C45-93AB-724995D6B13E}" ma:internalName="LastPublishedByLookup" ma:readOnly="true" ma:showField="LastPublishedBy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4" nillable="true" ma:displayName="Last Published Date" ma:default="" ma:list="{5CE75894-05D9-4C45-93AB-724995D6B13E}" ma:internalName="LastPublishTimeLookup" ma:readOnly="true" ma:showField="LastPublishTime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5" nillable="true" ma:displayName="Last Published Version" ma:default="" ma:list="{5CE75894-05D9-4C45-93AB-724995D6B13E}" ma:internalName="LastPublishVersionLookup" ma:readOnly="true" ma:showField="LastPublishVersion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6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7" nillable="true" ma:displayName="Legacy Data" ma:default="" ma:internalName="LegacyData" ma:readOnly="false">
      <xsd:simpleType>
        <xsd:restriction base="dms:Note"/>
      </xsd:simpleType>
    </xsd:element>
    <xsd:element name="TPLaunchHelpLink" ma:index="68" nillable="true" ma:displayName="Link to Launch Help Topic" ma:default="" ma:internalName="TPLaunchHelpLink">
      <xsd:simpleType>
        <xsd:restriction base="dms:Text"/>
      </xsd:simpleType>
    </xsd:element>
    <xsd:element name="LocComments" ma:index="69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0" nillable="true" ma:displayName="Loc Last Loc Attempt Version" ma:default="" ma:list="{40AED7CC-D31B-4E42-956F-872B0282B0E2}" ma:internalName="LocLastLocAttemptVersionLookup" ma:readOnly="false" ma:showField="LastLocAttemptVersion" ma:web="8badc642-15f9-493b-af2e-800910d66b6f">
      <xsd:simpleType>
        <xsd:restriction base="dms:Lookup"/>
      </xsd:simpleType>
    </xsd:element>
    <xsd:element name="LocLastLocAttemptVersionTypeLookup" ma:index="71" nillable="true" ma:displayName="Loc Last Loc Attempt Version Type" ma:default="" ma:list="{40AED7CC-D31B-4E42-956F-872B0282B0E2}" ma:internalName="LocLastLocAttemptVersionTypeLookup" ma:readOnly="true" ma:showField="LastLocAttemptVersionType" ma:web="8badc642-15f9-493b-af2e-800910d66b6f">
      <xsd:simpleType>
        <xsd:restriction base="dms:Lookup"/>
      </xsd:simpleType>
    </xsd:element>
    <xsd:element name="LocManualTestRequired" ma:index="72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3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4" nillable="true" ma:displayName="Loc New Published Version Lookup" ma:default="" ma:list="{40AED7CC-D31B-4E42-956F-872B0282B0E2}" ma:internalName="LocNewPublishedVersionLookup" ma:readOnly="true" ma:showField="NewPublishedVersion" ma:web="8badc642-15f9-493b-af2e-800910d66b6f">
      <xsd:simpleType>
        <xsd:restriction base="dms:Lookup"/>
      </xsd:simpleType>
    </xsd:element>
    <xsd:element name="LocOverallHandbackStatusLookup" ma:index="75" nillable="true" ma:displayName="Loc Overall Handback Status" ma:default="" ma:list="{40AED7CC-D31B-4E42-956F-872B0282B0E2}" ma:internalName="LocOverallHandbackStatusLookup" ma:readOnly="true" ma:showField="OverallHandbackStatus" ma:web="8badc642-15f9-493b-af2e-800910d66b6f">
      <xsd:simpleType>
        <xsd:restriction base="dms:Lookup"/>
      </xsd:simpleType>
    </xsd:element>
    <xsd:element name="LocOverallLocStatusLookup" ma:index="76" nillable="true" ma:displayName="Loc Overall Localize Status" ma:default="" ma:list="{40AED7CC-D31B-4E42-956F-872B0282B0E2}" ma:internalName="LocOverallLocStatusLookup" ma:readOnly="true" ma:showField="OverallLocStatus" ma:web="8badc642-15f9-493b-af2e-800910d66b6f">
      <xsd:simpleType>
        <xsd:restriction base="dms:Lookup"/>
      </xsd:simpleType>
    </xsd:element>
    <xsd:element name="LocOverallPreviewStatusLookup" ma:index="77" nillable="true" ma:displayName="Loc Overall Preview Status" ma:default="" ma:list="{40AED7CC-D31B-4E42-956F-872B0282B0E2}" ma:internalName="LocOverallPreviewStatusLookup" ma:readOnly="true" ma:showField="OverallPreviewStatus" ma:web="8badc642-15f9-493b-af2e-800910d66b6f">
      <xsd:simpleType>
        <xsd:restriction base="dms:Lookup"/>
      </xsd:simpleType>
    </xsd:element>
    <xsd:element name="LocOverallPublishStatusLookup" ma:index="78" nillable="true" ma:displayName="Loc Overall Publish Status" ma:default="" ma:list="{40AED7CC-D31B-4E42-956F-872B0282B0E2}" ma:internalName="LocOverallPublishStatusLookup" ma:readOnly="true" ma:showField="OverallPublishStatus" ma:web="8badc642-15f9-493b-af2e-800910d66b6f">
      <xsd:simpleType>
        <xsd:restriction base="dms:Lookup"/>
      </xsd:simpleType>
    </xsd:element>
    <xsd:element name="IntlLocPriority" ma:index="79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0" nillable="true" ma:displayName="Loc Processed For Handoffs" ma:default="" ma:list="{40AED7CC-D31B-4E42-956F-872B0282B0E2}" ma:internalName="LocProcessedForHandoffsLookup" ma:readOnly="true" ma:showField="ProcessedForHandoffs" ma:web="8badc642-15f9-493b-af2e-800910d66b6f">
      <xsd:simpleType>
        <xsd:restriction base="dms:Lookup"/>
      </xsd:simpleType>
    </xsd:element>
    <xsd:element name="LocProcessedForMarketsLookup" ma:index="81" nillable="true" ma:displayName="Loc Processed For Markets" ma:default="" ma:list="{40AED7CC-D31B-4E42-956F-872B0282B0E2}" ma:internalName="LocProcessedForMarketsLookup" ma:readOnly="true" ma:showField="ProcessedForMarkets" ma:web="8badc642-15f9-493b-af2e-800910d66b6f">
      <xsd:simpleType>
        <xsd:restriction base="dms:Lookup"/>
      </xsd:simpleType>
    </xsd:element>
    <xsd:element name="LocPublishedDependentAssetsLookup" ma:index="82" nillable="true" ma:displayName="Loc Published Dependent Assets" ma:default="" ma:list="{40AED7CC-D31B-4E42-956F-872B0282B0E2}" ma:internalName="LocPublishedDependentAssetsLookup" ma:readOnly="true" ma:showField="PublishedDependentAssets" ma:web="8badc642-15f9-493b-af2e-800910d66b6f">
      <xsd:simpleType>
        <xsd:restriction base="dms:Lookup"/>
      </xsd:simpleType>
    </xsd:element>
    <xsd:element name="LocPublishedLinkedAssetsLookup" ma:index="83" nillable="true" ma:displayName="Loc Published Linked Assets" ma:default="" ma:list="{40AED7CC-D31B-4E42-956F-872B0282B0E2}" ma:internalName="LocPublishedLinkedAssetsLookup" ma:readOnly="true" ma:showField="PublishedLinkedAssets" ma:web="8badc642-15f9-493b-af2e-800910d66b6f">
      <xsd:simpleType>
        <xsd:restriction base="dms:Lookup"/>
      </xsd:simpleType>
    </xsd:element>
    <xsd:element name="LocRecommendedHandoff" ma:index="84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6" nillable="true" ma:taxonomy="true" ma:internalName="LocalizationTagsTaxHTField0" ma:taxonomyFieldName="LocalizationTags" ma:displayName="Localization Tags" ma:readOnly="false" ma:default="" ma:fieldId="{6961b3df-62bf-4d6c-9143-bdeee396cb75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7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8" nillable="true" ma:displayName="Manager" ma:hidden="true" ma:internalName="Manager" ma:readOnly="false">
      <xsd:simpleType>
        <xsd:restriction base="dms:Text"/>
      </xsd:simpleType>
    </xsd:element>
    <xsd:element name="Markets" ma:index="89" nillable="true" ma:displayName="Markets" ma:default="" ma:description="Leave blank to show in all markets" ma:list="{242CDFB2-E9AA-41D4-B020-0C08EC68947A}" ma:internalName="Markets" ma:readOnly="false" ma:showField="MarketName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0" nillable="true" ma:displayName="Milestone" ma:default="" ma:internalName="Milestone" ma:readOnly="false">
      <xsd:simpleType>
        <xsd:restriction base="dms:Unknown"/>
      </xsd:simpleType>
    </xsd:element>
    <xsd:element name="TPNamespace" ma:index="93" nillable="true" ma:displayName="Namespace" ma:default="" ma:internalName="TPNamespace">
      <xsd:simpleType>
        <xsd:restriction base="dms:Text"/>
      </xsd:simpleType>
    </xsd:element>
    <xsd:element name="NumericId" ma:index="94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5" nillable="true" ma:displayName="NumOfRatings" ma:default="" ma:list="{5CE75894-05D9-4C45-93AB-724995D6B13E}" ma:internalName="NumOfRatingsLookup" ma:readOnly="true" ma:showField="NumOfRatings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6" nillable="true" ma:displayName="OOCacheId" ma:internalName="OOCacheId" ma:readOnly="false">
      <xsd:simpleType>
        <xsd:restriction base="dms:Text"/>
      </xsd:simpleType>
    </xsd:element>
    <xsd:element name="OpenTemplate" ma:index="97" nillable="true" ma:displayName="Open Template" ma:default="true" ma:internalName="OpenTemplate">
      <xsd:simpleType>
        <xsd:restriction base="dms:Boolean"/>
      </xsd:simpleType>
    </xsd:element>
    <xsd:element name="OriginAsset" ma:index="98" nillable="true" ma:displayName="Origin Asset" ma:default="" ma:internalName="OriginAsset" ma:readOnly="false">
      <xsd:simpleType>
        <xsd:restriction base="dms:Text"/>
      </xsd:simpleType>
    </xsd:element>
    <xsd:element name="OriginalRelease" ma:index="99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0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1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2" nillable="true" ma:displayName="Parent Asset Id" ma:default="" ma:internalName="ParentAssetId" ma:readOnly="false">
      <xsd:simpleType>
        <xsd:restriction base="dms:Text"/>
      </xsd:simpleType>
    </xsd:element>
    <xsd:element name="PlannedPubDate" ma:index="103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4" nillable="true" ma:displayName="Policheck Words" ma:default="" ma:internalName="PolicheckWords" ma:readOnly="false">
      <xsd:simpleType>
        <xsd:restriction base="dms:Text"/>
      </xsd:simpleType>
    </xsd:element>
    <xsd:element name="BusinessGroup" ma:index="105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6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7" nillable="true" ma:displayName="Provider" ma:default="" ma:internalName="Provider" ma:readOnly="false">
      <xsd:simpleType>
        <xsd:restriction base="dms:Unknown"/>
      </xsd:simpleType>
    </xsd:element>
    <xsd:element name="Providers" ma:index="108" nillable="true" ma:displayName="Providers" ma:default="" ma:internalName="Providers">
      <xsd:simpleType>
        <xsd:restriction base="dms:Unknown"/>
      </xsd:simpleType>
    </xsd:element>
    <xsd:element name="PublishStatusLookup" ma:index="109" nillable="true" ma:displayName="Publish Status" ma:default="" ma:list="{5CE75894-05D9-4C45-93AB-724995D6B13E}" ma:internalName="PublishStatusLookup" ma:readOnly="false" ma:showField="PublishStatus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0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1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2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4" nillable="true" ma:taxonomy="true" ma:internalName="ScenarioTagsTaxHTField0" ma:taxonomyFieldName="ScenarioTags" ma:displayName="Scenarios" ma:readOnly="false" ma:default="" ma:fieldId="{56b87052-c4fe-45e6-97bd-ce59e177822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6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7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8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19" nillable="true" ma:displayName="Submitter ID" ma:default="" ma:internalName="SubmitterId" ma:readOnly="false">
      <xsd:simpleType>
        <xsd:restriction base="dms:Text"/>
      </xsd:simpleType>
    </xsd:element>
    <xsd:element name="TaxCatchAll" ma:index="120" nillable="true" ma:displayName="Taxonomy Catch All Column" ma:hidden="true" ma:list="{63442d1a-70a6-4e69-9f2c-62ec59343502}" ma:internalName="TaxCatchAll" ma:showField="CatchAllData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1" nillable="true" ma:displayName="Taxonomy Catch All Column1" ma:hidden="true" ma:list="{63442d1a-70a6-4e69-9f2c-62ec59343502}" ma:internalName="TaxCatchAllLabel" ma:readOnly="true" ma:showField="CatchAllDataLabel" ma:web="8badc642-15f9-493b-af2e-800910d66b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2" nillable="true" ma:displayName="Template Status" ma:default="" ma:internalName="TemplateStatus">
      <xsd:simpleType>
        <xsd:restriction base="dms:Unknown"/>
      </xsd:simpleType>
    </xsd:element>
    <xsd:element name="TemplateTemplateType" ma:index="123" nillable="true" ma:displayName="Template Type" ma:default="" ma:internalName="TemplateTemplateType">
      <xsd:simpleType>
        <xsd:restriction base="dms:Unknown"/>
      </xsd:simpleType>
    </xsd:element>
    <xsd:element name="ThumbnailAssetId" ma:index="124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5" nillable="true" ma:displayName="Times Cloned" ma:default="" ma:internalName="TimesCloned" ma:readOnly="false">
      <xsd:simpleType>
        <xsd:restriction base="dms:Number"/>
      </xsd:simpleType>
    </xsd:element>
    <xsd:element name="TrustLevel" ma:index="127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8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29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0" nillable="true" ma:displayName="UA Notes" ma:default="" ma:internalName="UANotes" ma:readOnly="false">
      <xsd:simpleType>
        <xsd:restriction base="dms:Note"/>
      </xsd:simpleType>
    </xsd:element>
    <xsd:element name="TPAppVersion" ma:index="131" nillable="true" ma:displayName="Version" ma:default="" ma:internalName="TPAppVersion">
      <xsd:simpleType>
        <xsd:restriction base="dms:Text"/>
      </xsd:simpleType>
    </xsd:element>
    <xsd:element name="VoteCount" ma:index="132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2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8badc642-15f9-493b-af2e-800910d66b6f">english</DirectSourceMarket>
    <MarketSpecific xmlns="8badc642-15f9-493b-af2e-800910d66b6f" xsi:nil="true"/>
    <ApprovalStatus xmlns="8badc642-15f9-493b-af2e-800910d66b6f">InProgress</ApprovalStatus>
    <PrimaryImageGen xmlns="8badc642-15f9-493b-af2e-800910d66b6f">true</PrimaryImageGen>
    <ThumbnailAssetId xmlns="8badc642-15f9-493b-af2e-800910d66b6f" xsi:nil="true"/>
    <NumericId xmlns="8badc642-15f9-493b-af2e-800910d66b6f">-1</NumericId>
    <TPFriendlyName xmlns="8badc642-15f9-493b-af2e-800910d66b6f">Prezentacija znanstvenog projekta</TPFriendlyName>
    <BusinessGroup xmlns="8badc642-15f9-493b-af2e-800910d66b6f" xsi:nil="true"/>
    <APEditor xmlns="8badc642-15f9-493b-af2e-800910d66b6f">
      <UserInfo>
        <DisplayName>REDMOND\v-luannv</DisplayName>
        <AccountId>86</AccountId>
        <AccountType/>
      </UserInfo>
    </APEditor>
    <SourceTitle xmlns="8badc642-15f9-493b-af2e-800910d66b6f">Presentation for science fair project</SourceTitle>
    <OpenTemplate xmlns="8badc642-15f9-493b-af2e-800910d66b6f">true</OpenTemplate>
    <UALocComments xmlns="8badc642-15f9-493b-af2e-800910d66b6f" xsi:nil="true"/>
    <ParentAssetId xmlns="8badc642-15f9-493b-af2e-800910d66b6f" xsi:nil="true"/>
    <IntlLangReviewDate xmlns="8badc642-15f9-493b-af2e-800910d66b6f" xsi:nil="true"/>
    <PublishStatusLookup xmlns="8badc642-15f9-493b-af2e-800910d66b6f">
      <Value>46459</Value>
      <Value>209453</Value>
    </PublishStatusLookup>
    <LastPublishResultLookup xmlns="8badc642-15f9-493b-af2e-800910d66b6f" xsi:nil="true"/>
    <MachineTranslated xmlns="8badc642-15f9-493b-af2e-800910d66b6f">false</MachineTranslated>
    <OriginalSourceMarket xmlns="8badc642-15f9-493b-af2e-800910d66b6f">english</OriginalSourceMarket>
    <TPInstallLocation xmlns="8badc642-15f9-493b-af2e-800910d66b6f">{My Templates}</TPInstallLocation>
    <APDescription xmlns="8badc642-15f9-493b-af2e-800910d66b6f" xsi:nil="true"/>
    <ContentItem xmlns="8badc642-15f9-493b-af2e-800910d66b6f" xsi:nil="true"/>
    <ClipArtFilename xmlns="8badc642-15f9-493b-af2e-800910d66b6f" xsi:nil="true"/>
    <EditorialStatus xmlns="8badc642-15f9-493b-af2e-800910d66b6f" xsi:nil="true"/>
    <PublishTargets xmlns="8badc642-15f9-493b-af2e-800910d66b6f">OfficeOnline</PublishTargets>
    <TPLaunchHelpLinkType xmlns="8badc642-15f9-493b-af2e-800910d66b6f">Template</TPLaunchHelpLinkType>
    <TimesCloned xmlns="8badc642-15f9-493b-af2e-800910d66b6f" xsi:nil="true"/>
    <LastModifiedDateTime xmlns="8badc642-15f9-493b-af2e-800910d66b6f" xsi:nil="true"/>
    <Provider xmlns="8badc642-15f9-493b-af2e-800910d66b6f">EY006220130</Provider>
    <AcquiredFrom xmlns="8badc642-15f9-493b-af2e-800910d66b6f" xsi:nil="true"/>
    <AssetStart xmlns="8badc642-15f9-493b-af2e-800910d66b6f">2009-01-02T00:00:00+00:00</AssetStart>
    <LastHandOff xmlns="8badc642-15f9-493b-af2e-800910d66b6f" xsi:nil="true"/>
    <TPClientViewer xmlns="8badc642-15f9-493b-af2e-800910d66b6f">Microsoft Office PowerPoint</TPClientViewer>
    <ArtSampleDocs xmlns="8badc642-15f9-493b-af2e-800910d66b6f" xsi:nil="true"/>
    <UACurrentWords xmlns="8badc642-15f9-493b-af2e-800910d66b6f">0</UACurrentWords>
    <UALocRecommendation xmlns="8badc642-15f9-493b-af2e-800910d66b6f">Localize</UALocRecommendation>
    <IsDeleted xmlns="8badc642-15f9-493b-af2e-800910d66b6f">false</IsDeleted>
    <ShowIn xmlns="8badc642-15f9-493b-af2e-800910d66b6f" xsi:nil="true"/>
    <UANotes xmlns="8badc642-15f9-493b-af2e-800910d66b6f">online only</UANotes>
    <TemplateStatus xmlns="8badc642-15f9-493b-af2e-800910d66b6f" xsi:nil="true"/>
    <VoteCount xmlns="8badc642-15f9-493b-af2e-800910d66b6f" xsi:nil="true"/>
    <CSXHash xmlns="8badc642-15f9-493b-af2e-800910d66b6f" xsi:nil="true"/>
    <DSATActionTaken xmlns="8badc642-15f9-493b-af2e-800910d66b6f" xsi:nil="true"/>
    <AssetExpire xmlns="8badc642-15f9-493b-af2e-800910d66b6f">2029-05-12T00:00:00+00:00</AssetExpire>
    <CSXSubmissionMarket xmlns="8badc642-15f9-493b-af2e-800910d66b6f" xsi:nil="true"/>
    <SubmitterId xmlns="8badc642-15f9-493b-af2e-800910d66b6f" xsi:nil="true"/>
    <TPExecutable xmlns="8badc642-15f9-493b-af2e-800910d66b6f" xsi:nil="true"/>
    <AssetType xmlns="8badc642-15f9-493b-af2e-800910d66b6f">TP</AssetType>
    <CSXUpdate xmlns="8badc642-15f9-493b-af2e-800910d66b6f">false</CSXUpdate>
    <BugNumber xmlns="8badc642-15f9-493b-af2e-800910d66b6f" xsi:nil="true"/>
    <CSXSubmissionDate xmlns="8badc642-15f9-493b-af2e-800910d66b6f" xsi:nil="true"/>
    <ApprovalLog xmlns="8badc642-15f9-493b-af2e-800910d66b6f" xsi:nil="true"/>
    <Milestone xmlns="8badc642-15f9-493b-af2e-800910d66b6f" xsi:nil="true"/>
    <TPComponent xmlns="8badc642-15f9-493b-af2e-800910d66b6f">PPTFiles</TPComponent>
    <OriginAsset xmlns="8badc642-15f9-493b-af2e-800910d66b6f" xsi:nil="true"/>
    <AssetId xmlns="8badc642-15f9-493b-af2e-800910d66b6f">TP010165956</AssetId>
    <TPApplication xmlns="8badc642-15f9-493b-af2e-800910d66b6f">PowerPoint</TPApplication>
    <TPLaunchHelpLink xmlns="8badc642-15f9-493b-af2e-800910d66b6f" xsi:nil="true"/>
    <IntlLocPriority xmlns="8badc642-15f9-493b-af2e-800910d66b6f" xsi:nil="true"/>
    <HandoffToMSDN xmlns="8badc642-15f9-493b-af2e-800910d66b6f" xsi:nil="true"/>
    <IntlLangReviewer xmlns="8badc642-15f9-493b-af2e-800910d66b6f" xsi:nil="true"/>
    <CrawlForDependencies xmlns="8badc642-15f9-493b-af2e-800910d66b6f">false</CrawlForDependencies>
    <PlannedPubDate xmlns="8badc642-15f9-493b-af2e-800910d66b6f" xsi:nil="true"/>
    <TrustLevel xmlns="8badc642-15f9-493b-af2e-800910d66b6f">1 Microsoft Managed Content</TrustLevel>
    <IsSearchable xmlns="8badc642-15f9-493b-af2e-800910d66b6f">false</IsSearchable>
    <TPNamespace xmlns="8badc642-15f9-493b-af2e-800910d66b6f">POWERPNT</TPNamespace>
    <Markets xmlns="8badc642-15f9-493b-af2e-800910d66b6f"/>
    <OutputCachingOn xmlns="8badc642-15f9-493b-af2e-800910d66b6f">false</OutputCachingOn>
    <IntlLangReview xmlns="8badc642-15f9-493b-af2e-800910d66b6f" xsi:nil="true"/>
    <UAProjectedTotalWords xmlns="8badc642-15f9-493b-af2e-800910d66b6f" xsi:nil="true"/>
    <APAuthor xmlns="8badc642-15f9-493b-af2e-800910d66b6f">
      <UserInfo>
        <DisplayName>REDMOND\cynvey</DisplayName>
        <AccountId>201</AccountId>
        <AccountType/>
      </UserInfo>
    </APAuthor>
    <TPAppVersion xmlns="8badc642-15f9-493b-af2e-800910d66b6f">12</TPAppVersion>
    <TPCommandLine xmlns="8badc642-15f9-493b-af2e-800910d66b6f">{PP} /n {FilePath}</TPCommandLine>
    <Manager xmlns="8badc642-15f9-493b-af2e-800910d66b6f" xsi:nil="true"/>
    <PolicheckWords xmlns="8badc642-15f9-493b-af2e-800910d66b6f" xsi:nil="true"/>
    <FriendlyTitle xmlns="8badc642-15f9-493b-af2e-800910d66b6f" xsi:nil="true"/>
    <Providers xmlns="8badc642-15f9-493b-af2e-800910d66b6f" xsi:nil="true"/>
    <LegacyData xmlns="8badc642-15f9-493b-af2e-800910d66b6f" xsi:nil="true"/>
    <TemplateTemplateType xmlns="8badc642-15f9-493b-af2e-800910d66b6f">PowerPoint 12 Default</TemplateTemplateType>
    <OOCacheId xmlns="8badc642-15f9-493b-af2e-800910d66b6f" xsi:nil="true"/>
    <EditorialTags xmlns="8badc642-15f9-493b-af2e-800910d66b6f" xsi:nil="true"/>
    <Downloads xmlns="8badc642-15f9-493b-af2e-800910d66b6f">0</Downloads>
    <LocLastLocAttemptVersionLookup xmlns="8badc642-15f9-493b-af2e-800910d66b6f">20168</LocLastLocAttemptVersionLookup>
    <TaxCatchAll xmlns="8badc642-15f9-493b-af2e-800910d66b6f"/>
    <LocRecommendedHandoff xmlns="8badc642-15f9-493b-af2e-800910d66b6f" xsi:nil="true"/>
    <RecommendationsModifier xmlns="8badc642-15f9-493b-af2e-800910d66b6f" xsi:nil="true"/>
    <LocOverallPreviewStatusLookup xmlns="8badc642-15f9-493b-af2e-800910d66b6f" xsi:nil="true"/>
    <InternalTagsTaxHTField0 xmlns="8badc642-15f9-493b-af2e-800910d66b6f">
      <Terms xmlns="http://schemas.microsoft.com/office/infopath/2007/PartnerControls"/>
    </InternalTagsTaxHTField0>
    <LocComments xmlns="8badc642-15f9-493b-af2e-800910d66b6f" xsi:nil="true"/>
    <LocProcessedForHandoffsLookup xmlns="8badc642-15f9-493b-af2e-800910d66b6f" xsi:nil="true"/>
    <LocProcessedForMarketsLookup xmlns="8badc642-15f9-493b-af2e-800910d66b6f" xsi:nil="true"/>
    <LocOverallHandbackStatusLookup xmlns="8badc642-15f9-493b-af2e-800910d66b6f" xsi:nil="true"/>
    <LocLastLocAttemptVersionTypeLookup xmlns="8badc642-15f9-493b-af2e-800910d66b6f" xsi:nil="true"/>
    <LocOverallLocStatusLookup xmlns="8badc642-15f9-493b-af2e-800910d66b6f" xsi:nil="true"/>
    <LocOverallPublishStatusLookup xmlns="8badc642-15f9-493b-af2e-800910d66b6f" xsi:nil="true"/>
    <LocPublishedLinkedAssetsLookup xmlns="8badc642-15f9-493b-af2e-800910d66b6f" xsi:nil="true"/>
    <BlockPublish xmlns="8badc642-15f9-493b-af2e-800910d66b6f" xsi:nil="true"/>
    <LocManualTestRequired xmlns="8badc642-15f9-493b-af2e-800910d66b6f" xsi:nil="true"/>
    <ScenarioTagsTaxHTField0 xmlns="8badc642-15f9-493b-af2e-800910d66b6f">
      <Terms xmlns="http://schemas.microsoft.com/office/infopath/2007/PartnerControls"/>
    </ScenarioTagsTaxHTField0>
    <FeatureTagsTaxHTField0 xmlns="8badc642-15f9-493b-af2e-800910d66b6f">
      <Terms xmlns="http://schemas.microsoft.com/office/infopath/2007/PartnerControls"/>
    </FeatureTagsTaxHTField0>
    <CampaignTagsTaxHTField0 xmlns="8badc642-15f9-493b-af2e-800910d66b6f">
      <Terms xmlns="http://schemas.microsoft.com/office/infopath/2007/PartnerControls"/>
    </CampaignTagsTaxHTField0>
    <LocNewPublishedVersionLookup xmlns="8badc642-15f9-493b-af2e-800910d66b6f" xsi:nil="true"/>
    <LocPublishedDependentAssetsLookup xmlns="8badc642-15f9-493b-af2e-800910d66b6f" xsi:nil="true"/>
    <LocalizationTagsTaxHTField0 xmlns="8badc642-15f9-493b-af2e-800910d66b6f">
      <Terms xmlns="http://schemas.microsoft.com/office/infopath/2007/PartnerControls"/>
    </LocalizationTagsTaxHTField0>
    <OriginalRelease xmlns="8badc642-15f9-493b-af2e-800910d66b6f">14</OriginalRelease>
    <LocMarketGroupTiers2 xmlns="8badc642-15f9-493b-af2e-800910d66b6f" xsi:nil="true"/>
  </documentManagement>
</p:properties>
</file>

<file path=customXml/itemProps1.xml><?xml version="1.0" encoding="utf-8"?>
<ds:datastoreItem xmlns:ds="http://schemas.openxmlformats.org/officeDocument/2006/customXml" ds:itemID="{72EC3A4F-1E46-4D77-B9CF-0D6C4AEB75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dc642-15f9-493b-af2e-800910d66b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40548-FC13-45C4-BC9D-A041C4D46C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73D17A-6D70-4C58-948F-A399E119D1FD}">
  <ds:schemaRefs>
    <ds:schemaRef ds:uri="8badc642-15f9-493b-af2e-800910d66b6f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1391</TotalTime>
  <Words>610</Words>
  <Application>Microsoft Office PowerPoint</Application>
  <PresentationFormat>Prikaz na zaslonu (4:3)</PresentationFormat>
  <Paragraphs>93</Paragraphs>
  <Slides>11</Slides>
  <Notes>11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Faseta</vt:lpstr>
      <vt:lpstr>From herb to herbal preparation</vt:lpstr>
      <vt:lpstr>Let us start… </vt:lpstr>
      <vt:lpstr>Ayurveda's herbs located in Croatia and used in the treatment of the mild respiratory infections </vt:lpstr>
      <vt:lpstr>Thymus vulgaris L. – Thymi aetheroleum </vt:lpstr>
      <vt:lpstr>Origanum vulgare L. – Origani vulgaris aetheroleum</vt:lpstr>
      <vt:lpstr>Lavandula angustifolia L. – Lavandulae aetheroleum</vt:lpstr>
      <vt:lpstr>From herb to preparation </vt:lpstr>
      <vt:lpstr>Steam distillation of Lavender flowers to extract essential oil</vt:lpstr>
      <vt:lpstr>Prescription for homemade massage oil for mild respiratory infection</vt:lpstr>
      <vt:lpstr>Conclution</vt:lpstr>
      <vt:lpstr>Thank you for your attention.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herb to herbal preparation</dc:title>
  <dc:creator>Lejsa Jakupović</dc:creator>
  <cp:lastModifiedBy>Lejsa Jakupović</cp:lastModifiedBy>
  <cp:revision>14</cp:revision>
  <dcterms:created xsi:type="dcterms:W3CDTF">2021-09-28T09:35:41Z</dcterms:created>
  <dcterms:modified xsi:type="dcterms:W3CDTF">2021-10-02T09:36:29Z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0x010100CE6EEBCA2A20434687F63529BC62C70C0400B49D3FDEBF6E5C4BBABD28DFF7A72F5A</vt:lpwstr>
  </property>
  <property fmtid="{D5CDD505-2E9C-101B-9397-08002B2CF9AE}" pid="3" name="ImageGenCounter">
    <vt:i4>0</vt:i4>
  </property>
  <property fmtid="{D5CDD505-2E9C-101B-9397-08002B2CF9AE}" pid="4" name="ViolationReportStatus">
    <vt:lpwstr>None</vt:lpwstr>
  </property>
  <property fmtid="{D5CDD505-2E9C-101B-9397-08002B2CF9AE}" pid="5" name="ImageGenStatus">
    <vt:i4>0</vt:i4>
  </property>
  <property fmtid="{D5CDD505-2E9C-101B-9397-08002B2CF9AE}" pid="6" name="PolicheckStatus">
    <vt:i4>0</vt:i4>
  </property>
  <property fmtid="{D5CDD505-2E9C-101B-9397-08002B2CF9AE}" pid="7" name="Applications">
    <vt:lpwstr>67;#Template 12;#53;#PowerPoint 12;#407;#PowerPoint 14</vt:lpwstr>
  </property>
  <property fmtid="{D5CDD505-2E9C-101B-9397-08002B2CF9AE}" pid="8" name="PolicheckCounter">
    <vt:i4>0</vt:i4>
  </property>
  <property fmtid="{D5CDD505-2E9C-101B-9397-08002B2CF9AE}" pid="9" name="APTrustLevel">
    <vt:r8>0</vt:r8>
  </property>
  <property fmtid="{D5CDD505-2E9C-101B-9397-08002B2CF9AE}" pid="10" name="Order">
    <vt:r8>2193100</vt:r8>
  </property>
</Properties>
</file>