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Libre Franklin"/>
      <p:regular r:id="rId14"/>
      <p:bold r:id="rId15"/>
      <p:italic r:id="rId16"/>
      <p:boldItalic r:id="rId17"/>
    </p:embeddedFont>
    <p:embeddedFont>
      <p:font typeface="Franklin Gothic"/>
      <p:bold r:id="rId18"/>
    </p:embeddedFont>
    <p:embeddedFont>
      <p:font typeface="Gill Sans"/>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jQk09rI817JR2us5vPCwQQ2Tx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illSans-bold.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font" Target="fonts/LibreFranklin-bold.fntdata"/><Relationship Id="rId14" Type="http://schemas.openxmlformats.org/officeDocument/2006/relationships/font" Target="fonts/LibreFranklin-regular.fntdata"/><Relationship Id="rId17" Type="http://schemas.openxmlformats.org/officeDocument/2006/relationships/font" Target="fonts/LibreFranklin-boldItalic.fntdata"/><Relationship Id="rId16" Type="http://schemas.openxmlformats.org/officeDocument/2006/relationships/font" Target="fonts/LibreFranklin-italic.fntdata"/><Relationship Id="rId5" Type="http://schemas.openxmlformats.org/officeDocument/2006/relationships/slideMaster" Target="slideMasters/slideMaster3.xml"/><Relationship Id="rId19" Type="http://schemas.openxmlformats.org/officeDocument/2006/relationships/font" Target="fonts/GillSans-regular.fntdata"/><Relationship Id="rId6" Type="http://schemas.openxmlformats.org/officeDocument/2006/relationships/notesMaster" Target="notesMasters/notesMaster1.xml"/><Relationship Id="rId18" Type="http://schemas.openxmlformats.org/officeDocument/2006/relationships/font" Target="fonts/FranklinGothic-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11"/>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1"/>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EFEFE"/>
              </a:buClr>
              <a:buSzPts val="3600"/>
              <a:buFont typeface="Franklin Gothic"/>
              <a:buNone/>
              <a:defRPr sz="36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chemeClr val="lt1"/>
                </a:solidFill>
              </a:defRPr>
            </a:lvl2pPr>
            <a:lvl3pPr lvl="2" algn="ctr">
              <a:spcBef>
                <a:spcPts val="600"/>
              </a:spcBef>
              <a:spcAft>
                <a:spcPts val="0"/>
              </a:spcAft>
              <a:buSzPts val="1196"/>
              <a:buNone/>
              <a:defRPr>
                <a:solidFill>
                  <a:schemeClr val="lt1"/>
                </a:solidFill>
              </a:defRPr>
            </a:lvl3pPr>
            <a:lvl4pPr lvl="3" algn="ctr">
              <a:spcBef>
                <a:spcPts val="600"/>
              </a:spcBef>
              <a:spcAft>
                <a:spcPts val="0"/>
              </a:spcAft>
              <a:buSzPts val="1012"/>
              <a:buNone/>
              <a:defRPr>
                <a:solidFill>
                  <a:schemeClr val="lt1"/>
                </a:solidFill>
              </a:defRPr>
            </a:lvl4pPr>
            <a:lvl5pPr lvl="4" algn="ctr">
              <a:spcBef>
                <a:spcPts val="600"/>
              </a:spcBef>
              <a:spcAft>
                <a:spcPts val="0"/>
              </a:spcAft>
              <a:buSzPts val="1012"/>
              <a:buNone/>
              <a:defRPr>
                <a:solidFill>
                  <a:schemeClr val="lt1"/>
                </a:solidFill>
              </a:defRPr>
            </a:lvl5pPr>
            <a:lvl6pPr lvl="5" algn="ctr">
              <a:spcBef>
                <a:spcPts val="600"/>
              </a:spcBef>
              <a:spcAft>
                <a:spcPts val="0"/>
              </a:spcAft>
              <a:buSzPts val="1104"/>
              <a:buNone/>
              <a:defRPr>
                <a:solidFill>
                  <a:schemeClr val="lt1"/>
                </a:solidFill>
              </a:defRPr>
            </a:lvl6pPr>
            <a:lvl7pPr lvl="6" algn="ctr">
              <a:spcBef>
                <a:spcPts val="600"/>
              </a:spcBef>
              <a:spcAft>
                <a:spcPts val="0"/>
              </a:spcAft>
              <a:buSzPts val="1104"/>
              <a:buNone/>
              <a:defRPr>
                <a:solidFill>
                  <a:schemeClr val="lt1"/>
                </a:solidFill>
              </a:defRPr>
            </a:lvl7pPr>
            <a:lvl8pPr lvl="7" algn="ctr">
              <a:spcBef>
                <a:spcPts val="600"/>
              </a:spcBef>
              <a:spcAft>
                <a:spcPts val="0"/>
              </a:spcAft>
              <a:buSzPts val="1104"/>
              <a:buNone/>
              <a:defRPr>
                <a:solidFill>
                  <a:schemeClr val="lt1"/>
                </a:solidFill>
              </a:defRPr>
            </a:lvl8pPr>
            <a:lvl9pPr lvl="8" algn="ctr">
              <a:spcBef>
                <a:spcPts val="600"/>
              </a:spcBef>
              <a:spcAft>
                <a:spcPts val="600"/>
              </a:spcAft>
              <a:buSzPts val="1104"/>
              <a:buNone/>
              <a:defRPr>
                <a:solidFill>
                  <a:schemeClr val="lt1"/>
                </a:solidFill>
              </a:defRPr>
            </a:lvl9pPr>
          </a:lstStyle>
          <a:p/>
        </p:txBody>
      </p:sp>
      <p:sp>
        <p:nvSpPr>
          <p:cNvPr id="18" name="Google Shape;18;p1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20"/>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2400"/>
              <a:buFont typeface="Franklin Gothic"/>
              <a:buNone/>
              <a:defRPr b="0" sz="2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0"/>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10000"/>
              </a:lnSpc>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94" name="Google Shape;94;p20"/>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solidFill>
                  <a:srgbClr val="FFFFFF"/>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95" name="Google Shape;95;p20"/>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0"/>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p21"/>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400"/>
              <a:buFont typeface="Franklin Gothic"/>
              <a:buNone/>
              <a:defRPr b="0"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1"/>
          <p:cNvSpPr/>
          <p:nvPr>
            <p:ph idx="2" type="pic"/>
          </p:nvPr>
        </p:nvSpPr>
        <p:spPr>
          <a:xfrm>
            <a:off x="447817" y="641350"/>
            <a:ext cx="11290859" cy="3651249"/>
          </a:xfrm>
          <a:prstGeom prst="rect">
            <a:avLst/>
          </a:prstGeom>
          <a:noFill/>
          <a:ln>
            <a:noFill/>
          </a:ln>
        </p:spPr>
      </p:sp>
      <p:sp>
        <p:nvSpPr>
          <p:cNvPr id="101" name="Google Shape;101;p21"/>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102" name="Google Shape;102;p2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22"/>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 type="body"/>
          </p:nvPr>
        </p:nvSpPr>
        <p:spPr>
          <a:xfrm rot="5400000">
            <a:off x="4269976" y="-1352783"/>
            <a:ext cx="3652047" cy="11029616"/>
          </a:xfrm>
          <a:prstGeom prst="rect">
            <a:avLst/>
          </a:prstGeom>
          <a:noFill/>
          <a:ln>
            <a:noFill/>
          </a:ln>
        </p:spPr>
        <p:txBody>
          <a:bodyPr anchorCtr="0" anchor="t" bIns="45700" lIns="91425" spcFirstLastPara="1" rIns="91425" wrap="square" tIns="45700">
            <a:normAutofit/>
          </a:bodyPr>
          <a:lstStyle>
            <a:lvl1pPr indent="-327914" lvl="0" marL="457200" algn="l">
              <a:lnSpc>
                <a:spcPct val="110000"/>
              </a:lnSpc>
              <a:spcBef>
                <a:spcPts val="340"/>
              </a:spcBef>
              <a:spcAft>
                <a:spcPts val="0"/>
              </a:spcAft>
              <a:buSzPts val="1564"/>
              <a:buChar char="◼"/>
              <a:defRPr/>
            </a:lvl1pPr>
            <a:lvl2pPr indent="-310387" lvl="1" marL="914400" algn="l">
              <a:spcBef>
                <a:spcPts val="600"/>
              </a:spcBef>
              <a:spcAft>
                <a:spcPts val="0"/>
              </a:spcAft>
              <a:buSzPts val="1288"/>
              <a:buChar char="◼"/>
              <a:defRPr/>
            </a:lvl2pPr>
            <a:lvl3pPr indent="-304546" lvl="2" marL="1371600" algn="l">
              <a:spcBef>
                <a:spcPts val="600"/>
              </a:spcBef>
              <a:spcAft>
                <a:spcPts val="0"/>
              </a:spcAft>
              <a:buSzPts val="1196"/>
              <a:buChar char="◼"/>
              <a:defRPr/>
            </a:lvl3pPr>
            <a:lvl4pPr indent="-292861" lvl="3" marL="1828800" algn="l">
              <a:spcBef>
                <a:spcPts val="600"/>
              </a:spcBef>
              <a:spcAft>
                <a:spcPts val="0"/>
              </a:spcAft>
              <a:buSzPts val="1012"/>
              <a:buChar char="◼"/>
              <a:defRPr/>
            </a:lvl4pPr>
            <a:lvl5pPr indent="-292861" lvl="4" marL="2286000" algn="l">
              <a:spcBef>
                <a:spcPts val="600"/>
              </a:spcBef>
              <a:spcAft>
                <a:spcPts val="0"/>
              </a:spcAft>
              <a:buSzPts val="1012"/>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8" name="Google Shape;108;p2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1" name="Shape 111"/>
        <p:cNvGrpSpPr/>
        <p:nvPr/>
      </p:nvGrpSpPr>
      <p:grpSpPr>
        <a:xfrm>
          <a:off x="0" y="0"/>
          <a:ext cx="0" cy="0"/>
          <a:chOff x="0" y="0"/>
          <a:chExt cx="0" cy="0"/>
        </a:xfrm>
      </p:grpSpPr>
      <p:sp>
        <p:nvSpPr>
          <p:cNvPr id="112" name="Google Shape;112;p23"/>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3"/>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3"/>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5" name="Google Shape;115;p23"/>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3"/>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3" name="Google Shape;33;p1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10"/>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0"/>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49" name="Google Shape;49;p1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13"/>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5" name="Google Shape;55;p1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b="0" sz="360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60"/>
              </a:spcBef>
              <a:spcAft>
                <a:spcPts val="0"/>
              </a:spcAft>
              <a:buSzPts val="1656"/>
              <a:buNone/>
              <a:defRPr sz="1800" cap="none">
                <a:solidFill>
                  <a:schemeClr val="accent1"/>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62" name="Google Shape;62;p1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16"/>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8" name="Google Shape;68;p16"/>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9" name="Google Shape;69;p1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2" name="Shape 72"/>
        <p:cNvGrpSpPr/>
        <p:nvPr/>
      </p:nvGrpSpPr>
      <p:grpSpPr>
        <a:xfrm>
          <a:off x="0" y="0"/>
          <a:ext cx="0" cy="0"/>
          <a:chOff x="0" y="0"/>
          <a:chExt cx="0" cy="0"/>
        </a:xfrm>
      </p:grpSpPr>
      <p:sp>
        <p:nvSpPr>
          <p:cNvPr id="73" name="Google Shape;73;p17"/>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10000"/>
              </a:lnSpc>
              <a:spcBef>
                <a:spcPts val="400"/>
              </a:spcBef>
              <a:spcAft>
                <a:spcPts val="0"/>
              </a:spcAft>
              <a:buSzPts val="1840"/>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75" name="Google Shape;75;p17"/>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76" name="Google Shape;76;p17"/>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77" name="Google Shape;77;p17"/>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78" name="Google Shape;78;p1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FEFEFE"/>
              </a:buClr>
              <a:buSzPts val="2800"/>
              <a:buFont typeface="Franklin Gothic"/>
              <a:buNone/>
              <a:defRPr b="0" i="0" sz="2800" u="none" cap="none" strike="noStrike">
                <a:solidFill>
                  <a:srgbClr val="FEFEFE"/>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9"/>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FEFEFE"/>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FEFEFE"/>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FEFEFE"/>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9pPr>
          </a:lstStyle>
          <a:p/>
        </p:txBody>
      </p:sp>
      <p:sp>
        <p:nvSpPr>
          <p:cNvPr id="8" name="Google Shape;8;p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9" name="Google Shape;9;p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0" name="Google Shape;10;p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FEFEFE"/>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FEFEFE"/>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FEFEFE"/>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FEFEFE"/>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FEFEFE"/>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FEFEFE"/>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FEFEFE"/>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FEFEFE"/>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FEFEF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11" name="Google Shape;11;p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12"/>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Franklin Gothic"/>
              <a:buNone/>
              <a:defRPr b="0" i="0" sz="2800" u="none" cap="none" strike="noStrike">
                <a:solidFill>
                  <a:srgbClr val="3F3F3F"/>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 name="Google Shape;23;p12"/>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24" name="Google Shape;24;p1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5" name="Google Shape;25;p1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6" name="Google Shape;26;p1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3F3F3F"/>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3F3F3F"/>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3F3F3F"/>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3F3F3F"/>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3F3F3F"/>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3F3F3F"/>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3F3F3F"/>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27" name="Google Shape;27;p12"/>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2"/>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Franklin Gothic"/>
              <a:buNone/>
              <a:defRPr b="0" i="0" sz="2800" u="none" cap="none" strike="noStrike">
                <a:solidFill>
                  <a:srgbClr val="3F3F3F"/>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8"/>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39" name="Google Shape;39;p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40" name="Google Shape;40;p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41" name="Google Shape;41;p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3F3F3F"/>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3F3F3F"/>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3F3F3F"/>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3F3F3F"/>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3F3F3F"/>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3F3F3F"/>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3F3F3F"/>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IN"/>
              <a:t>‹#›</a:t>
            </a:fld>
            <a:endParaRPr/>
          </a:p>
        </p:txBody>
      </p:sp>
      <p:sp>
        <p:nvSpPr>
          <p:cNvPr id="42" name="Google Shape;42;p8"/>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4" name="Shape 124"/>
        <p:cNvGrpSpPr/>
        <p:nvPr/>
      </p:nvGrpSpPr>
      <p:grpSpPr>
        <a:xfrm>
          <a:off x="0" y="0"/>
          <a:ext cx="0" cy="0"/>
          <a:chOff x="0" y="0"/>
          <a:chExt cx="0" cy="0"/>
        </a:xfrm>
      </p:grpSpPr>
      <p:sp>
        <p:nvSpPr>
          <p:cNvPr id="125" name="Google Shape;125;p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Gill Sans"/>
              <a:ea typeface="Gill Sans"/>
              <a:cs typeface="Gill Sans"/>
              <a:sym typeface="Gill Sans"/>
            </a:endParaRPr>
          </a:p>
        </p:txBody>
      </p:sp>
      <p:sp>
        <p:nvSpPr>
          <p:cNvPr id="126" name="Google Shape;126;p1"/>
          <p:cNvSpPr/>
          <p:nvPr/>
        </p:nvSpPr>
        <p:spPr>
          <a:xfrm>
            <a:off x="0" y="0"/>
            <a:ext cx="12192000"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txBox="1"/>
          <p:nvPr>
            <p:ph type="ctrTitle"/>
          </p:nvPr>
        </p:nvSpPr>
        <p:spPr>
          <a:xfrm>
            <a:off x="8109235" y="863695"/>
            <a:ext cx="3511233" cy="377999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Franklin Gothic"/>
              <a:buNone/>
            </a:pPr>
            <a:r>
              <a:rPr lang="en-IN">
                <a:solidFill>
                  <a:schemeClr val="lt1"/>
                </a:solidFill>
              </a:rPr>
              <a:t>HEALING POWER OF FOOD</a:t>
            </a:r>
            <a:endParaRPr/>
          </a:p>
        </p:txBody>
      </p:sp>
      <p:sp>
        <p:nvSpPr>
          <p:cNvPr id="128" name="Google Shape;128;p1"/>
          <p:cNvSpPr txBox="1"/>
          <p:nvPr>
            <p:ph idx="1" type="subTitle"/>
          </p:nvPr>
        </p:nvSpPr>
        <p:spPr>
          <a:xfrm>
            <a:off x="8109236" y="4739780"/>
            <a:ext cx="3511233" cy="114705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0000"/>
              </a:lnSpc>
              <a:spcBef>
                <a:spcPts val="0"/>
              </a:spcBef>
              <a:spcAft>
                <a:spcPts val="0"/>
              </a:spcAft>
              <a:buSzPct val="91999"/>
              <a:buNone/>
            </a:pPr>
            <a:r>
              <a:rPr lang="en-IN" sz="2000"/>
              <a:t>DT. DEEPTA NAGPAL</a:t>
            </a:r>
            <a:endParaRPr/>
          </a:p>
          <a:p>
            <a:pPr indent="0" lvl="0" marL="0" rtl="0" algn="l">
              <a:lnSpc>
                <a:spcPct val="110000"/>
              </a:lnSpc>
              <a:spcBef>
                <a:spcPts val="910"/>
              </a:spcBef>
              <a:spcAft>
                <a:spcPts val="0"/>
              </a:spcAft>
              <a:buSzPct val="91999"/>
              <a:buNone/>
            </a:pPr>
            <a:r>
              <a:rPr lang="en-IN" sz="2000"/>
              <a:t>- FOUNDER, BEYOND KILOS &amp; INCHES</a:t>
            </a:r>
            <a:endParaRPr/>
          </a:p>
          <a:p>
            <a:pPr indent="0" lvl="0" marL="0" rtl="0" algn="l">
              <a:lnSpc>
                <a:spcPct val="110000"/>
              </a:lnSpc>
              <a:spcBef>
                <a:spcPts val="910"/>
              </a:spcBef>
              <a:spcAft>
                <a:spcPts val="0"/>
              </a:spcAft>
              <a:buSzPct val="91999"/>
              <a:buNone/>
            </a:pPr>
            <a:r>
              <a:rPr lang="en-IN" sz="2000"/>
              <a:t>- CO-FOUNDER, IFITTIN</a:t>
            </a:r>
            <a:endParaRPr sz="2000"/>
          </a:p>
        </p:txBody>
      </p:sp>
      <p:pic>
        <p:nvPicPr>
          <p:cNvPr descr="A bowl of oranges " id="129" name="Google Shape;129;p1"/>
          <p:cNvPicPr preferRelativeResize="0"/>
          <p:nvPr/>
        </p:nvPicPr>
        <p:blipFill rotWithShape="1">
          <a:blip r:embed="rId3">
            <a:alphaModFix/>
          </a:blip>
          <a:srcRect b="-1" l="0" r="-1" t="0"/>
          <a:stretch/>
        </p:blipFill>
        <p:spPr>
          <a:xfrm>
            <a:off x="20" y="10"/>
            <a:ext cx="7537685" cy="6857990"/>
          </a:xfrm>
          <a:prstGeom prst="rect">
            <a:avLst/>
          </a:prstGeom>
          <a:noFill/>
          <a:ln>
            <a:noFill/>
          </a:ln>
        </p:spPr>
      </p:pic>
      <p:sp>
        <p:nvSpPr>
          <p:cNvPr id="130" name="Google Shape;130;p1"/>
          <p:cNvSpPr/>
          <p:nvPr/>
        </p:nvSpPr>
        <p:spPr>
          <a:xfrm>
            <a:off x="8109235" y="457200"/>
            <a:ext cx="3511233" cy="9143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2"/>
          <p:cNvSpPr txBox="1"/>
          <p:nvPr>
            <p:ph type="title"/>
          </p:nvPr>
        </p:nvSpPr>
        <p:spPr>
          <a:xfrm>
            <a:off x="581192" y="46589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800"/>
              <a:buFont typeface="Franklin Gothic"/>
              <a:buNone/>
            </a:pPr>
            <a:r>
              <a:rPr lang="en-IN">
                <a:solidFill>
                  <a:srgbClr val="262626"/>
                </a:solidFill>
              </a:rPr>
              <a:t>DT. DEEPTA NAGPAL</a:t>
            </a:r>
            <a:endParaRPr>
              <a:solidFill>
                <a:srgbClr val="262626"/>
              </a:solidFill>
            </a:endParaRPr>
          </a:p>
        </p:txBody>
      </p:sp>
      <p:sp>
        <p:nvSpPr>
          <p:cNvPr id="136" name="Google Shape;136;p2"/>
          <p:cNvSpPr txBox="1"/>
          <p:nvPr/>
        </p:nvSpPr>
        <p:spPr>
          <a:xfrm flipH="1">
            <a:off x="581192" y="1698159"/>
            <a:ext cx="7218640" cy="49253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IN" sz="1600" u="none" cap="none" strike="noStrike">
                <a:solidFill>
                  <a:srgbClr val="222222"/>
                </a:solidFill>
                <a:latin typeface="Arial"/>
                <a:ea typeface="Arial"/>
                <a:cs typeface="Arial"/>
                <a:sym typeface="Arial"/>
              </a:rPr>
              <a:t>A Clinical Dietitian with specialization in chronic disorders and a University Double Gold Medalist, Deepta Nagpal served as the Diet Counselor to the President of India (Late Dr. A.P.J. Abdul Kalam), International Athletes, Senior Army Officers and Corporate Executive Leaders. She has worked with various elite Indian Hospitals including AIIMS, New Delhi; PGIMER, Chandigarh; Army Research &amp; Referral Hospital, New Delhi during her career spanning 15+ years. She has been associated with various educational institutes in India and Europe, spreading awareness about food &amp; nutrition.</a:t>
            </a:r>
            <a:endParaRPr/>
          </a:p>
          <a:p>
            <a:pPr indent="0" lvl="0" marL="0" marR="0" rtl="0" algn="just">
              <a:lnSpc>
                <a:spcPct val="150000"/>
              </a:lnSpc>
              <a:spcBef>
                <a:spcPts val="600"/>
              </a:spcBef>
              <a:spcAft>
                <a:spcPts val="0"/>
              </a:spcAft>
              <a:buNone/>
            </a:pPr>
            <a:br>
              <a:rPr b="0" i="0" lang="en-IN" sz="1600" u="none" cap="none" strike="noStrike">
                <a:solidFill>
                  <a:schemeClr val="dk1"/>
                </a:solidFill>
                <a:latin typeface="Libre Franklin"/>
                <a:ea typeface="Libre Franklin"/>
                <a:cs typeface="Libre Franklin"/>
                <a:sym typeface="Libre Franklin"/>
              </a:rPr>
            </a:br>
            <a:r>
              <a:rPr b="0" i="0" lang="en-IN" sz="1600" u="none" cap="none" strike="noStrike">
                <a:solidFill>
                  <a:srgbClr val="222222"/>
                </a:solidFill>
                <a:latin typeface="Arial"/>
                <a:ea typeface="Arial"/>
                <a:cs typeface="Arial"/>
                <a:sym typeface="Arial"/>
              </a:rPr>
              <a:t>She is the founder and chief dietitian of ‘Beyond Kilos &amp; Inches’ and co-founder of iFITTIN. She is currently based in Croatia. She believes in Mindfulness, Macrobiotic diet and Ayurveda and tries to implement their principles into her patients' modern lifestyle.</a:t>
            </a:r>
            <a:endParaRPr b="0" i="0" sz="1600" u="none" cap="none" strike="noStrike">
              <a:solidFill>
                <a:schemeClr val="dk1"/>
              </a:solidFill>
              <a:latin typeface="Libre Franklin"/>
              <a:ea typeface="Libre Franklin"/>
              <a:cs typeface="Libre Franklin"/>
              <a:sym typeface="Libre Franklin"/>
            </a:endParaRPr>
          </a:p>
        </p:txBody>
      </p:sp>
      <p:pic>
        <p:nvPicPr>
          <p:cNvPr id="137" name="Google Shape;137;p2"/>
          <p:cNvPicPr preferRelativeResize="0"/>
          <p:nvPr/>
        </p:nvPicPr>
        <p:blipFill rotWithShape="1">
          <a:blip r:embed="rId3">
            <a:alphaModFix/>
          </a:blip>
          <a:srcRect b="16825" l="23961" r="14171" t="1702"/>
          <a:stretch/>
        </p:blipFill>
        <p:spPr>
          <a:xfrm>
            <a:off x="8220456" y="1880198"/>
            <a:ext cx="3474719" cy="45759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3"/>
          <p:cNvSpPr txBox="1"/>
          <p:nvPr>
            <p:ph type="title"/>
          </p:nvPr>
        </p:nvSpPr>
        <p:spPr>
          <a:xfrm>
            <a:off x="581192" y="46589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800"/>
              <a:buFont typeface="Franklin Gothic"/>
              <a:buNone/>
            </a:pPr>
            <a:r>
              <a:rPr lang="en-IN">
                <a:solidFill>
                  <a:srgbClr val="262626"/>
                </a:solidFill>
              </a:rPr>
              <a:t>HEALING POWERS OF FOOD</a:t>
            </a:r>
            <a:endParaRPr/>
          </a:p>
        </p:txBody>
      </p:sp>
      <p:sp>
        <p:nvSpPr>
          <p:cNvPr id="143" name="Google Shape;143;p3"/>
          <p:cNvSpPr txBox="1"/>
          <p:nvPr/>
        </p:nvSpPr>
        <p:spPr>
          <a:xfrm flipH="1">
            <a:off x="581192" y="1698159"/>
            <a:ext cx="11029616" cy="421038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Human Body is a self healing machine. </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We can bio-hack our health. We can arrest, prevent and cure diseases by doing certain things. </a:t>
            </a:r>
            <a:endParaRPr/>
          </a:p>
          <a:p>
            <a:pPr indent="-285750" lvl="1" marL="7429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Remove the causes – Allergens, Poor Diet, Toxins, Stress, etc.</a:t>
            </a:r>
            <a:endParaRPr/>
          </a:p>
          <a:p>
            <a:pPr indent="-285750" lvl="1" marL="7429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Add ingredients – Real Food, Sleep, Restoration, Exercise, Community, etc. </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Healing powers of food are well recorded since Charak Samhita; mentioned by Hippocrates of Greece and in traditional Chinese medicine. </a:t>
            </a:r>
            <a:endParaRPr b="0" i="0" sz="2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4"/>
          <p:cNvSpPr txBox="1"/>
          <p:nvPr>
            <p:ph type="title"/>
          </p:nvPr>
        </p:nvSpPr>
        <p:spPr>
          <a:xfrm>
            <a:off x="581192" y="46589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800"/>
              <a:buFont typeface="Franklin Gothic"/>
              <a:buNone/>
            </a:pPr>
            <a:r>
              <a:rPr lang="en-IN">
                <a:solidFill>
                  <a:srgbClr val="262626"/>
                </a:solidFill>
              </a:rPr>
              <a:t>FOOD IS THE MOST POWERFUL DRUG</a:t>
            </a:r>
            <a:endParaRPr/>
          </a:p>
        </p:txBody>
      </p:sp>
      <p:sp>
        <p:nvSpPr>
          <p:cNvPr id="149" name="Google Shape;149;p4"/>
          <p:cNvSpPr txBox="1"/>
          <p:nvPr/>
        </p:nvSpPr>
        <p:spPr>
          <a:xfrm flipH="1">
            <a:off x="581308" y="1698159"/>
            <a:ext cx="11029500" cy="48177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Optimize Hormones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Improves gene expressions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Strengthen immune systems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Optimize protein networks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Diversify gut flora</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Replenish and Rejuvenate cells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Optimizes Metabolism</a:t>
            </a:r>
            <a:endParaRPr/>
          </a:p>
          <a:p>
            <a:pPr indent="0" lvl="0" marL="0" marR="0" rtl="0" algn="just">
              <a:lnSpc>
                <a:spcPct val="150000"/>
              </a:lnSpc>
              <a:spcBef>
                <a:spcPts val="600"/>
              </a:spcBef>
              <a:spcAft>
                <a:spcPts val="0"/>
              </a:spcAft>
              <a:buNone/>
            </a:pPr>
            <a:r>
              <a:rPr b="1" i="1" lang="en-IN" sz="2000" u="sng" cap="none" strike="noStrike">
                <a:solidFill>
                  <a:srgbClr val="000000"/>
                </a:solidFill>
                <a:latin typeface="Libre Franklin"/>
                <a:ea typeface="Libre Franklin"/>
                <a:cs typeface="Libre Franklin"/>
                <a:sym typeface="Libre Franklin"/>
              </a:rPr>
              <a:t>There is plenty of evidence around it. I see this in my daily practice with my patients.</a:t>
            </a:r>
            <a:endParaRPr sz="1000"/>
          </a:p>
        </p:txBody>
      </p:sp>
      <p:pic>
        <p:nvPicPr>
          <p:cNvPr id="150" name="Google Shape;150;p4"/>
          <p:cNvPicPr preferRelativeResize="0"/>
          <p:nvPr/>
        </p:nvPicPr>
        <p:blipFill rotWithShape="1">
          <a:blip r:embed="rId3">
            <a:alphaModFix/>
          </a:blip>
          <a:srcRect b="0" l="6953" r="9142" t="14603"/>
          <a:stretch/>
        </p:blipFill>
        <p:spPr>
          <a:xfrm>
            <a:off x="6165704" y="1915897"/>
            <a:ext cx="5234926" cy="39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5"/>
          <p:cNvSpPr txBox="1"/>
          <p:nvPr>
            <p:ph type="title"/>
          </p:nvPr>
        </p:nvSpPr>
        <p:spPr>
          <a:xfrm>
            <a:off x="581192" y="46589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800"/>
              <a:buFont typeface="Franklin Gothic"/>
              <a:buNone/>
            </a:pPr>
            <a:r>
              <a:rPr lang="en-IN">
                <a:solidFill>
                  <a:srgbClr val="262626"/>
                </a:solidFill>
              </a:rPr>
              <a:t>OUR RELATIONSHIP WITH FOOD IN MODERN WORLD</a:t>
            </a:r>
            <a:endParaRPr/>
          </a:p>
        </p:txBody>
      </p:sp>
      <p:sp>
        <p:nvSpPr>
          <p:cNvPr id="156" name="Google Shape;156;p5"/>
          <p:cNvSpPr txBox="1"/>
          <p:nvPr/>
        </p:nvSpPr>
        <p:spPr>
          <a:xfrm flipH="1">
            <a:off x="581192" y="1654616"/>
            <a:ext cx="11029616" cy="491826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b="0" i="0" sz="2400" u="none" cap="none" strike="noStrike">
              <a:solidFill>
                <a:srgbClr val="000000"/>
              </a:solidFill>
              <a:latin typeface="Libre Franklin"/>
              <a:ea typeface="Libre Franklin"/>
              <a:cs typeface="Libre Franklin"/>
              <a:sym typeface="Libre Franklin"/>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Calories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Fasting or Feasting</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Fad Diets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Convenient and Ready-to-eat foods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Culinary Mod cons but Nutritional Paupers</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 Distrubed food supply chain – Hormones and Anti-biotics, Depleted Soil, GMOs, Sugars, Chemicals, Preservatives</a:t>
            </a:r>
            <a:endParaRPr/>
          </a:p>
        </p:txBody>
      </p:sp>
      <p:pic>
        <p:nvPicPr>
          <p:cNvPr id="157" name="Google Shape;157;p5"/>
          <p:cNvPicPr preferRelativeResize="0"/>
          <p:nvPr/>
        </p:nvPicPr>
        <p:blipFill rotWithShape="1">
          <a:blip r:embed="rId3">
            <a:alphaModFix/>
          </a:blip>
          <a:srcRect b="0" l="0" r="0" t="0"/>
          <a:stretch/>
        </p:blipFill>
        <p:spPr>
          <a:xfrm>
            <a:off x="7331477" y="1836799"/>
            <a:ext cx="3985750" cy="3346249"/>
          </a:xfrm>
          <a:prstGeom prst="rect">
            <a:avLst/>
          </a:prstGeom>
          <a:noFill/>
          <a:ln cap="flat" cmpd="sng" w="9525">
            <a:solidFill>
              <a:srgbClr val="FFC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6"/>
          <p:cNvSpPr txBox="1"/>
          <p:nvPr>
            <p:ph type="title"/>
          </p:nvPr>
        </p:nvSpPr>
        <p:spPr>
          <a:xfrm>
            <a:off x="581192" y="46589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800"/>
              <a:buFont typeface="Franklin Gothic"/>
              <a:buNone/>
            </a:pPr>
            <a:r>
              <a:rPr lang="en-IN">
                <a:solidFill>
                  <a:srgbClr val="262626"/>
                </a:solidFill>
              </a:rPr>
              <a:t>ANCIENT WISDOM OF FOOD</a:t>
            </a:r>
            <a:endParaRPr/>
          </a:p>
        </p:txBody>
      </p:sp>
      <p:sp>
        <p:nvSpPr>
          <p:cNvPr id="163" name="Google Shape;163;p6"/>
          <p:cNvSpPr txBox="1"/>
          <p:nvPr/>
        </p:nvSpPr>
        <p:spPr>
          <a:xfrm flipH="1">
            <a:off x="413808" y="2193279"/>
            <a:ext cx="11029500" cy="23550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Food is Celebration, Food is Love, Food is Emotion.</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Nutrition does not come from bottles and packets. </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Natural food compliment each other.</a:t>
            </a:r>
            <a:endParaRPr/>
          </a:p>
          <a:p>
            <a:pPr indent="-285750" lvl="0" marL="285750" marR="0" rtl="0" algn="just">
              <a:lnSpc>
                <a:spcPct val="150000"/>
              </a:lnSpc>
              <a:spcBef>
                <a:spcPts val="600"/>
              </a:spcBef>
              <a:spcAft>
                <a:spcPts val="0"/>
              </a:spcAft>
              <a:buClr>
                <a:srgbClr val="000000"/>
              </a:buClr>
              <a:buSzPts val="2400"/>
              <a:buFont typeface="Arial"/>
              <a:buChar char="•"/>
            </a:pPr>
            <a:r>
              <a:rPr b="0" i="0" lang="en-IN" sz="2400" u="none" cap="none" strike="noStrike">
                <a:solidFill>
                  <a:srgbClr val="000000"/>
                </a:solidFill>
                <a:latin typeface="Libre Franklin"/>
                <a:ea typeface="Libre Franklin"/>
                <a:cs typeface="Libre Franklin"/>
                <a:sym typeface="Libre Franklin"/>
              </a:rPr>
              <a:t>Food can cause healing in most wondrous ways. </a:t>
            </a:r>
            <a:endParaRPr/>
          </a:p>
        </p:txBody>
      </p:sp>
      <p:pic>
        <p:nvPicPr>
          <p:cNvPr id="164" name="Google Shape;164;p6"/>
          <p:cNvPicPr preferRelativeResize="0"/>
          <p:nvPr/>
        </p:nvPicPr>
        <p:blipFill rotWithShape="1">
          <a:blip r:embed="rId3">
            <a:alphaModFix/>
          </a:blip>
          <a:srcRect b="0" l="0" r="0" t="0"/>
          <a:stretch/>
        </p:blipFill>
        <p:spPr>
          <a:xfrm rot="-5400000">
            <a:off x="8651214" y="1558816"/>
            <a:ext cx="2856549" cy="3480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7"/>
          <p:cNvSpPr txBox="1"/>
          <p:nvPr/>
        </p:nvSpPr>
        <p:spPr>
          <a:xfrm flipH="1">
            <a:off x="581191" y="566036"/>
            <a:ext cx="10966374" cy="301518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IN" sz="4400" u="none" cap="none" strike="noStrike">
                <a:solidFill>
                  <a:srgbClr val="000000"/>
                </a:solidFill>
                <a:latin typeface="Libre Franklin"/>
                <a:ea typeface="Libre Franklin"/>
                <a:cs typeface="Libre Franklin"/>
                <a:sym typeface="Libre Franklin"/>
              </a:rPr>
              <a:t>It is not an Apple a Day which keeps the Doctor away but it is well planned, balanced meal served with love and magic </a:t>
            </a:r>
            <a:endParaRPr/>
          </a:p>
        </p:txBody>
      </p:sp>
      <p:pic>
        <p:nvPicPr>
          <p:cNvPr id="170" name="Google Shape;170;p7"/>
          <p:cNvPicPr preferRelativeResize="0"/>
          <p:nvPr/>
        </p:nvPicPr>
        <p:blipFill rotWithShape="1">
          <a:blip r:embed="rId3">
            <a:alphaModFix/>
          </a:blip>
          <a:srcRect b="9968" l="0" r="5142" t="26414"/>
          <a:stretch/>
        </p:blipFill>
        <p:spPr>
          <a:xfrm>
            <a:off x="3013160" y="3796942"/>
            <a:ext cx="4972596" cy="2638697"/>
          </a:xfrm>
          <a:prstGeom prst="rect">
            <a:avLst/>
          </a:prstGeom>
          <a:noFill/>
          <a:ln>
            <a:noFill/>
          </a:ln>
        </p:spPr>
      </p:pic>
      <p:sp>
        <p:nvSpPr>
          <p:cNvPr id="171" name="Google Shape;171;p7"/>
          <p:cNvSpPr/>
          <p:nvPr/>
        </p:nvSpPr>
        <p:spPr>
          <a:xfrm>
            <a:off x="8421187" y="2934788"/>
            <a:ext cx="576000" cy="576000"/>
          </a:xfrm>
          <a:prstGeom prst="star4">
            <a:avLst>
              <a:gd fmla="val 12500" name="adj"/>
            </a:avLst>
          </a:prstGeom>
          <a:solidFill>
            <a:schemeClr val="accent1"/>
          </a:solidFill>
          <a:ln cap="rnd" cmpd="sng" w="22225">
            <a:solidFill>
              <a:srgbClr val="AC60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VTI">
  <a:themeElements>
    <a:clrScheme name="Aspect">
      <a:dk1>
        <a:srgbClr val="000000"/>
      </a:dk1>
      <a:lt1>
        <a:srgbClr val="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2021-09-28T18:17:41Z</dcterms:created>
  <dc:creator>Deepta Nagpal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