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5.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6.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 id="2147483660" r:id="rId2"/>
    <p:sldMasterId id="2147483673" r:id="rId3"/>
  </p:sldMasterIdLst>
  <p:notesMasterIdLst>
    <p:notesMasterId r:id="rId62"/>
  </p:notesMasterIdLst>
  <p:sldIdLst>
    <p:sldId id="256" r:id="rId4"/>
    <p:sldId id="298" r:id="rId5"/>
    <p:sldId id="299" r:id="rId6"/>
    <p:sldId id="365" r:id="rId7"/>
    <p:sldId id="368" r:id="rId8"/>
    <p:sldId id="369" r:id="rId9"/>
    <p:sldId id="377" r:id="rId10"/>
    <p:sldId id="367" r:id="rId11"/>
    <p:sldId id="305" r:id="rId12"/>
    <p:sldId id="306" r:id="rId13"/>
    <p:sldId id="307" r:id="rId14"/>
    <p:sldId id="308" r:id="rId15"/>
    <p:sldId id="371" r:id="rId16"/>
    <p:sldId id="318" r:id="rId17"/>
    <p:sldId id="314" r:id="rId18"/>
    <p:sldId id="303" r:id="rId19"/>
    <p:sldId id="310" r:id="rId20"/>
    <p:sldId id="311" r:id="rId21"/>
    <p:sldId id="312" r:id="rId22"/>
    <p:sldId id="313" r:id="rId23"/>
    <p:sldId id="317" r:id="rId24"/>
    <p:sldId id="315" r:id="rId25"/>
    <p:sldId id="316" r:id="rId26"/>
    <p:sldId id="319" r:id="rId27"/>
    <p:sldId id="323" r:id="rId28"/>
    <p:sldId id="347" r:id="rId29"/>
    <p:sldId id="373" r:id="rId30"/>
    <p:sldId id="320" r:id="rId31"/>
    <p:sldId id="372" r:id="rId32"/>
    <p:sldId id="322" r:id="rId33"/>
    <p:sldId id="324" r:id="rId34"/>
    <p:sldId id="325" r:id="rId35"/>
    <p:sldId id="326" r:id="rId36"/>
    <p:sldId id="327" r:id="rId37"/>
    <p:sldId id="328" r:id="rId38"/>
    <p:sldId id="329" r:id="rId39"/>
    <p:sldId id="330" r:id="rId40"/>
    <p:sldId id="332" r:id="rId41"/>
    <p:sldId id="333" r:id="rId42"/>
    <p:sldId id="374" r:id="rId43"/>
    <p:sldId id="335" r:id="rId44"/>
    <p:sldId id="336" r:id="rId45"/>
    <p:sldId id="337" r:id="rId46"/>
    <p:sldId id="339" r:id="rId47"/>
    <p:sldId id="340" r:id="rId48"/>
    <p:sldId id="338" r:id="rId49"/>
    <p:sldId id="341" r:id="rId50"/>
    <p:sldId id="375" r:id="rId51"/>
    <p:sldId id="342" r:id="rId52"/>
    <p:sldId id="343" r:id="rId53"/>
    <p:sldId id="344" r:id="rId54"/>
    <p:sldId id="345" r:id="rId55"/>
    <p:sldId id="346" r:id="rId56"/>
    <p:sldId id="352" r:id="rId57"/>
    <p:sldId id="353" r:id="rId58"/>
    <p:sldId id="354" r:id="rId59"/>
    <p:sldId id="355" r:id="rId60"/>
    <p:sldId id="297" r:id="rId61"/>
  </p:sldIdLst>
  <p:sldSz cx="9144000" cy="5143500" type="screen16x9"/>
  <p:notesSz cx="6858000" cy="9144000"/>
  <p:embeddedFontLst>
    <p:embeddedFont>
      <p:font typeface="Arial Unicode MS" panose="020B0604020202020204" pitchFamily="34" charset="-128"/>
      <p:regular r:id="rId63"/>
    </p:embeddedFont>
    <p:embeddedFont>
      <p:font typeface="Aparajita" panose="02020603050405020304" pitchFamily="18" charset="0"/>
      <p:regular r:id="rId64"/>
      <p:bold r:id="rId65"/>
      <p:italic r:id="rId66"/>
      <p:boldItalic r:id="rId67"/>
    </p:embeddedFont>
    <p:embeddedFont>
      <p:font typeface="Arial Rounded MT Bold" panose="020F0704030504030204" pitchFamily="34" charset="0"/>
      <p:regular r:id="rId68"/>
    </p:embeddedFont>
    <p:embeddedFont>
      <p:font typeface="Calibri" panose="020F0502020204030204" pitchFamily="34" charset="0"/>
      <p:regular r:id="rId69"/>
      <p:bold r:id="rId70"/>
      <p:italic r:id="rId71"/>
      <p:boldItalic r:id="rId72"/>
    </p:embeddedFont>
    <p:embeddedFont>
      <p:font typeface="Cambria" panose="02040503050406030204" pitchFamily="18" charset="0"/>
      <p:regular r:id="rId73"/>
      <p:bold r:id="rId74"/>
      <p:italic r:id="rId75"/>
      <p:boldItalic r:id="rId76"/>
    </p:embeddedFont>
    <p:embeddedFont>
      <p:font typeface="Lato" panose="02000000000000000000" pitchFamily="2" charset="0"/>
      <p:regular r:id="rId77"/>
      <p:bold r:id="rId78"/>
      <p:italic r:id="rId79"/>
      <p:boldItalic r:id="rId80"/>
    </p:embeddedFont>
    <p:embeddedFont>
      <p:font typeface="Mangal" panose="02040503050203030202" pitchFamily="18" charset="0"/>
      <p:regular r:id="rId81"/>
      <p:bold r:id="rId82"/>
    </p:embeddedFont>
    <p:embeddedFont>
      <p:font typeface="Microsoft Himalaya" pitchFamily="2" charset="0"/>
      <p:regular r:id="rId83"/>
    </p:embeddedFont>
    <p:embeddedFont>
      <p:font typeface="Perpetua" panose="02020502060401020303" pitchFamily="18" charset="0"/>
      <p:regular r:id="rId84"/>
      <p:bold r:id="rId85"/>
      <p:italic r:id="rId86"/>
      <p:boldItalic r:id="rId87"/>
    </p:embeddedFont>
    <p:embeddedFont>
      <p:font typeface="Raleway" panose="02000000000000000000" pitchFamily="2" charset="0"/>
      <p:regular r:id="rId88"/>
      <p:bold r:id="rId89"/>
      <p:italic r:id="rId90"/>
      <p:boldItalic r:id="rId91"/>
    </p:embeddedFont>
    <p:embeddedFont>
      <p:font typeface="Times" panose="02020603050405020304" pitchFamily="18" charset="0"/>
      <p:regular r:id="rId92"/>
      <p:bold r:id="rId93"/>
      <p:italic r:id="rId94"/>
      <p:boldItalic r:id="rId95"/>
    </p:embeddedFont>
    <p:embeddedFont>
      <p:font typeface="Wingdings 3" pitchFamily="2" charset="2"/>
      <p:regular r:id="rId9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1A3"/>
    <a:srgbClr val="FEE5CC"/>
    <a:srgbClr val="AD3955"/>
    <a:srgbClr val="CEAE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98665B7-6574-423E-A4B5-A6C020D860FF}">
  <a:tblStyle styleId="{C98665B7-6574-423E-A4B5-A6C020D860FF}"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1A8698C-63BC-4B6A-AE92-7E62379B4444}"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90" autoAdjust="0"/>
    <p:restoredTop sz="94660"/>
  </p:normalViewPr>
  <p:slideViewPr>
    <p:cSldViewPr snapToGrid="0">
      <p:cViewPr varScale="1">
        <p:scale>
          <a:sx n="92" d="100"/>
          <a:sy n="92" d="100"/>
        </p:scale>
        <p:origin x="-822" y="-9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 /><Relationship Id="rId21" Type="http://schemas.openxmlformats.org/officeDocument/2006/relationships/slide" Target="slides/slide18.xml" /><Relationship Id="rId34" Type="http://schemas.openxmlformats.org/officeDocument/2006/relationships/slide" Target="slides/slide31.xml" /><Relationship Id="rId42" Type="http://schemas.openxmlformats.org/officeDocument/2006/relationships/slide" Target="slides/slide39.xml" /><Relationship Id="rId47" Type="http://schemas.openxmlformats.org/officeDocument/2006/relationships/slide" Target="slides/slide44.xml" /><Relationship Id="rId50" Type="http://schemas.openxmlformats.org/officeDocument/2006/relationships/slide" Target="slides/slide47.xml" /><Relationship Id="rId55" Type="http://schemas.openxmlformats.org/officeDocument/2006/relationships/slide" Target="slides/slide52.xml" /><Relationship Id="rId63" Type="http://schemas.openxmlformats.org/officeDocument/2006/relationships/font" Target="fonts/font1.fntdata" /><Relationship Id="rId68" Type="http://schemas.openxmlformats.org/officeDocument/2006/relationships/font" Target="fonts/font6.fntdata" /><Relationship Id="rId76" Type="http://schemas.openxmlformats.org/officeDocument/2006/relationships/font" Target="fonts/font14.fntdata" /><Relationship Id="rId84" Type="http://schemas.openxmlformats.org/officeDocument/2006/relationships/font" Target="fonts/font22.fntdata" /><Relationship Id="rId89" Type="http://schemas.openxmlformats.org/officeDocument/2006/relationships/font" Target="fonts/font27.fntdata" /><Relationship Id="rId97" Type="http://schemas.openxmlformats.org/officeDocument/2006/relationships/presProps" Target="presProps.xml" /><Relationship Id="rId7" Type="http://schemas.openxmlformats.org/officeDocument/2006/relationships/slide" Target="slides/slide4.xml" /><Relationship Id="rId71" Type="http://schemas.openxmlformats.org/officeDocument/2006/relationships/font" Target="fonts/font9.fntdata" /><Relationship Id="rId92" Type="http://schemas.openxmlformats.org/officeDocument/2006/relationships/font" Target="fonts/font30.fntdata" /><Relationship Id="rId2" Type="http://schemas.openxmlformats.org/officeDocument/2006/relationships/slideMaster" Target="slideMasters/slideMaster2.xml" /><Relationship Id="rId16" Type="http://schemas.openxmlformats.org/officeDocument/2006/relationships/slide" Target="slides/slide13.xml" /><Relationship Id="rId29" Type="http://schemas.openxmlformats.org/officeDocument/2006/relationships/slide" Target="slides/slide26.xml" /><Relationship Id="rId11" Type="http://schemas.openxmlformats.org/officeDocument/2006/relationships/slide" Target="slides/slide8.xml" /><Relationship Id="rId24" Type="http://schemas.openxmlformats.org/officeDocument/2006/relationships/slide" Target="slides/slide21.xml" /><Relationship Id="rId32" Type="http://schemas.openxmlformats.org/officeDocument/2006/relationships/slide" Target="slides/slide29.xml" /><Relationship Id="rId37" Type="http://schemas.openxmlformats.org/officeDocument/2006/relationships/slide" Target="slides/slide34.xml" /><Relationship Id="rId40" Type="http://schemas.openxmlformats.org/officeDocument/2006/relationships/slide" Target="slides/slide37.xml" /><Relationship Id="rId45" Type="http://schemas.openxmlformats.org/officeDocument/2006/relationships/slide" Target="slides/slide42.xml" /><Relationship Id="rId53" Type="http://schemas.openxmlformats.org/officeDocument/2006/relationships/slide" Target="slides/slide50.xml" /><Relationship Id="rId58" Type="http://schemas.openxmlformats.org/officeDocument/2006/relationships/slide" Target="slides/slide55.xml" /><Relationship Id="rId66" Type="http://schemas.openxmlformats.org/officeDocument/2006/relationships/font" Target="fonts/font4.fntdata" /><Relationship Id="rId74" Type="http://schemas.openxmlformats.org/officeDocument/2006/relationships/font" Target="fonts/font12.fntdata" /><Relationship Id="rId79" Type="http://schemas.openxmlformats.org/officeDocument/2006/relationships/font" Target="fonts/font17.fntdata" /><Relationship Id="rId87" Type="http://schemas.openxmlformats.org/officeDocument/2006/relationships/font" Target="fonts/font25.fntdata" /><Relationship Id="rId5" Type="http://schemas.openxmlformats.org/officeDocument/2006/relationships/slide" Target="slides/slide2.xml" /><Relationship Id="rId61" Type="http://schemas.openxmlformats.org/officeDocument/2006/relationships/slide" Target="slides/slide58.xml" /><Relationship Id="rId82" Type="http://schemas.openxmlformats.org/officeDocument/2006/relationships/font" Target="fonts/font20.fntdata" /><Relationship Id="rId90" Type="http://schemas.openxmlformats.org/officeDocument/2006/relationships/font" Target="fonts/font28.fntdata" /><Relationship Id="rId95" Type="http://schemas.openxmlformats.org/officeDocument/2006/relationships/font" Target="fonts/font33.fntdata" /><Relationship Id="rId19" Type="http://schemas.openxmlformats.org/officeDocument/2006/relationships/slide" Target="slides/slide16.xml" /><Relationship Id="rId14" Type="http://schemas.openxmlformats.org/officeDocument/2006/relationships/slide" Target="slides/slide11.xml" /><Relationship Id="rId22" Type="http://schemas.openxmlformats.org/officeDocument/2006/relationships/slide" Target="slides/slide19.xml" /><Relationship Id="rId27" Type="http://schemas.openxmlformats.org/officeDocument/2006/relationships/slide" Target="slides/slide24.xml" /><Relationship Id="rId30" Type="http://schemas.openxmlformats.org/officeDocument/2006/relationships/slide" Target="slides/slide27.xml" /><Relationship Id="rId35" Type="http://schemas.openxmlformats.org/officeDocument/2006/relationships/slide" Target="slides/slide32.xml" /><Relationship Id="rId43" Type="http://schemas.openxmlformats.org/officeDocument/2006/relationships/slide" Target="slides/slide40.xml" /><Relationship Id="rId48" Type="http://schemas.openxmlformats.org/officeDocument/2006/relationships/slide" Target="slides/slide45.xml" /><Relationship Id="rId56" Type="http://schemas.openxmlformats.org/officeDocument/2006/relationships/slide" Target="slides/slide53.xml" /><Relationship Id="rId64" Type="http://schemas.openxmlformats.org/officeDocument/2006/relationships/font" Target="fonts/font2.fntdata" /><Relationship Id="rId69" Type="http://schemas.openxmlformats.org/officeDocument/2006/relationships/font" Target="fonts/font7.fntdata" /><Relationship Id="rId77" Type="http://schemas.openxmlformats.org/officeDocument/2006/relationships/font" Target="fonts/font15.fntdata" /><Relationship Id="rId100" Type="http://schemas.openxmlformats.org/officeDocument/2006/relationships/tableStyles" Target="tableStyles.xml" /><Relationship Id="rId8" Type="http://schemas.openxmlformats.org/officeDocument/2006/relationships/slide" Target="slides/slide5.xml" /><Relationship Id="rId51" Type="http://schemas.openxmlformats.org/officeDocument/2006/relationships/slide" Target="slides/slide48.xml" /><Relationship Id="rId72" Type="http://schemas.openxmlformats.org/officeDocument/2006/relationships/font" Target="fonts/font10.fntdata" /><Relationship Id="rId80" Type="http://schemas.openxmlformats.org/officeDocument/2006/relationships/font" Target="fonts/font18.fntdata" /><Relationship Id="rId85" Type="http://schemas.openxmlformats.org/officeDocument/2006/relationships/font" Target="fonts/font23.fntdata" /><Relationship Id="rId93" Type="http://schemas.openxmlformats.org/officeDocument/2006/relationships/font" Target="fonts/font31.fntdata" /><Relationship Id="rId98" Type="http://schemas.openxmlformats.org/officeDocument/2006/relationships/viewProps" Target="viewProps.xml" /><Relationship Id="rId3" Type="http://schemas.openxmlformats.org/officeDocument/2006/relationships/slideMaster" Target="slideMasters/slideMaster3.xml" /><Relationship Id="rId12" Type="http://schemas.openxmlformats.org/officeDocument/2006/relationships/slide" Target="slides/slide9.xml" /><Relationship Id="rId17" Type="http://schemas.openxmlformats.org/officeDocument/2006/relationships/slide" Target="slides/slide14.xml" /><Relationship Id="rId25" Type="http://schemas.openxmlformats.org/officeDocument/2006/relationships/slide" Target="slides/slide22.xml" /><Relationship Id="rId33" Type="http://schemas.openxmlformats.org/officeDocument/2006/relationships/slide" Target="slides/slide30.xml" /><Relationship Id="rId38" Type="http://schemas.openxmlformats.org/officeDocument/2006/relationships/slide" Target="slides/slide35.xml" /><Relationship Id="rId46" Type="http://schemas.openxmlformats.org/officeDocument/2006/relationships/slide" Target="slides/slide43.xml" /><Relationship Id="rId59" Type="http://schemas.openxmlformats.org/officeDocument/2006/relationships/slide" Target="slides/slide56.xml" /><Relationship Id="rId67" Type="http://schemas.openxmlformats.org/officeDocument/2006/relationships/font" Target="fonts/font5.fntdata" /><Relationship Id="rId20" Type="http://schemas.openxmlformats.org/officeDocument/2006/relationships/slide" Target="slides/slide17.xml" /><Relationship Id="rId41" Type="http://schemas.openxmlformats.org/officeDocument/2006/relationships/slide" Target="slides/slide38.xml" /><Relationship Id="rId54" Type="http://schemas.openxmlformats.org/officeDocument/2006/relationships/slide" Target="slides/slide51.xml" /><Relationship Id="rId62" Type="http://schemas.openxmlformats.org/officeDocument/2006/relationships/notesMaster" Target="notesMasters/notesMaster1.xml" /><Relationship Id="rId70" Type="http://schemas.openxmlformats.org/officeDocument/2006/relationships/font" Target="fonts/font8.fntdata" /><Relationship Id="rId75" Type="http://schemas.openxmlformats.org/officeDocument/2006/relationships/font" Target="fonts/font13.fntdata" /><Relationship Id="rId83" Type="http://schemas.openxmlformats.org/officeDocument/2006/relationships/font" Target="fonts/font21.fntdata" /><Relationship Id="rId88" Type="http://schemas.openxmlformats.org/officeDocument/2006/relationships/font" Target="fonts/font26.fntdata" /><Relationship Id="rId91" Type="http://schemas.openxmlformats.org/officeDocument/2006/relationships/font" Target="fonts/font29.fntdata" /><Relationship Id="rId96" Type="http://schemas.openxmlformats.org/officeDocument/2006/relationships/font" Target="fonts/font34.fntdata" /><Relationship Id="rId1" Type="http://schemas.openxmlformats.org/officeDocument/2006/relationships/slideMaster" Target="slideMasters/slideMaster1.xml" /><Relationship Id="rId6" Type="http://schemas.openxmlformats.org/officeDocument/2006/relationships/slide" Target="slides/slide3.xml" /><Relationship Id="rId15" Type="http://schemas.openxmlformats.org/officeDocument/2006/relationships/slide" Target="slides/slide12.xml" /><Relationship Id="rId23" Type="http://schemas.openxmlformats.org/officeDocument/2006/relationships/slide" Target="slides/slide20.xml" /><Relationship Id="rId28" Type="http://schemas.openxmlformats.org/officeDocument/2006/relationships/slide" Target="slides/slide25.xml" /><Relationship Id="rId36" Type="http://schemas.openxmlformats.org/officeDocument/2006/relationships/slide" Target="slides/slide33.xml" /><Relationship Id="rId49" Type="http://schemas.openxmlformats.org/officeDocument/2006/relationships/slide" Target="slides/slide46.xml" /><Relationship Id="rId57" Type="http://schemas.openxmlformats.org/officeDocument/2006/relationships/slide" Target="slides/slide54.xml" /><Relationship Id="rId10" Type="http://schemas.openxmlformats.org/officeDocument/2006/relationships/slide" Target="slides/slide7.xml" /><Relationship Id="rId31" Type="http://schemas.openxmlformats.org/officeDocument/2006/relationships/slide" Target="slides/slide28.xml" /><Relationship Id="rId44" Type="http://schemas.openxmlformats.org/officeDocument/2006/relationships/slide" Target="slides/slide41.xml" /><Relationship Id="rId52" Type="http://schemas.openxmlformats.org/officeDocument/2006/relationships/slide" Target="slides/slide49.xml" /><Relationship Id="rId60" Type="http://schemas.openxmlformats.org/officeDocument/2006/relationships/slide" Target="slides/slide57.xml" /><Relationship Id="rId65" Type="http://schemas.openxmlformats.org/officeDocument/2006/relationships/font" Target="fonts/font3.fntdata" /><Relationship Id="rId73" Type="http://schemas.openxmlformats.org/officeDocument/2006/relationships/font" Target="fonts/font11.fntdata" /><Relationship Id="rId78" Type="http://schemas.openxmlformats.org/officeDocument/2006/relationships/font" Target="fonts/font16.fntdata" /><Relationship Id="rId81" Type="http://schemas.openxmlformats.org/officeDocument/2006/relationships/font" Target="fonts/font19.fntdata" /><Relationship Id="rId86" Type="http://schemas.openxmlformats.org/officeDocument/2006/relationships/font" Target="fonts/font24.fntdata" /><Relationship Id="rId94" Type="http://schemas.openxmlformats.org/officeDocument/2006/relationships/font" Target="fonts/font32.fntdata" /><Relationship Id="rId99" Type="http://schemas.openxmlformats.org/officeDocument/2006/relationships/theme" Target="theme/theme1.xml" /><Relationship Id="rId4" Type="http://schemas.openxmlformats.org/officeDocument/2006/relationships/slide" Target="slides/slide1.xml" /><Relationship Id="rId9" Type="http://schemas.openxmlformats.org/officeDocument/2006/relationships/slide" Target="slides/slide6.xml" /><Relationship Id="rId13" Type="http://schemas.openxmlformats.org/officeDocument/2006/relationships/slide" Target="slides/slide10.xml" /><Relationship Id="rId18" Type="http://schemas.openxmlformats.org/officeDocument/2006/relationships/slide" Target="slides/slide15.xml" /><Relationship Id="rId39" Type="http://schemas.openxmlformats.org/officeDocument/2006/relationships/slide" Target="slides/slide36.xml" /></Relationships>
</file>

<file path=ppt/charts/_rels/chart1.xml.rels><?xml version="1.0" encoding="UTF-8" standalone="yes"?>
<Relationships xmlns="http://schemas.openxmlformats.org/package/2006/relationships"><Relationship Id="rId2" Type="http://schemas.openxmlformats.org/officeDocument/2006/relationships/oleObject" Target="file:///D:\Glimpses%20of%20CCRAS\Glimpses%20Pharmacology-2\New%20Microsoft%20Office%20Excel%20Worksheet.xlsx" TargetMode="External" /><Relationship Id="rId1" Type="http://schemas.openxmlformats.org/officeDocument/2006/relationships/themeOverride" Target="../theme/themeOverride1.xml" /></Relationships>
</file>

<file path=ppt/charts/_rels/chart2.xml.rels><?xml version="1.0" encoding="UTF-8" standalone="yes"?>
<Relationships xmlns="http://schemas.openxmlformats.org/package/2006/relationships"><Relationship Id="rId2" Type="http://schemas.openxmlformats.org/officeDocument/2006/relationships/oleObject" Target="file:///D:\Glimpses%20of%20CCRAS\Glimpses%20Pharmacology-2\New%20Microsoft%20Office%20Excel%20Worksheet.xlsx" TargetMode="External" /><Relationship Id="rId1" Type="http://schemas.openxmlformats.org/officeDocument/2006/relationships/themeOverride" Target="../theme/themeOverride2.xml" /></Relationships>
</file>

<file path=ppt/charts/_rels/chart3.xml.rels><?xml version="1.0" encoding="UTF-8" standalone="yes"?>
<Relationships xmlns="http://schemas.openxmlformats.org/package/2006/relationships"><Relationship Id="rId2" Type="http://schemas.openxmlformats.org/officeDocument/2006/relationships/oleObject" Target="file:///C:\Users\Dell\Desktop\CCRAS%20PPT\dr%20shilpi.xlsx" TargetMode="External" /><Relationship Id="rId1" Type="http://schemas.openxmlformats.org/officeDocument/2006/relationships/themeOverride" Target="../theme/themeOverride3.xml" /></Relationships>
</file>

<file path=ppt/charts/_rels/chart4.xml.rels><?xml version="1.0" encoding="UTF-8" standalone="yes"?>
<Relationships xmlns="http://schemas.openxmlformats.org/package/2006/relationships"><Relationship Id="rId2" Type="http://schemas.openxmlformats.org/officeDocument/2006/relationships/oleObject" Target="file:///C:\Users\Dell\Desktop\CCRAS%20PPT\dr%20shilpi.xlsx" TargetMode="External" /><Relationship Id="rId1" Type="http://schemas.openxmlformats.org/officeDocument/2006/relationships/themeOverride" Target="../theme/themeOverride4.xml" /></Relationships>
</file>

<file path=ppt/charts/_rels/chart5.xml.rels><?xml version="1.0" encoding="UTF-8" standalone="yes"?>
<Relationships xmlns="http://schemas.openxmlformats.org/package/2006/relationships"><Relationship Id="rId1" Type="http://schemas.openxmlformats.org/officeDocument/2006/relationships/oleObject" Target="Book1" TargetMode="External" /></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4369592689802824E-2"/>
          <c:y val="0.12709476656327051"/>
          <c:w val="0.70475624574705487"/>
          <c:h val="0.57661874652032163"/>
        </c:manualLayout>
      </c:layout>
      <c:doughnutChart>
        <c:varyColors val="1"/>
        <c:ser>
          <c:idx val="0"/>
          <c:order val="0"/>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Sheet3!$D$5:$D$7</c:f>
              <c:strCache>
                <c:ptCount val="3"/>
                <c:pt idx="0">
                  <c:v>Single Ayurvedic plants/medicinal plants</c:v>
                </c:pt>
                <c:pt idx="1">
                  <c:v>Ayurvedic Formulations </c:v>
                </c:pt>
                <c:pt idx="2">
                  <c:v>Coded drugs </c:v>
                </c:pt>
              </c:strCache>
            </c:strRef>
          </c:cat>
          <c:val>
            <c:numRef>
              <c:f>Sheet3!$C$5:$C$7</c:f>
              <c:numCache>
                <c:formatCode>General</c:formatCode>
                <c:ptCount val="3"/>
                <c:pt idx="0">
                  <c:v>54</c:v>
                </c:pt>
                <c:pt idx="1">
                  <c:v>31</c:v>
                </c:pt>
                <c:pt idx="2">
                  <c:v>75</c:v>
                </c:pt>
              </c:numCache>
            </c:numRef>
          </c:val>
          <c:extLst>
            <c:ext xmlns:c16="http://schemas.microsoft.com/office/drawing/2014/chart" uri="{C3380CC4-5D6E-409C-BE32-E72D297353CC}">
              <c16:uniqueId val="{00000000-1765-4011-8685-AA4B93BB28B3}"/>
            </c:ext>
          </c:extLst>
        </c:ser>
        <c:dLbls>
          <c:showLegendKey val="0"/>
          <c:showVal val="0"/>
          <c:showCatName val="0"/>
          <c:showSerName val="0"/>
          <c:showPercent val="0"/>
          <c:showBubbleSize val="0"/>
          <c:showLeaderLines val="1"/>
        </c:dLbls>
        <c:firstSliceAng val="0"/>
        <c:holeSize val="50"/>
      </c:doughnutChart>
    </c:plotArea>
    <c:legend>
      <c:legendPos val="r"/>
      <c:layout>
        <c:manualLayout>
          <c:xMode val="edge"/>
          <c:yMode val="edge"/>
          <c:x val="0.31645839408963189"/>
          <c:y val="0.72501888968424399"/>
          <c:w val="0.6434181491202442"/>
          <c:h val="0.21157838224767467"/>
        </c:manualLayout>
      </c:layout>
      <c:overlay val="0"/>
      <c:txPr>
        <a:bodyPr/>
        <a:lstStyle/>
        <a:p>
          <a:pPr rtl="0">
            <a:defRPr/>
          </a:pPr>
          <a:endParaRPr lang="en-US"/>
        </a:p>
      </c:txPr>
    </c:legend>
    <c:plotVisOnly val="1"/>
    <c:dispBlanksAs val="zero"/>
    <c:showDLblsOverMax val="0"/>
  </c:chart>
  <c:txPr>
    <a:bodyPr/>
    <a:lstStyle/>
    <a:p>
      <a:pPr>
        <a:defRPr>
          <a:latin typeface="Times" panose="02020603050405020304" pitchFamily="18" charset="0"/>
          <a:cs typeface="Times" panose="02020603050405020304" pitchFamily="18" charset="0"/>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6.7476841130152843E-2"/>
          <c:y val="2.9201455950081709E-2"/>
          <c:w val="0.62359773043075495"/>
          <c:h val="0.80008765413757388"/>
        </c:manualLayout>
      </c:layout>
      <c:doughnutChart>
        <c:varyColors val="1"/>
        <c:ser>
          <c:idx val="0"/>
          <c:order val="0"/>
          <c:explosion val="25"/>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Sheet2!$C$4:$C$6</c:f>
              <c:strCache>
                <c:ptCount val="3"/>
                <c:pt idx="0">
                  <c:v>Single Ayurvedic plants/medicinal plants</c:v>
                </c:pt>
                <c:pt idx="1">
                  <c:v>Ayurvedic Formulations </c:v>
                </c:pt>
                <c:pt idx="2">
                  <c:v>Coded drugs </c:v>
                </c:pt>
              </c:strCache>
            </c:strRef>
          </c:cat>
          <c:val>
            <c:numRef>
              <c:f>Sheet2!$B$4:$B$6</c:f>
              <c:numCache>
                <c:formatCode>General</c:formatCode>
                <c:ptCount val="3"/>
                <c:pt idx="0">
                  <c:v>249</c:v>
                </c:pt>
                <c:pt idx="1">
                  <c:v>67</c:v>
                </c:pt>
                <c:pt idx="2">
                  <c:v>73</c:v>
                </c:pt>
              </c:numCache>
            </c:numRef>
          </c:val>
          <c:extLst>
            <c:ext xmlns:c16="http://schemas.microsoft.com/office/drawing/2014/chart" uri="{C3380CC4-5D6E-409C-BE32-E72D297353CC}">
              <c16:uniqueId val="{00000000-D1EA-4B7D-AFB4-DA78522A848C}"/>
            </c:ext>
          </c:extLst>
        </c:ser>
        <c:dLbls>
          <c:showLegendKey val="0"/>
          <c:showVal val="0"/>
          <c:showCatName val="0"/>
          <c:showSerName val="0"/>
          <c:showPercent val="0"/>
          <c:showBubbleSize val="0"/>
          <c:showLeaderLines val="1"/>
        </c:dLbls>
        <c:firstSliceAng val="0"/>
        <c:holeSize val="50"/>
      </c:doughnutChart>
    </c:plotArea>
    <c:legend>
      <c:legendPos val="r"/>
      <c:legendEntry>
        <c:idx val="0"/>
        <c:txPr>
          <a:bodyPr/>
          <a:lstStyle/>
          <a:p>
            <a:pPr rtl="0">
              <a:defRPr sz="1200">
                <a:latin typeface="Times New Roman" pitchFamily="18" charset="0"/>
                <a:cs typeface="Times New Roman" pitchFamily="18" charset="0"/>
              </a:defRPr>
            </a:pPr>
            <a:endParaRPr lang="en-US"/>
          </a:p>
        </c:txPr>
      </c:legendEntry>
      <c:legendEntry>
        <c:idx val="1"/>
        <c:txPr>
          <a:bodyPr/>
          <a:lstStyle/>
          <a:p>
            <a:pPr rtl="0">
              <a:defRPr sz="1200">
                <a:latin typeface="Times New Roman" pitchFamily="18" charset="0"/>
                <a:cs typeface="Times New Roman" pitchFamily="18" charset="0"/>
              </a:defRPr>
            </a:pPr>
            <a:endParaRPr lang="en-US"/>
          </a:p>
        </c:txPr>
      </c:legendEntry>
      <c:legendEntry>
        <c:idx val="2"/>
        <c:txPr>
          <a:bodyPr/>
          <a:lstStyle/>
          <a:p>
            <a:pPr rtl="0">
              <a:defRPr sz="1200">
                <a:latin typeface="Times New Roman" pitchFamily="18" charset="0"/>
                <a:cs typeface="Times New Roman" pitchFamily="18" charset="0"/>
              </a:defRPr>
            </a:pPr>
            <a:endParaRPr lang="en-US"/>
          </a:p>
        </c:txPr>
      </c:legendEntry>
      <c:layout>
        <c:manualLayout>
          <c:xMode val="edge"/>
          <c:yMode val="edge"/>
          <c:x val="0.64457599969121515"/>
          <c:y val="0.65741494577328752"/>
          <c:w val="0.35297301991662838"/>
          <c:h val="0.34240281285594143"/>
        </c:manualLayout>
      </c:layout>
      <c:overlay val="0"/>
      <c:txPr>
        <a:bodyPr/>
        <a:lstStyle/>
        <a:p>
          <a:pPr rtl="0">
            <a:defRPr sz="1600">
              <a:latin typeface="Times New Roman" pitchFamily="18" charset="0"/>
              <a:cs typeface="Times New Roman" pitchFamily="18" charset="0"/>
            </a:defRPr>
          </a:pPr>
          <a:endParaRPr lang="en-US"/>
        </a:p>
      </c:txPr>
    </c:legend>
    <c:plotVisOnly val="1"/>
    <c:dispBlanksAs val="zero"/>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v>AYUSH</c:v>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'[dr shilpi.xlsx]Sheet1'!$P$8:$Q$8</c:f>
              <c:numCache>
                <c:formatCode>General</c:formatCode>
                <c:ptCount val="2"/>
                <c:pt idx="0">
                  <c:v>2017</c:v>
                </c:pt>
                <c:pt idx="1">
                  <c:v>2018</c:v>
                </c:pt>
              </c:numCache>
            </c:numRef>
          </c:cat>
          <c:val>
            <c:numRef>
              <c:f>'[dr shilpi.xlsx]Sheet1'!$P$9:$Q$9</c:f>
              <c:numCache>
                <c:formatCode>General</c:formatCode>
                <c:ptCount val="2"/>
                <c:pt idx="0">
                  <c:v>1</c:v>
                </c:pt>
                <c:pt idx="1">
                  <c:v>18</c:v>
                </c:pt>
              </c:numCache>
            </c:numRef>
          </c:val>
          <c:extLst>
            <c:ext xmlns:c16="http://schemas.microsoft.com/office/drawing/2014/chart" uri="{C3380CC4-5D6E-409C-BE32-E72D297353CC}">
              <c16:uniqueId val="{00000000-7655-4F89-9CE1-1A270618CA6D}"/>
            </c:ext>
          </c:extLst>
        </c:ser>
        <c:ser>
          <c:idx val="1"/>
          <c:order val="1"/>
          <c:tx>
            <c:v>Non AYUSH</c:v>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'[dr shilpi.xlsx]Sheet1'!$P$8:$Q$8</c:f>
              <c:numCache>
                <c:formatCode>General</c:formatCode>
                <c:ptCount val="2"/>
                <c:pt idx="0">
                  <c:v>2017</c:v>
                </c:pt>
                <c:pt idx="1">
                  <c:v>2018</c:v>
                </c:pt>
              </c:numCache>
            </c:numRef>
          </c:cat>
          <c:val>
            <c:numRef>
              <c:f>'[dr shilpi.xlsx]Sheet1'!$P$10:$Q$10</c:f>
              <c:numCache>
                <c:formatCode>General</c:formatCode>
                <c:ptCount val="2"/>
                <c:pt idx="0">
                  <c:v>1</c:v>
                </c:pt>
                <c:pt idx="1">
                  <c:v>5</c:v>
                </c:pt>
              </c:numCache>
            </c:numRef>
          </c:val>
          <c:extLst>
            <c:ext xmlns:c16="http://schemas.microsoft.com/office/drawing/2014/chart" uri="{C3380CC4-5D6E-409C-BE32-E72D297353CC}">
              <c16:uniqueId val="{00000001-7655-4F89-9CE1-1A270618CA6D}"/>
            </c:ext>
          </c:extLst>
        </c:ser>
        <c:dLbls>
          <c:showLegendKey val="0"/>
          <c:showVal val="0"/>
          <c:showCatName val="0"/>
          <c:showSerName val="0"/>
          <c:showPercent val="0"/>
          <c:showBubbleSize val="0"/>
        </c:dLbls>
        <c:gapWidth val="150"/>
        <c:shape val="cylinder"/>
        <c:axId val="131868160"/>
        <c:axId val="131869696"/>
        <c:axId val="0"/>
      </c:bar3DChart>
      <c:catAx>
        <c:axId val="131868160"/>
        <c:scaling>
          <c:orientation val="minMax"/>
        </c:scaling>
        <c:delete val="0"/>
        <c:axPos val="b"/>
        <c:numFmt formatCode="General" sourceLinked="1"/>
        <c:majorTickMark val="out"/>
        <c:minorTickMark val="none"/>
        <c:tickLblPos val="nextTo"/>
        <c:crossAx val="131869696"/>
        <c:crosses val="autoZero"/>
        <c:auto val="1"/>
        <c:lblAlgn val="ctr"/>
        <c:lblOffset val="100"/>
        <c:noMultiLvlLbl val="0"/>
      </c:catAx>
      <c:valAx>
        <c:axId val="131869696"/>
        <c:scaling>
          <c:orientation val="minMax"/>
        </c:scaling>
        <c:delete val="0"/>
        <c:axPos val="l"/>
        <c:title>
          <c:tx>
            <c:rich>
              <a:bodyPr rot="-5400000" vert="horz"/>
              <a:lstStyle/>
              <a:p>
                <a:pPr>
                  <a:defRPr/>
                </a:pPr>
                <a:r>
                  <a:rPr lang="en-US"/>
                  <a:t>Number</a:t>
                </a:r>
                <a:r>
                  <a:rPr lang="en-US" baseline="0"/>
                  <a:t> of Ph.D. Scholar</a:t>
                </a:r>
                <a:endParaRPr lang="en-US"/>
              </a:p>
            </c:rich>
          </c:tx>
          <c:overlay val="0"/>
        </c:title>
        <c:numFmt formatCode="General" sourceLinked="1"/>
        <c:majorTickMark val="out"/>
        <c:minorTickMark val="none"/>
        <c:tickLblPos val="nextTo"/>
        <c:crossAx val="131868160"/>
        <c:crosses val="autoZero"/>
        <c:crossBetween val="between"/>
      </c:valAx>
    </c:plotArea>
    <c:legend>
      <c:legendPos val="r"/>
      <c:overlay val="0"/>
    </c:legend>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manualLayout>
          <c:layoutTarget val="inner"/>
          <c:xMode val="edge"/>
          <c:yMode val="edge"/>
          <c:x val="9.2393855179867451E-2"/>
          <c:y val="4.4995549909808023E-2"/>
          <c:w val="0.74852817662498228"/>
          <c:h val="0.47082418689333788"/>
        </c:manualLayout>
      </c:layout>
      <c:bar3DChart>
        <c:barDir val="col"/>
        <c:grouping val="clustered"/>
        <c:varyColors val="0"/>
        <c:ser>
          <c:idx val="0"/>
          <c:order val="0"/>
          <c:tx>
            <c:strRef>
              <c:f>'[dr shilpi.xlsx]Sheet1'!$D$47</c:f>
              <c:strCache>
                <c:ptCount val="1"/>
                <c:pt idx="0">
                  <c:v>AYUSH</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'[dr shilpi.xlsx]Sheet1'!$E$46:$O$46</c:f>
              <c:strCache>
                <c:ptCount val="11"/>
                <c:pt idx="0">
                  <c:v>Punjab Uni.</c:v>
                </c:pt>
                <c:pt idx="1">
                  <c:v>BHU</c:v>
                </c:pt>
                <c:pt idx="2">
                  <c:v>NIMHANS</c:v>
                </c:pt>
                <c:pt idx="3">
                  <c:v>MGU,Kerala</c:v>
                </c:pt>
                <c:pt idx="4">
                  <c:v>KUHS,Kerala</c:v>
                </c:pt>
                <c:pt idx="5">
                  <c:v>JIW , Gwaliar</c:v>
                </c:pt>
                <c:pt idx="6">
                  <c:v>Delhi Uni</c:v>
                </c:pt>
                <c:pt idx="7">
                  <c:v>Uni of Kalyani</c:v>
                </c:pt>
                <c:pt idx="8">
                  <c:v>Guhati Uni</c:v>
                </c:pt>
                <c:pt idx="9">
                  <c:v>CDRI, Lucknow</c:v>
                </c:pt>
                <c:pt idx="10">
                  <c:v>GGV, Chattisgarh</c:v>
                </c:pt>
              </c:strCache>
            </c:strRef>
          </c:cat>
          <c:val>
            <c:numRef>
              <c:f>'[dr shilpi.xlsx]Sheet1'!$E$47:$O$47</c:f>
              <c:numCache>
                <c:formatCode>General</c:formatCode>
                <c:ptCount val="11"/>
                <c:pt idx="0">
                  <c:v>1</c:v>
                </c:pt>
                <c:pt idx="1">
                  <c:v>9</c:v>
                </c:pt>
                <c:pt idx="2">
                  <c:v>2</c:v>
                </c:pt>
                <c:pt idx="3">
                  <c:v>1</c:v>
                </c:pt>
                <c:pt idx="4">
                  <c:v>5</c:v>
                </c:pt>
                <c:pt idx="5">
                  <c:v>1</c:v>
                </c:pt>
                <c:pt idx="6">
                  <c:v>0</c:v>
                </c:pt>
                <c:pt idx="7">
                  <c:v>0</c:v>
                </c:pt>
                <c:pt idx="8">
                  <c:v>0</c:v>
                </c:pt>
                <c:pt idx="9">
                  <c:v>0</c:v>
                </c:pt>
                <c:pt idx="10">
                  <c:v>0</c:v>
                </c:pt>
              </c:numCache>
            </c:numRef>
          </c:val>
          <c:extLst>
            <c:ext xmlns:c16="http://schemas.microsoft.com/office/drawing/2014/chart" uri="{C3380CC4-5D6E-409C-BE32-E72D297353CC}">
              <c16:uniqueId val="{00000000-EF78-4ABF-9C96-785E78C4B1E2}"/>
            </c:ext>
          </c:extLst>
        </c:ser>
        <c:ser>
          <c:idx val="1"/>
          <c:order val="1"/>
          <c:tx>
            <c:strRef>
              <c:f>'[dr shilpi.xlsx]Sheet1'!$D$48</c:f>
              <c:strCache>
                <c:ptCount val="1"/>
                <c:pt idx="0">
                  <c:v>Non AYUSH</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'[dr shilpi.xlsx]Sheet1'!$E$46:$O$46</c:f>
              <c:strCache>
                <c:ptCount val="11"/>
                <c:pt idx="0">
                  <c:v>Punjab Uni.</c:v>
                </c:pt>
                <c:pt idx="1">
                  <c:v>BHU</c:v>
                </c:pt>
                <c:pt idx="2">
                  <c:v>NIMHANS</c:v>
                </c:pt>
                <c:pt idx="3">
                  <c:v>MGU,Kerala</c:v>
                </c:pt>
                <c:pt idx="4">
                  <c:v>KUHS,Kerala</c:v>
                </c:pt>
                <c:pt idx="5">
                  <c:v>JIW , Gwaliar</c:v>
                </c:pt>
                <c:pt idx="6">
                  <c:v>Delhi Uni</c:v>
                </c:pt>
                <c:pt idx="7">
                  <c:v>Uni of Kalyani</c:v>
                </c:pt>
                <c:pt idx="8">
                  <c:v>Guhati Uni</c:v>
                </c:pt>
                <c:pt idx="9">
                  <c:v>CDRI, Lucknow</c:v>
                </c:pt>
                <c:pt idx="10">
                  <c:v>GGV, Chattisgarh</c:v>
                </c:pt>
              </c:strCache>
            </c:strRef>
          </c:cat>
          <c:val>
            <c:numRef>
              <c:f>'[dr shilpi.xlsx]Sheet1'!$E$48:$O$48</c:f>
              <c:numCache>
                <c:formatCode>General</c:formatCode>
                <c:ptCount val="11"/>
                <c:pt idx="0">
                  <c:v>0</c:v>
                </c:pt>
                <c:pt idx="1">
                  <c:v>1</c:v>
                </c:pt>
                <c:pt idx="2">
                  <c:v>0</c:v>
                </c:pt>
                <c:pt idx="3">
                  <c:v>0</c:v>
                </c:pt>
                <c:pt idx="4">
                  <c:v>0</c:v>
                </c:pt>
                <c:pt idx="5">
                  <c:v>0</c:v>
                </c:pt>
                <c:pt idx="6">
                  <c:v>1</c:v>
                </c:pt>
                <c:pt idx="7">
                  <c:v>1</c:v>
                </c:pt>
                <c:pt idx="8">
                  <c:v>1</c:v>
                </c:pt>
                <c:pt idx="9">
                  <c:v>1</c:v>
                </c:pt>
                <c:pt idx="10">
                  <c:v>1</c:v>
                </c:pt>
              </c:numCache>
            </c:numRef>
          </c:val>
          <c:extLst>
            <c:ext xmlns:c16="http://schemas.microsoft.com/office/drawing/2014/chart" uri="{C3380CC4-5D6E-409C-BE32-E72D297353CC}">
              <c16:uniqueId val="{00000001-EF78-4ABF-9C96-785E78C4B1E2}"/>
            </c:ext>
          </c:extLst>
        </c:ser>
        <c:dLbls>
          <c:showLegendKey val="0"/>
          <c:showVal val="0"/>
          <c:showCatName val="0"/>
          <c:showSerName val="0"/>
          <c:showPercent val="0"/>
          <c:showBubbleSize val="0"/>
        </c:dLbls>
        <c:gapWidth val="150"/>
        <c:shape val="cylinder"/>
        <c:axId val="131973888"/>
        <c:axId val="131975424"/>
        <c:axId val="0"/>
      </c:bar3DChart>
      <c:catAx>
        <c:axId val="131973888"/>
        <c:scaling>
          <c:orientation val="minMax"/>
        </c:scaling>
        <c:delete val="0"/>
        <c:axPos val="b"/>
        <c:numFmt formatCode="General" sourceLinked="0"/>
        <c:majorTickMark val="out"/>
        <c:minorTickMark val="none"/>
        <c:tickLblPos val="nextTo"/>
        <c:crossAx val="131975424"/>
        <c:crosses val="autoZero"/>
        <c:auto val="1"/>
        <c:lblAlgn val="ctr"/>
        <c:lblOffset val="100"/>
        <c:noMultiLvlLbl val="0"/>
      </c:catAx>
      <c:valAx>
        <c:axId val="131975424"/>
        <c:scaling>
          <c:orientation val="minMax"/>
        </c:scaling>
        <c:delete val="0"/>
        <c:axPos val="l"/>
        <c:title>
          <c:tx>
            <c:rich>
              <a:bodyPr rot="-5400000" vert="horz"/>
              <a:lstStyle/>
              <a:p>
                <a:pPr>
                  <a:defRPr/>
                </a:pPr>
                <a:r>
                  <a:rPr lang="en-US"/>
                  <a:t>No.</a:t>
                </a:r>
                <a:r>
                  <a:rPr lang="en-US" baseline="0"/>
                  <a:t> of Ph..D. Sholar </a:t>
                </a:r>
                <a:endParaRPr lang="en-US"/>
              </a:p>
            </c:rich>
          </c:tx>
          <c:overlay val="0"/>
        </c:title>
        <c:numFmt formatCode="General" sourceLinked="1"/>
        <c:majorTickMark val="out"/>
        <c:minorTickMark val="none"/>
        <c:tickLblPos val="nextTo"/>
        <c:crossAx val="131973888"/>
        <c:crosses val="autoZero"/>
        <c:crossBetween val="between"/>
      </c:valAx>
    </c:plotArea>
    <c:legend>
      <c:legendPos val="r"/>
      <c:overlay val="0"/>
    </c:legend>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C00000"/>
            </a:soli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Sheet2!$F$11:$F$16</c:f>
              <c:strCache>
                <c:ptCount val="6"/>
                <c:pt idx="0">
                  <c:v>Clinical and Basic Research</c:v>
                </c:pt>
                <c:pt idx="1">
                  <c:v>Health care and ethno medicine research</c:v>
                </c:pt>
                <c:pt idx="2">
                  <c:v>Dravyaguna, Medico ethno botanical survey and Cultivation</c:v>
                </c:pt>
                <c:pt idx="3">
                  <c:v>Pharmaceutical and Pharmacognostical research</c:v>
                </c:pt>
                <c:pt idx="4">
                  <c:v>Chemical and Pharmacological Research</c:v>
                </c:pt>
                <c:pt idx="5">
                  <c:v>Literary research and Miscellaneous</c:v>
                </c:pt>
              </c:strCache>
            </c:strRef>
          </c:cat>
          <c:val>
            <c:numRef>
              <c:f>Sheet2!$G$11:$G$16</c:f>
              <c:numCache>
                <c:formatCode>General</c:formatCode>
                <c:ptCount val="6"/>
                <c:pt idx="0">
                  <c:v>822</c:v>
                </c:pt>
                <c:pt idx="1">
                  <c:v>300</c:v>
                </c:pt>
                <c:pt idx="2">
                  <c:v>555</c:v>
                </c:pt>
                <c:pt idx="3">
                  <c:v>598</c:v>
                </c:pt>
                <c:pt idx="4">
                  <c:v>887</c:v>
                </c:pt>
                <c:pt idx="5">
                  <c:v>784</c:v>
                </c:pt>
              </c:numCache>
            </c:numRef>
          </c:val>
          <c:extLst>
            <c:ext xmlns:c16="http://schemas.microsoft.com/office/drawing/2014/chart" uri="{C3380CC4-5D6E-409C-BE32-E72D297353CC}">
              <c16:uniqueId val="{00000000-728A-42D9-A5BE-8DF304A21A5D}"/>
            </c:ext>
          </c:extLst>
        </c:ser>
        <c:dLbls>
          <c:showLegendKey val="0"/>
          <c:showVal val="1"/>
          <c:showCatName val="0"/>
          <c:showSerName val="0"/>
          <c:showPercent val="0"/>
          <c:showBubbleSize val="0"/>
        </c:dLbls>
        <c:gapWidth val="41"/>
        <c:axId val="132022272"/>
        <c:axId val="132023808"/>
      </c:barChart>
      <c:catAx>
        <c:axId val="13202227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effectLst/>
                <a:latin typeface="+mn-lt"/>
                <a:ea typeface="+mn-ea"/>
                <a:cs typeface="+mn-cs"/>
              </a:defRPr>
            </a:pPr>
            <a:endParaRPr lang="en-US"/>
          </a:p>
        </c:txPr>
        <c:crossAx val="132023808"/>
        <c:crosses val="autoZero"/>
        <c:auto val="1"/>
        <c:lblAlgn val="ctr"/>
        <c:lblOffset val="100"/>
        <c:noMultiLvlLbl val="0"/>
      </c:catAx>
      <c:valAx>
        <c:axId val="132023808"/>
        <c:scaling>
          <c:orientation val="minMax"/>
        </c:scaling>
        <c:delete val="1"/>
        <c:axPos val="l"/>
        <c:numFmt formatCode="General" sourceLinked="1"/>
        <c:majorTickMark val="none"/>
        <c:minorTickMark val="none"/>
        <c:tickLblPos val="none"/>
        <c:crossAx val="132022272"/>
        <c:crosses val="autoZero"/>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n-US"/>
    </a:p>
  </c:txPr>
  <c:externalData r:id="rId1">
    <c:autoUpdate val="0"/>
  </c:externalData>
</c:chartSpace>
</file>

<file path=ppt/diagrams/_rels/data16.xml.rels><?xml version="1.0" encoding="UTF-8" standalone="yes"?>
<Relationships xmlns="http://schemas.openxmlformats.org/package/2006/relationships"><Relationship Id="rId3" Type="http://schemas.openxmlformats.org/officeDocument/2006/relationships/image" Target="../media/image55.png" /><Relationship Id="rId2" Type="http://schemas.openxmlformats.org/officeDocument/2006/relationships/image" Target="../media/image54.png" /><Relationship Id="rId1" Type="http://schemas.openxmlformats.org/officeDocument/2006/relationships/image" Target="../media/image53.png" /></Relationships>
</file>

<file path=ppt/diagrams/_rels/data18.xml.rels><?xml version="1.0" encoding="UTF-8" standalone="yes"?>
<Relationships xmlns="http://schemas.openxmlformats.org/package/2006/relationships"><Relationship Id="rId3" Type="http://schemas.openxmlformats.org/officeDocument/2006/relationships/image" Target="../media/image58.png" /><Relationship Id="rId2" Type="http://schemas.openxmlformats.org/officeDocument/2006/relationships/image" Target="../media/image57.png" /><Relationship Id="rId1" Type="http://schemas.openxmlformats.org/officeDocument/2006/relationships/image" Target="../media/image56.png" /></Relationships>
</file>

<file path=ppt/diagrams/_rels/data2.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image" Target="../media/image4.png" /><Relationship Id="rId1" Type="http://schemas.openxmlformats.org/officeDocument/2006/relationships/image" Target="../media/image3.png" /><Relationship Id="rId6" Type="http://schemas.openxmlformats.org/officeDocument/2006/relationships/image" Target="../media/image8.png" /><Relationship Id="rId5" Type="http://schemas.openxmlformats.org/officeDocument/2006/relationships/image" Target="../media/image7.png" /><Relationship Id="rId4" Type="http://schemas.openxmlformats.org/officeDocument/2006/relationships/image" Target="../media/image6.png" /></Relationships>
</file>

<file path=ppt/diagrams/_rels/drawing16.xml.rels><?xml version="1.0" encoding="UTF-8" standalone="yes"?>
<Relationships xmlns="http://schemas.openxmlformats.org/package/2006/relationships"><Relationship Id="rId3" Type="http://schemas.openxmlformats.org/officeDocument/2006/relationships/image" Target="../media/image55.png" /><Relationship Id="rId2" Type="http://schemas.openxmlformats.org/officeDocument/2006/relationships/image" Target="../media/image54.png" /><Relationship Id="rId1" Type="http://schemas.openxmlformats.org/officeDocument/2006/relationships/image" Target="../media/image53.png" /></Relationships>
</file>

<file path=ppt/diagrams/_rels/drawing18.xml.rels><?xml version="1.0" encoding="UTF-8" standalone="yes"?>
<Relationships xmlns="http://schemas.openxmlformats.org/package/2006/relationships"><Relationship Id="rId3" Type="http://schemas.openxmlformats.org/officeDocument/2006/relationships/image" Target="../media/image58.png" /><Relationship Id="rId2" Type="http://schemas.openxmlformats.org/officeDocument/2006/relationships/image" Target="../media/image57.png" /><Relationship Id="rId1" Type="http://schemas.openxmlformats.org/officeDocument/2006/relationships/image" Target="../media/image56.png" /></Relationships>
</file>

<file path=ppt/diagrams/_rels/drawing2.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image" Target="../media/image4.png" /><Relationship Id="rId1" Type="http://schemas.openxmlformats.org/officeDocument/2006/relationships/image" Target="../media/image3.png" /><Relationship Id="rId6" Type="http://schemas.openxmlformats.org/officeDocument/2006/relationships/image" Target="../media/image8.png" /><Relationship Id="rId5" Type="http://schemas.openxmlformats.org/officeDocument/2006/relationships/image" Target="../media/image7.png" /><Relationship Id="rId4" Type="http://schemas.openxmlformats.org/officeDocument/2006/relationships/image" Target="../media/image6.png"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E4F6D5-3F45-4793-86CA-F1BD789045B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7010FC8-A442-4B3B-96E5-7E83CCEB9AD2}">
      <dgm:prSet custT="1"/>
      <dgm:spPr>
        <a:solidFill>
          <a:schemeClr val="accent5">
            <a:lumMod val="40000"/>
            <a:lumOff val="60000"/>
          </a:schemeClr>
        </a:solidFill>
      </dgm:spPr>
      <dgm:t>
        <a:bodyPr/>
        <a:lstStyle/>
        <a:p>
          <a:pPr algn="just" rtl="0"/>
          <a:r>
            <a:rPr lang="en-IN" sz="1800" dirty="0">
              <a:solidFill>
                <a:srgbClr val="002060"/>
              </a:solidFill>
              <a:latin typeface="Times" panose="02020603060405020304" pitchFamily="18" charset="0"/>
            </a:rPr>
            <a:t>An apex body for the formulation, coordination, development and promotion of research on scientific lines in Ayurveda system of medicine.</a:t>
          </a:r>
          <a:endParaRPr lang="en-US" sz="1800" dirty="0">
            <a:solidFill>
              <a:srgbClr val="002060"/>
            </a:solidFill>
            <a:latin typeface="Times" panose="02020603060405020304" pitchFamily="18" charset="0"/>
          </a:endParaRPr>
        </a:p>
      </dgm:t>
    </dgm:pt>
    <dgm:pt modelId="{F803036E-B739-4291-8174-0F12982DC48D}" type="parTrans" cxnId="{C624216B-B555-45ED-A1AF-9FB2091073C3}">
      <dgm:prSet/>
      <dgm:spPr/>
      <dgm:t>
        <a:bodyPr/>
        <a:lstStyle/>
        <a:p>
          <a:endParaRPr lang="en-US" sz="1800"/>
        </a:p>
      </dgm:t>
    </dgm:pt>
    <dgm:pt modelId="{40E4626D-A1A1-42EC-A6C7-3BF10AF31E73}" type="sibTrans" cxnId="{C624216B-B555-45ED-A1AF-9FB2091073C3}">
      <dgm:prSet/>
      <dgm:spPr/>
      <dgm:t>
        <a:bodyPr/>
        <a:lstStyle/>
        <a:p>
          <a:endParaRPr lang="en-US" sz="1800"/>
        </a:p>
      </dgm:t>
    </dgm:pt>
    <dgm:pt modelId="{F04BCFD7-5A8A-40D8-B7E0-B0230F94FF7E}" type="pres">
      <dgm:prSet presAssocID="{3EE4F6D5-3F45-4793-86CA-F1BD789045B8}" presName="linear" presStyleCnt="0">
        <dgm:presLayoutVars>
          <dgm:animLvl val="lvl"/>
          <dgm:resizeHandles val="exact"/>
        </dgm:presLayoutVars>
      </dgm:prSet>
      <dgm:spPr/>
    </dgm:pt>
    <dgm:pt modelId="{CE48F20B-91E1-4ACC-B5DA-B9BBA1226FBA}" type="pres">
      <dgm:prSet presAssocID="{27010FC8-A442-4B3B-96E5-7E83CCEB9AD2}" presName="parentText" presStyleLbl="node1" presStyleIdx="0" presStyleCnt="1">
        <dgm:presLayoutVars>
          <dgm:chMax val="0"/>
          <dgm:bulletEnabled val="1"/>
        </dgm:presLayoutVars>
      </dgm:prSet>
      <dgm:spPr/>
    </dgm:pt>
  </dgm:ptLst>
  <dgm:cxnLst>
    <dgm:cxn modelId="{C624216B-B555-45ED-A1AF-9FB2091073C3}" srcId="{3EE4F6D5-3F45-4793-86CA-F1BD789045B8}" destId="{27010FC8-A442-4B3B-96E5-7E83CCEB9AD2}" srcOrd="0" destOrd="0" parTransId="{F803036E-B739-4291-8174-0F12982DC48D}" sibTransId="{40E4626D-A1A1-42EC-A6C7-3BF10AF31E73}"/>
    <dgm:cxn modelId="{20304353-9D55-4607-BF5E-2FF7519206D1}" type="presOf" srcId="{3EE4F6D5-3F45-4793-86CA-F1BD789045B8}" destId="{F04BCFD7-5A8A-40D8-B7E0-B0230F94FF7E}" srcOrd="0" destOrd="0" presId="urn:microsoft.com/office/officeart/2005/8/layout/vList2"/>
    <dgm:cxn modelId="{8DFFE6BD-4DE9-48F8-BBD1-7C6E75A0F006}" type="presOf" srcId="{27010FC8-A442-4B3B-96E5-7E83CCEB9AD2}" destId="{CE48F20B-91E1-4ACC-B5DA-B9BBA1226FBA}" srcOrd="0" destOrd="0" presId="urn:microsoft.com/office/officeart/2005/8/layout/vList2"/>
    <dgm:cxn modelId="{35B659EA-3E98-4FC9-B91C-C260807F9FD1}" type="presParOf" srcId="{F04BCFD7-5A8A-40D8-B7E0-B0230F94FF7E}" destId="{CE48F20B-91E1-4ACC-B5DA-B9BBA1226FBA}"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8F9BF51-E00D-4826-BD9D-FDD4ED1D127F}" type="doc">
      <dgm:prSet loTypeId="urn:microsoft.com/office/officeart/2005/8/layout/vList2" loCatId="list" qsTypeId="urn:microsoft.com/office/officeart/2005/8/quickstyle/simple3" qsCatId="simple" csTypeId="urn:microsoft.com/office/officeart/2005/8/colors/colorful3" csCatId="colorful" phldr="1"/>
      <dgm:spPr/>
      <dgm:t>
        <a:bodyPr/>
        <a:lstStyle/>
        <a:p>
          <a:endParaRPr lang="en-US"/>
        </a:p>
      </dgm:t>
    </dgm:pt>
    <dgm:pt modelId="{84423D06-C1E4-4046-94C2-1B7CD6DD8284}">
      <dgm:prSet custT="1"/>
      <dgm:spPr/>
      <dgm:t>
        <a:bodyPr/>
        <a:lstStyle/>
        <a:p>
          <a:pPr algn="just" rtl="0">
            <a:lnSpc>
              <a:spcPct val="100000"/>
            </a:lnSpc>
          </a:pPr>
          <a:r>
            <a:rPr lang="en-US" sz="1600" b="1" dirty="0">
              <a:latin typeface="Times" panose="02020603050405020304" pitchFamily="18" charset="0"/>
              <a:cs typeface="Times" panose="02020603050405020304" pitchFamily="18" charset="0"/>
            </a:rPr>
            <a:t>30 PHCs of </a:t>
          </a:r>
          <a:r>
            <a:rPr lang="en-US" sz="1600" b="1" dirty="0" err="1">
              <a:latin typeface="Times" panose="02020603050405020304" pitchFamily="18" charset="0"/>
              <a:cs typeface="Times" panose="02020603050405020304" pitchFamily="18" charset="0"/>
            </a:rPr>
            <a:t>Gadchiroli</a:t>
          </a:r>
          <a:r>
            <a:rPr lang="en-US" sz="1600" b="1" dirty="0">
              <a:latin typeface="Times" panose="02020603050405020304" pitchFamily="18" charset="0"/>
              <a:cs typeface="Times" panose="02020603050405020304" pitchFamily="18" charset="0"/>
            </a:rPr>
            <a:t> district of Maharashtra</a:t>
          </a:r>
        </a:p>
      </dgm:t>
    </dgm:pt>
    <dgm:pt modelId="{DF2341F6-0380-46BA-9F20-B297149C2585}" type="parTrans" cxnId="{E0255F3B-066D-4EF9-AD50-1E4C05A1191A}">
      <dgm:prSet/>
      <dgm:spPr/>
      <dgm:t>
        <a:bodyPr/>
        <a:lstStyle/>
        <a:p>
          <a:pPr algn="just">
            <a:lnSpc>
              <a:spcPct val="100000"/>
            </a:lnSpc>
          </a:pPr>
          <a:endParaRPr lang="en-US" sz="1600" b="1">
            <a:latin typeface="Times" panose="02020603050405020304" pitchFamily="18" charset="0"/>
            <a:cs typeface="Times" panose="02020603050405020304" pitchFamily="18" charset="0"/>
          </a:endParaRPr>
        </a:p>
      </dgm:t>
    </dgm:pt>
    <dgm:pt modelId="{B54B6A08-6B27-4CE4-AF05-5EF58EC391C1}" type="sibTrans" cxnId="{E0255F3B-066D-4EF9-AD50-1E4C05A1191A}">
      <dgm:prSet/>
      <dgm:spPr/>
      <dgm:t>
        <a:bodyPr/>
        <a:lstStyle/>
        <a:p>
          <a:pPr algn="just">
            <a:lnSpc>
              <a:spcPct val="100000"/>
            </a:lnSpc>
          </a:pPr>
          <a:endParaRPr lang="en-US" sz="1600" b="1">
            <a:latin typeface="Times" panose="02020603050405020304" pitchFamily="18" charset="0"/>
            <a:cs typeface="Times" panose="02020603050405020304" pitchFamily="18" charset="0"/>
          </a:endParaRPr>
        </a:p>
      </dgm:t>
    </dgm:pt>
    <dgm:pt modelId="{46C12CAB-B3EF-417E-8241-FD2845A4062B}">
      <dgm:prSet custT="1"/>
      <dgm:spPr/>
      <dgm:t>
        <a:bodyPr/>
        <a:lstStyle/>
        <a:p>
          <a:pPr algn="just" rtl="0">
            <a:lnSpc>
              <a:spcPct val="100000"/>
            </a:lnSpc>
          </a:pPr>
          <a:r>
            <a:rPr lang="en-US" sz="1600" b="1" dirty="0" err="1">
              <a:latin typeface="Times" panose="02020603050405020304" pitchFamily="18" charset="0"/>
              <a:cs typeface="Times" panose="02020603050405020304" pitchFamily="18" charset="0"/>
            </a:rPr>
            <a:t>Ayush</a:t>
          </a:r>
          <a:r>
            <a:rPr lang="en-US" sz="1600" b="1" dirty="0">
              <a:latin typeface="Times" panose="02020603050405020304" pitchFamily="18" charset="0"/>
              <a:cs typeface="Times" panose="02020603050405020304" pitchFamily="18" charset="0"/>
            </a:rPr>
            <a:t>-AG, </a:t>
          </a:r>
          <a:r>
            <a:rPr lang="en-US" sz="1600" b="1" dirty="0" err="1">
              <a:latin typeface="Times" panose="02020603050405020304" pitchFamily="18" charset="0"/>
              <a:cs typeface="Times" panose="02020603050405020304" pitchFamily="18" charset="0"/>
            </a:rPr>
            <a:t>Ayush</a:t>
          </a:r>
          <a:r>
            <a:rPr lang="en-US" sz="1600" b="1" dirty="0">
              <a:latin typeface="Times" panose="02020603050405020304" pitchFamily="18" charset="0"/>
              <a:cs typeface="Times" panose="02020603050405020304" pitchFamily="18" charset="0"/>
            </a:rPr>
            <a:t>-AD, </a:t>
          </a:r>
          <a:r>
            <a:rPr lang="en-US" sz="1600" b="1" dirty="0" err="1">
              <a:latin typeface="Times" panose="02020603050405020304" pitchFamily="18" charset="0"/>
              <a:cs typeface="Times" panose="02020603050405020304" pitchFamily="18" charset="0"/>
            </a:rPr>
            <a:t>Ayush</a:t>
          </a:r>
          <a:r>
            <a:rPr lang="en-US" sz="1600" b="1" dirty="0">
              <a:latin typeface="Times" panose="02020603050405020304" pitchFamily="18" charset="0"/>
              <a:cs typeface="Times" panose="02020603050405020304" pitchFamily="18" charset="0"/>
            </a:rPr>
            <a:t>-GG, </a:t>
          </a:r>
          <a:r>
            <a:rPr lang="en-US" sz="1600" b="1" dirty="0" err="1">
              <a:latin typeface="Times" panose="02020603050405020304" pitchFamily="18" charset="0"/>
              <a:cs typeface="Times" panose="02020603050405020304" pitchFamily="18" charset="0"/>
            </a:rPr>
            <a:t>Ayush</a:t>
          </a:r>
          <a:r>
            <a:rPr lang="en-US" sz="1600" b="1" dirty="0">
              <a:latin typeface="Times" panose="02020603050405020304" pitchFamily="18" charset="0"/>
              <a:cs typeface="Times" panose="02020603050405020304" pitchFamily="18" charset="0"/>
            </a:rPr>
            <a:t>-PK </a:t>
          </a:r>
          <a:r>
            <a:rPr lang="en-US" sz="1600" b="1" dirty="0" err="1">
              <a:latin typeface="Times" panose="02020603050405020304" pitchFamily="18" charset="0"/>
              <a:cs typeface="Times" panose="02020603050405020304" pitchFamily="18" charset="0"/>
            </a:rPr>
            <a:t>Avaleha</a:t>
          </a:r>
          <a:r>
            <a:rPr lang="en-US" sz="1600" b="1" dirty="0">
              <a:latin typeface="Times" panose="02020603050405020304" pitchFamily="18" charset="0"/>
              <a:cs typeface="Times" panose="02020603050405020304" pitchFamily="18" charset="0"/>
            </a:rPr>
            <a:t>, </a:t>
          </a:r>
          <a:r>
            <a:rPr lang="en-US" sz="1600" b="1" dirty="0" err="1">
              <a:latin typeface="Times" panose="02020603050405020304" pitchFamily="18" charset="0"/>
              <a:cs typeface="Times" panose="02020603050405020304" pitchFamily="18" charset="0"/>
            </a:rPr>
            <a:t>Ayush</a:t>
          </a:r>
          <a:r>
            <a:rPr lang="en-US" sz="1600" b="1" dirty="0">
              <a:latin typeface="Times" panose="02020603050405020304" pitchFamily="18" charset="0"/>
              <a:cs typeface="Times" panose="02020603050405020304" pitchFamily="18" charset="0"/>
            </a:rPr>
            <a:t>-SDM tablet and </a:t>
          </a:r>
          <a:r>
            <a:rPr lang="en-US" sz="1600" b="1" dirty="0" err="1">
              <a:latin typeface="Times" panose="02020603050405020304" pitchFamily="18" charset="0"/>
              <a:cs typeface="Times" panose="02020603050405020304" pitchFamily="18" charset="0"/>
            </a:rPr>
            <a:t>Ayush</a:t>
          </a:r>
          <a:r>
            <a:rPr lang="en-US" sz="1600" b="1" dirty="0">
              <a:latin typeface="Times" panose="02020603050405020304" pitchFamily="18" charset="0"/>
              <a:cs typeface="Times" panose="02020603050405020304" pitchFamily="18" charset="0"/>
            </a:rPr>
            <a:t> BL oil developed by CCRAS through systematic scientific studies</a:t>
          </a:r>
        </a:p>
      </dgm:t>
    </dgm:pt>
    <dgm:pt modelId="{8DEF5043-BF55-45C7-9960-72E3C871119B}" type="parTrans" cxnId="{C57CF77A-F68E-4477-97B0-3D8BB634807A}">
      <dgm:prSet/>
      <dgm:spPr/>
      <dgm:t>
        <a:bodyPr/>
        <a:lstStyle/>
        <a:p>
          <a:pPr algn="just">
            <a:lnSpc>
              <a:spcPct val="100000"/>
            </a:lnSpc>
          </a:pPr>
          <a:endParaRPr lang="en-US" sz="1600" b="1">
            <a:latin typeface="Times" panose="02020603050405020304" pitchFamily="18" charset="0"/>
            <a:cs typeface="Times" panose="02020603050405020304" pitchFamily="18" charset="0"/>
          </a:endParaRPr>
        </a:p>
      </dgm:t>
    </dgm:pt>
    <dgm:pt modelId="{C0EA27EA-F148-496C-B68D-4C6E01B734D5}" type="sibTrans" cxnId="{C57CF77A-F68E-4477-97B0-3D8BB634807A}">
      <dgm:prSet/>
      <dgm:spPr/>
      <dgm:t>
        <a:bodyPr/>
        <a:lstStyle/>
        <a:p>
          <a:pPr algn="just">
            <a:lnSpc>
              <a:spcPct val="100000"/>
            </a:lnSpc>
          </a:pPr>
          <a:endParaRPr lang="en-US" sz="1600" b="1">
            <a:latin typeface="Times" panose="02020603050405020304" pitchFamily="18" charset="0"/>
            <a:cs typeface="Times" panose="02020603050405020304" pitchFamily="18" charset="0"/>
          </a:endParaRPr>
        </a:p>
      </dgm:t>
    </dgm:pt>
    <dgm:pt modelId="{8696223C-6744-4DAB-9BB0-70E54D56EA09}">
      <dgm:prSet custT="1"/>
      <dgm:spPr/>
      <dgm:t>
        <a:bodyPr/>
        <a:lstStyle/>
        <a:p>
          <a:pPr algn="just" rtl="0">
            <a:lnSpc>
              <a:spcPct val="100000"/>
            </a:lnSpc>
          </a:pPr>
          <a:r>
            <a:rPr lang="en-US" sz="1600" b="1" dirty="0">
              <a:latin typeface="Times" panose="02020603050405020304" pitchFamily="18" charset="0"/>
              <a:cs typeface="Times" panose="02020603050405020304" pitchFamily="18" charset="0"/>
            </a:rPr>
            <a:t>For antenatal and postnatal care of pregnant women </a:t>
          </a:r>
        </a:p>
        <a:p>
          <a:pPr algn="just" rtl="0">
            <a:lnSpc>
              <a:spcPct val="100000"/>
            </a:lnSpc>
          </a:pPr>
          <a:r>
            <a:rPr lang="en-US" sz="1600" b="1" dirty="0">
              <a:latin typeface="Times" panose="02020603050405020304" pitchFamily="18" charset="0"/>
              <a:cs typeface="Times" panose="02020603050405020304" pitchFamily="18" charset="0"/>
            </a:rPr>
            <a:t>Enrolled: 7161</a:t>
          </a:r>
        </a:p>
        <a:p>
          <a:pPr algn="just" rtl="0">
            <a:lnSpc>
              <a:spcPct val="100000"/>
            </a:lnSpc>
          </a:pPr>
          <a:endParaRPr lang="en-US" sz="1600" b="1" dirty="0">
            <a:latin typeface="Times" panose="02020603050405020304" pitchFamily="18" charset="0"/>
            <a:cs typeface="Times" panose="02020603050405020304" pitchFamily="18" charset="0"/>
          </a:endParaRPr>
        </a:p>
      </dgm:t>
    </dgm:pt>
    <dgm:pt modelId="{B790A8E8-BAE7-4BD0-98B3-DD5E0BD5A2D9}" type="parTrans" cxnId="{722510E4-D348-40F7-9C7B-5309F22664EB}">
      <dgm:prSet/>
      <dgm:spPr/>
      <dgm:t>
        <a:bodyPr/>
        <a:lstStyle/>
        <a:p>
          <a:pPr algn="just">
            <a:lnSpc>
              <a:spcPct val="100000"/>
            </a:lnSpc>
          </a:pPr>
          <a:endParaRPr lang="en-US" sz="1600" b="1">
            <a:latin typeface="Times" panose="02020603050405020304" pitchFamily="18" charset="0"/>
            <a:cs typeface="Times" panose="02020603050405020304" pitchFamily="18" charset="0"/>
          </a:endParaRPr>
        </a:p>
      </dgm:t>
    </dgm:pt>
    <dgm:pt modelId="{D38ADE22-E235-42FF-A74F-0CFF3F13257D}" type="sibTrans" cxnId="{722510E4-D348-40F7-9C7B-5309F22664EB}">
      <dgm:prSet/>
      <dgm:spPr/>
      <dgm:t>
        <a:bodyPr/>
        <a:lstStyle/>
        <a:p>
          <a:pPr algn="just">
            <a:lnSpc>
              <a:spcPct val="100000"/>
            </a:lnSpc>
          </a:pPr>
          <a:endParaRPr lang="en-US" sz="1600" b="1">
            <a:latin typeface="Times" panose="02020603050405020304" pitchFamily="18" charset="0"/>
            <a:cs typeface="Times" panose="02020603050405020304" pitchFamily="18" charset="0"/>
          </a:endParaRPr>
        </a:p>
      </dgm:t>
    </dgm:pt>
    <dgm:pt modelId="{1DC388BC-8FB0-4616-9074-ACBBF42D4BB3}" type="pres">
      <dgm:prSet presAssocID="{28F9BF51-E00D-4826-BD9D-FDD4ED1D127F}" presName="linear" presStyleCnt="0">
        <dgm:presLayoutVars>
          <dgm:animLvl val="lvl"/>
          <dgm:resizeHandles val="exact"/>
        </dgm:presLayoutVars>
      </dgm:prSet>
      <dgm:spPr/>
    </dgm:pt>
    <dgm:pt modelId="{11A199E6-D615-47A1-981F-3FE07F88C223}" type="pres">
      <dgm:prSet presAssocID="{84423D06-C1E4-4046-94C2-1B7CD6DD8284}" presName="parentText" presStyleLbl="node1" presStyleIdx="0" presStyleCnt="3" custScaleY="77515">
        <dgm:presLayoutVars>
          <dgm:chMax val="0"/>
          <dgm:bulletEnabled val="1"/>
        </dgm:presLayoutVars>
      </dgm:prSet>
      <dgm:spPr/>
    </dgm:pt>
    <dgm:pt modelId="{065D86B3-7E52-41A6-9BE4-8EA6FC5B7B33}" type="pres">
      <dgm:prSet presAssocID="{B54B6A08-6B27-4CE4-AF05-5EF58EC391C1}" presName="spacer" presStyleCnt="0"/>
      <dgm:spPr/>
    </dgm:pt>
    <dgm:pt modelId="{CB387D31-0F8E-4EB5-8284-490DA7EFADD4}" type="pres">
      <dgm:prSet presAssocID="{46C12CAB-B3EF-417E-8241-FD2845A4062B}" presName="parentText" presStyleLbl="node1" presStyleIdx="1" presStyleCnt="3">
        <dgm:presLayoutVars>
          <dgm:chMax val="0"/>
          <dgm:bulletEnabled val="1"/>
        </dgm:presLayoutVars>
      </dgm:prSet>
      <dgm:spPr/>
    </dgm:pt>
    <dgm:pt modelId="{6523CF58-53CF-45BE-BDE3-B50CFD948E45}" type="pres">
      <dgm:prSet presAssocID="{C0EA27EA-F148-496C-B68D-4C6E01B734D5}" presName="spacer" presStyleCnt="0"/>
      <dgm:spPr/>
    </dgm:pt>
    <dgm:pt modelId="{380184F1-5636-40F1-B3D5-C850509881E0}" type="pres">
      <dgm:prSet presAssocID="{8696223C-6744-4DAB-9BB0-70E54D56EA09}" presName="parentText" presStyleLbl="node1" presStyleIdx="2" presStyleCnt="3">
        <dgm:presLayoutVars>
          <dgm:chMax val="0"/>
          <dgm:bulletEnabled val="1"/>
        </dgm:presLayoutVars>
      </dgm:prSet>
      <dgm:spPr/>
    </dgm:pt>
  </dgm:ptLst>
  <dgm:cxnLst>
    <dgm:cxn modelId="{E0255F3B-066D-4EF9-AD50-1E4C05A1191A}" srcId="{28F9BF51-E00D-4826-BD9D-FDD4ED1D127F}" destId="{84423D06-C1E4-4046-94C2-1B7CD6DD8284}" srcOrd="0" destOrd="0" parTransId="{DF2341F6-0380-46BA-9F20-B297149C2585}" sibTransId="{B54B6A08-6B27-4CE4-AF05-5EF58EC391C1}"/>
    <dgm:cxn modelId="{1FB92E44-6A10-43CE-9B80-76E7391EBB31}" type="presOf" srcId="{46C12CAB-B3EF-417E-8241-FD2845A4062B}" destId="{CB387D31-0F8E-4EB5-8284-490DA7EFADD4}" srcOrd="0" destOrd="0" presId="urn:microsoft.com/office/officeart/2005/8/layout/vList2"/>
    <dgm:cxn modelId="{4BF30945-A3FD-43B2-976A-D8AC4B174545}" type="presOf" srcId="{28F9BF51-E00D-4826-BD9D-FDD4ED1D127F}" destId="{1DC388BC-8FB0-4616-9074-ACBBF42D4BB3}" srcOrd="0" destOrd="0" presId="urn:microsoft.com/office/officeart/2005/8/layout/vList2"/>
    <dgm:cxn modelId="{D0D54F65-5C57-43EE-8A81-3EE6F613A393}" type="presOf" srcId="{8696223C-6744-4DAB-9BB0-70E54D56EA09}" destId="{380184F1-5636-40F1-B3D5-C850509881E0}" srcOrd="0" destOrd="0" presId="urn:microsoft.com/office/officeart/2005/8/layout/vList2"/>
    <dgm:cxn modelId="{C57CF77A-F68E-4477-97B0-3D8BB634807A}" srcId="{28F9BF51-E00D-4826-BD9D-FDD4ED1D127F}" destId="{46C12CAB-B3EF-417E-8241-FD2845A4062B}" srcOrd="1" destOrd="0" parTransId="{8DEF5043-BF55-45C7-9960-72E3C871119B}" sibTransId="{C0EA27EA-F148-496C-B68D-4C6E01B734D5}"/>
    <dgm:cxn modelId="{722510E4-D348-40F7-9C7B-5309F22664EB}" srcId="{28F9BF51-E00D-4826-BD9D-FDD4ED1D127F}" destId="{8696223C-6744-4DAB-9BB0-70E54D56EA09}" srcOrd="2" destOrd="0" parTransId="{B790A8E8-BAE7-4BD0-98B3-DD5E0BD5A2D9}" sibTransId="{D38ADE22-E235-42FF-A74F-0CFF3F13257D}"/>
    <dgm:cxn modelId="{9D9973F9-54E1-4DC8-8F26-C8CF14F84204}" type="presOf" srcId="{84423D06-C1E4-4046-94C2-1B7CD6DD8284}" destId="{11A199E6-D615-47A1-981F-3FE07F88C223}" srcOrd="0" destOrd="0" presId="urn:microsoft.com/office/officeart/2005/8/layout/vList2"/>
    <dgm:cxn modelId="{4362BCD1-FD88-4D02-9B1B-2E488B267EC9}" type="presParOf" srcId="{1DC388BC-8FB0-4616-9074-ACBBF42D4BB3}" destId="{11A199E6-D615-47A1-981F-3FE07F88C223}" srcOrd="0" destOrd="0" presId="urn:microsoft.com/office/officeart/2005/8/layout/vList2"/>
    <dgm:cxn modelId="{0D03FCE2-CC23-4204-AD31-253AB8DDB2C4}" type="presParOf" srcId="{1DC388BC-8FB0-4616-9074-ACBBF42D4BB3}" destId="{065D86B3-7E52-41A6-9BE4-8EA6FC5B7B33}" srcOrd="1" destOrd="0" presId="urn:microsoft.com/office/officeart/2005/8/layout/vList2"/>
    <dgm:cxn modelId="{1A14F610-00E0-4D2B-8BA0-FB82C67A3727}" type="presParOf" srcId="{1DC388BC-8FB0-4616-9074-ACBBF42D4BB3}" destId="{CB387D31-0F8E-4EB5-8284-490DA7EFADD4}" srcOrd="2" destOrd="0" presId="urn:microsoft.com/office/officeart/2005/8/layout/vList2"/>
    <dgm:cxn modelId="{CDCAB772-8AA3-4717-9986-F230F45C4E21}" type="presParOf" srcId="{1DC388BC-8FB0-4616-9074-ACBBF42D4BB3}" destId="{6523CF58-53CF-45BE-BDE3-B50CFD948E45}" srcOrd="3" destOrd="0" presId="urn:microsoft.com/office/officeart/2005/8/layout/vList2"/>
    <dgm:cxn modelId="{B8E35FC6-D1EE-4708-AAFE-3094C7B78056}" type="presParOf" srcId="{1DC388BC-8FB0-4616-9074-ACBBF42D4BB3}" destId="{380184F1-5636-40F1-B3D5-C850509881E0}"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0BFCEE2-FF02-4B24-9FC7-1945DAFA4C51}" type="doc">
      <dgm:prSet loTypeId="urn:microsoft.com/office/officeart/2005/8/layout/vList5" loCatId="list" qsTypeId="urn:microsoft.com/office/officeart/2005/8/quickstyle/3d2#1" qsCatId="3D" csTypeId="urn:microsoft.com/office/officeart/2005/8/colors/accent3_1" csCatId="accent3" phldr="1"/>
      <dgm:spPr/>
      <dgm:t>
        <a:bodyPr/>
        <a:lstStyle/>
        <a:p>
          <a:endParaRPr lang="en-US"/>
        </a:p>
      </dgm:t>
    </dgm:pt>
    <dgm:pt modelId="{C616E099-E4EB-4E57-A91F-84623F172213}">
      <dgm:prSet custT="1">
        <dgm:style>
          <a:lnRef idx="1">
            <a:schemeClr val="accent5"/>
          </a:lnRef>
          <a:fillRef idx="2">
            <a:schemeClr val="accent5"/>
          </a:fillRef>
          <a:effectRef idx="1">
            <a:schemeClr val="accent5"/>
          </a:effectRef>
          <a:fontRef idx="minor">
            <a:schemeClr val="dk1"/>
          </a:fontRef>
        </dgm:style>
      </dgm:prSet>
      <dgm:spPr/>
      <dgm:t>
        <a:bodyPr/>
        <a:lstStyle/>
        <a:p>
          <a:pPr algn="ctr" rtl="0">
            <a:lnSpc>
              <a:spcPct val="100000"/>
            </a:lnSpc>
          </a:pPr>
          <a:endParaRPr lang="en-US" sz="1800" b="0" i="0" dirty="0">
            <a:latin typeface="+mj-lt"/>
          </a:endParaRPr>
        </a:p>
        <a:p>
          <a:pPr algn="just" rtl="0">
            <a:lnSpc>
              <a:spcPct val="100000"/>
            </a:lnSpc>
          </a:pPr>
          <a:r>
            <a:rPr lang="en-US" sz="1800" b="1" i="0" dirty="0">
              <a:latin typeface="Aparajita" panose="02020603050405020304" pitchFamily="18" charset="0"/>
              <a:cs typeface="Aparajita" panose="02020603050405020304" pitchFamily="18" charset="0"/>
            </a:rPr>
            <a:t>Clinical evaluation of the efficacy of “Ayush SS Granules” in exclusively breast feeding mothers with Insufficient Lactation (</a:t>
          </a:r>
          <a:r>
            <a:rPr lang="en-US" sz="1800" b="1" i="0" dirty="0" err="1">
              <a:latin typeface="Aparajita" panose="02020603050405020304" pitchFamily="18" charset="0"/>
              <a:cs typeface="Aparajita" panose="02020603050405020304" pitchFamily="18" charset="0"/>
            </a:rPr>
            <a:t>Stanyalpata</a:t>
          </a:r>
          <a:r>
            <a:rPr lang="en-US" sz="1800" b="1" i="0" dirty="0">
              <a:latin typeface="Aparajita" panose="02020603050405020304" pitchFamily="18" charset="0"/>
              <a:cs typeface="Aparajita" panose="02020603050405020304" pitchFamily="18" charset="0"/>
            </a:rPr>
            <a:t>)- A Randomized Double blind placebo control trial</a:t>
          </a:r>
        </a:p>
        <a:p>
          <a:pPr algn="ctr" rtl="0">
            <a:lnSpc>
              <a:spcPct val="100000"/>
            </a:lnSpc>
          </a:pPr>
          <a:br>
            <a:rPr lang="en-US" sz="1800" b="0" i="0" dirty="0">
              <a:latin typeface="+mj-lt"/>
            </a:rPr>
          </a:br>
          <a:endParaRPr lang="en-US" sz="1800" b="0" i="0" dirty="0">
            <a:latin typeface="+mj-lt"/>
          </a:endParaRPr>
        </a:p>
        <a:p>
          <a:pPr algn="ctr" rtl="0">
            <a:lnSpc>
              <a:spcPct val="90000"/>
            </a:lnSpc>
          </a:pPr>
          <a:endParaRPr lang="en-US" sz="1800" b="1" dirty="0">
            <a:latin typeface="+mj-lt"/>
          </a:endParaRPr>
        </a:p>
      </dgm:t>
    </dgm:pt>
    <dgm:pt modelId="{955894B8-AC6F-4FE3-A67C-3EC4601B8C1C}" type="parTrans" cxnId="{ADE13293-C5D2-4415-AF87-9D976AFED84F}">
      <dgm:prSet/>
      <dgm:spPr/>
      <dgm:t>
        <a:bodyPr/>
        <a:lstStyle/>
        <a:p>
          <a:endParaRPr lang="en-US" sz="1800">
            <a:latin typeface="+mj-lt"/>
          </a:endParaRPr>
        </a:p>
      </dgm:t>
    </dgm:pt>
    <dgm:pt modelId="{E342818D-7490-4BFF-8A2F-573B4F4BAED1}" type="sibTrans" cxnId="{ADE13293-C5D2-4415-AF87-9D976AFED84F}">
      <dgm:prSet/>
      <dgm:spPr/>
      <dgm:t>
        <a:bodyPr/>
        <a:lstStyle/>
        <a:p>
          <a:endParaRPr lang="en-US" sz="1800">
            <a:latin typeface="+mj-lt"/>
          </a:endParaRPr>
        </a:p>
      </dgm:t>
    </dgm:pt>
    <dgm:pt modelId="{1AA2BA16-F980-468B-9058-44EE3AB84060}">
      <dgm:prSet custT="1">
        <dgm:style>
          <a:lnRef idx="1">
            <a:schemeClr val="accent6"/>
          </a:lnRef>
          <a:fillRef idx="2">
            <a:schemeClr val="accent6"/>
          </a:fillRef>
          <a:effectRef idx="1">
            <a:schemeClr val="accent6"/>
          </a:effectRef>
          <a:fontRef idx="minor">
            <a:schemeClr val="dk1"/>
          </a:fontRef>
        </dgm:style>
      </dgm:prSet>
      <dgm:spPr/>
      <dgm:t>
        <a:bodyPr/>
        <a:lstStyle/>
        <a:p>
          <a:r>
            <a:rPr lang="en-US" sz="1600" b="1" i="0" dirty="0">
              <a:latin typeface="Times" panose="02020603050405020304" pitchFamily="18" charset="0"/>
              <a:cs typeface="Times" panose="02020603050405020304" pitchFamily="18" charset="0"/>
            </a:rPr>
            <a:t>Evaluation of AYUSH-LND a coded </a:t>
          </a:r>
          <a:r>
            <a:rPr lang="en-US" sz="1600" b="1" i="0" dirty="0" err="1">
              <a:latin typeface="Times" panose="02020603050405020304" pitchFamily="18" charset="0"/>
              <a:cs typeface="Times" panose="02020603050405020304" pitchFamily="18" charset="0"/>
            </a:rPr>
            <a:t>Ayurvedic</a:t>
          </a:r>
          <a:r>
            <a:rPr lang="en-US" sz="1600" b="1" i="0" dirty="0">
              <a:latin typeface="Times" panose="02020603050405020304" pitchFamily="18" charset="0"/>
              <a:cs typeface="Times" panose="02020603050405020304" pitchFamily="18" charset="0"/>
            </a:rPr>
            <a:t> Formulation in the management of </a:t>
          </a:r>
          <a:r>
            <a:rPr lang="en-US" sz="1600" b="1" i="0" dirty="0" err="1">
              <a:latin typeface="Times" panose="02020603050405020304" pitchFamily="18" charset="0"/>
              <a:cs typeface="Times" panose="02020603050405020304" pitchFamily="18" charset="0"/>
            </a:rPr>
            <a:t>Asrigdara</a:t>
          </a:r>
          <a:r>
            <a:rPr lang="en-US" sz="1600" b="1" i="0" dirty="0">
              <a:latin typeface="Times" panose="02020603050405020304" pitchFamily="18" charset="0"/>
              <a:cs typeface="Times" panose="02020603050405020304" pitchFamily="18" charset="0"/>
            </a:rPr>
            <a:t> (Abnormal Uterine Bleeding)-A randomized open label prospective clinical trial</a:t>
          </a:r>
        </a:p>
      </dgm:t>
    </dgm:pt>
    <dgm:pt modelId="{EA79DDFC-B5D7-449D-96CC-8154223593FC}" type="parTrans" cxnId="{6881F431-16CA-496E-854B-434E07F50D09}">
      <dgm:prSet/>
      <dgm:spPr/>
      <dgm:t>
        <a:bodyPr/>
        <a:lstStyle/>
        <a:p>
          <a:endParaRPr lang="en-US" sz="1800">
            <a:latin typeface="+mj-lt"/>
          </a:endParaRPr>
        </a:p>
      </dgm:t>
    </dgm:pt>
    <dgm:pt modelId="{AF5A7B76-A57A-4ABC-93BF-1E9D850BAAE3}" type="sibTrans" cxnId="{6881F431-16CA-496E-854B-434E07F50D09}">
      <dgm:prSet/>
      <dgm:spPr/>
      <dgm:t>
        <a:bodyPr/>
        <a:lstStyle/>
        <a:p>
          <a:endParaRPr lang="en-US" sz="1800">
            <a:latin typeface="+mj-lt"/>
          </a:endParaRPr>
        </a:p>
      </dgm:t>
    </dgm:pt>
    <dgm:pt modelId="{BA66FE98-17C8-4681-87AB-760D3A45F8E3}" type="pres">
      <dgm:prSet presAssocID="{80BFCEE2-FF02-4B24-9FC7-1945DAFA4C51}" presName="Name0" presStyleCnt="0">
        <dgm:presLayoutVars>
          <dgm:dir/>
          <dgm:animLvl val="lvl"/>
          <dgm:resizeHandles val="exact"/>
        </dgm:presLayoutVars>
      </dgm:prSet>
      <dgm:spPr/>
    </dgm:pt>
    <dgm:pt modelId="{BA57B505-25BA-45A0-839A-EDB5C8B00C01}" type="pres">
      <dgm:prSet presAssocID="{C616E099-E4EB-4E57-A91F-84623F172213}" presName="linNode" presStyleCnt="0"/>
      <dgm:spPr/>
    </dgm:pt>
    <dgm:pt modelId="{AF605B56-5C1E-4F77-9021-07621834C29D}" type="pres">
      <dgm:prSet presAssocID="{C616E099-E4EB-4E57-A91F-84623F172213}" presName="parentText" presStyleLbl="node1" presStyleIdx="0" presStyleCnt="2" custScaleX="277778" custScaleY="102649" custLinFactNeighborX="753" custLinFactNeighborY="1350">
        <dgm:presLayoutVars>
          <dgm:chMax val="1"/>
          <dgm:bulletEnabled val="1"/>
        </dgm:presLayoutVars>
      </dgm:prSet>
      <dgm:spPr/>
    </dgm:pt>
    <dgm:pt modelId="{B1D27B89-E4CE-449C-A24F-BA3DE8B2696B}" type="pres">
      <dgm:prSet presAssocID="{E342818D-7490-4BFF-8A2F-573B4F4BAED1}" presName="sp" presStyleCnt="0"/>
      <dgm:spPr/>
    </dgm:pt>
    <dgm:pt modelId="{77092EA2-722D-4488-ACED-755E47BB3520}" type="pres">
      <dgm:prSet presAssocID="{1AA2BA16-F980-468B-9058-44EE3AB84060}" presName="linNode" presStyleCnt="0"/>
      <dgm:spPr/>
    </dgm:pt>
    <dgm:pt modelId="{AC244112-40BD-4584-8BD9-19FF8216245E}" type="pres">
      <dgm:prSet presAssocID="{1AA2BA16-F980-468B-9058-44EE3AB84060}" presName="parentText" presStyleLbl="node1" presStyleIdx="1" presStyleCnt="2" custScaleX="277778" custLinFactNeighborX="753" custLinFactNeighborY="-4507">
        <dgm:presLayoutVars>
          <dgm:chMax val="1"/>
          <dgm:bulletEnabled val="1"/>
        </dgm:presLayoutVars>
      </dgm:prSet>
      <dgm:spPr/>
    </dgm:pt>
  </dgm:ptLst>
  <dgm:cxnLst>
    <dgm:cxn modelId="{F9C18312-6B51-439D-AD95-FC70279F9BCA}" type="presOf" srcId="{80BFCEE2-FF02-4B24-9FC7-1945DAFA4C51}" destId="{BA66FE98-17C8-4681-87AB-760D3A45F8E3}" srcOrd="0" destOrd="0" presId="urn:microsoft.com/office/officeart/2005/8/layout/vList5"/>
    <dgm:cxn modelId="{6881F431-16CA-496E-854B-434E07F50D09}" srcId="{80BFCEE2-FF02-4B24-9FC7-1945DAFA4C51}" destId="{1AA2BA16-F980-468B-9058-44EE3AB84060}" srcOrd="1" destOrd="0" parTransId="{EA79DDFC-B5D7-449D-96CC-8154223593FC}" sibTransId="{AF5A7B76-A57A-4ABC-93BF-1E9D850BAAE3}"/>
    <dgm:cxn modelId="{ADE13293-C5D2-4415-AF87-9D976AFED84F}" srcId="{80BFCEE2-FF02-4B24-9FC7-1945DAFA4C51}" destId="{C616E099-E4EB-4E57-A91F-84623F172213}" srcOrd="0" destOrd="0" parTransId="{955894B8-AC6F-4FE3-A67C-3EC4601B8C1C}" sibTransId="{E342818D-7490-4BFF-8A2F-573B4F4BAED1}"/>
    <dgm:cxn modelId="{534623C8-EE72-4754-B21D-253C62495F4E}" type="presOf" srcId="{1AA2BA16-F980-468B-9058-44EE3AB84060}" destId="{AC244112-40BD-4584-8BD9-19FF8216245E}" srcOrd="0" destOrd="0" presId="urn:microsoft.com/office/officeart/2005/8/layout/vList5"/>
    <dgm:cxn modelId="{E17C53F3-CE30-4206-A063-8E8E3FA39E1B}" type="presOf" srcId="{C616E099-E4EB-4E57-A91F-84623F172213}" destId="{AF605B56-5C1E-4F77-9021-07621834C29D}" srcOrd="0" destOrd="0" presId="urn:microsoft.com/office/officeart/2005/8/layout/vList5"/>
    <dgm:cxn modelId="{959B03C2-C3CA-4B56-8DB0-C5F9E57099E3}" type="presParOf" srcId="{BA66FE98-17C8-4681-87AB-760D3A45F8E3}" destId="{BA57B505-25BA-45A0-839A-EDB5C8B00C01}" srcOrd="0" destOrd="0" presId="urn:microsoft.com/office/officeart/2005/8/layout/vList5"/>
    <dgm:cxn modelId="{4CBF2949-2DC8-4AB1-84B5-48BF722074C1}" type="presParOf" srcId="{BA57B505-25BA-45A0-839A-EDB5C8B00C01}" destId="{AF605B56-5C1E-4F77-9021-07621834C29D}" srcOrd="0" destOrd="0" presId="urn:microsoft.com/office/officeart/2005/8/layout/vList5"/>
    <dgm:cxn modelId="{5F5CB16B-5216-42A5-BF68-7DE9306E7AEF}" type="presParOf" srcId="{BA66FE98-17C8-4681-87AB-760D3A45F8E3}" destId="{B1D27B89-E4CE-449C-A24F-BA3DE8B2696B}" srcOrd="1" destOrd="0" presId="urn:microsoft.com/office/officeart/2005/8/layout/vList5"/>
    <dgm:cxn modelId="{1235D445-0770-4FF5-B0A8-7B265A2E5B26}" type="presParOf" srcId="{BA66FE98-17C8-4681-87AB-760D3A45F8E3}" destId="{77092EA2-722D-4488-ACED-755E47BB3520}" srcOrd="2" destOrd="0" presId="urn:microsoft.com/office/officeart/2005/8/layout/vList5"/>
    <dgm:cxn modelId="{B0DC2996-284F-459F-A662-99B4DA724FE0}" type="presParOf" srcId="{77092EA2-722D-4488-ACED-755E47BB3520}" destId="{AC244112-40BD-4584-8BD9-19FF8216245E}"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D92EBE9-7C49-40F4-8123-F5F83D1A9DC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15BA1DA-7E81-446A-8304-40701DFEDAD2}">
      <dgm:prSet custT="1"/>
      <dgm:spPr/>
      <dgm:t>
        <a:bodyPr/>
        <a:lstStyle/>
        <a:p>
          <a:pPr rtl="0"/>
          <a:r>
            <a:rPr lang="en-US" sz="2000" b="0" i="0" baseline="0" dirty="0">
              <a:latin typeface="Times" panose="02020603050405020304" pitchFamily="18" charset="0"/>
              <a:cs typeface="Times" panose="02020603050405020304" pitchFamily="18" charset="0"/>
            </a:rPr>
            <a:t>Developed a technique of automated </a:t>
          </a:r>
          <a:r>
            <a:rPr lang="en-US" sz="2000" b="0" i="0" baseline="0" dirty="0" err="1">
              <a:latin typeface="Times" panose="02020603050405020304" pitchFamily="18" charset="0"/>
              <a:cs typeface="Times" panose="02020603050405020304" pitchFamily="18" charset="0"/>
            </a:rPr>
            <a:t>Ksharasutra</a:t>
          </a:r>
          <a:r>
            <a:rPr lang="en-US" sz="2000" b="0" i="0" baseline="0" dirty="0">
              <a:latin typeface="Times" panose="02020603050405020304" pitchFamily="18" charset="0"/>
              <a:cs typeface="Times" panose="02020603050405020304" pitchFamily="18" charset="0"/>
            </a:rPr>
            <a:t> production in collaboration with IDDC, IIT New Delhi.</a:t>
          </a:r>
        </a:p>
      </dgm:t>
    </dgm:pt>
    <dgm:pt modelId="{68B5BE76-5552-4F16-B4DF-BE23FD767DA4}" type="parTrans" cxnId="{D444C752-837F-41BC-BE7E-6D6857E7BA3A}">
      <dgm:prSet/>
      <dgm:spPr/>
      <dgm:t>
        <a:bodyPr/>
        <a:lstStyle/>
        <a:p>
          <a:endParaRPr lang="en-US" sz="2000">
            <a:latin typeface="Times" panose="02020603050405020304" pitchFamily="18" charset="0"/>
            <a:cs typeface="Times" panose="02020603050405020304" pitchFamily="18" charset="0"/>
          </a:endParaRPr>
        </a:p>
      </dgm:t>
    </dgm:pt>
    <dgm:pt modelId="{348F9CC9-316D-4AB3-ABA1-DA480A4852FC}" type="sibTrans" cxnId="{D444C752-837F-41BC-BE7E-6D6857E7BA3A}">
      <dgm:prSet/>
      <dgm:spPr/>
      <dgm:t>
        <a:bodyPr/>
        <a:lstStyle/>
        <a:p>
          <a:endParaRPr lang="en-US" sz="2000">
            <a:latin typeface="Times" panose="02020603050405020304" pitchFamily="18" charset="0"/>
            <a:cs typeface="Times" panose="02020603050405020304" pitchFamily="18" charset="0"/>
          </a:endParaRPr>
        </a:p>
      </dgm:t>
    </dgm:pt>
    <dgm:pt modelId="{76E8B375-5B7E-4644-81AC-6C93422A5543}">
      <dgm:prSet custT="1"/>
      <dgm:spPr/>
      <dgm:t>
        <a:bodyPr/>
        <a:lstStyle/>
        <a:p>
          <a:pPr rtl="0"/>
          <a:r>
            <a:rPr lang="en-US" sz="2000" b="0" i="0" baseline="0" dirty="0">
              <a:latin typeface="Times" panose="02020603050405020304" pitchFamily="18" charset="0"/>
              <a:cs typeface="Times" panose="02020603050405020304" pitchFamily="18" charset="0"/>
            </a:rPr>
            <a:t>Enabling speedy production of standard </a:t>
          </a:r>
          <a:r>
            <a:rPr lang="en-US" sz="2000" b="0" i="0" baseline="0" dirty="0" err="1">
              <a:latin typeface="Times" panose="02020603050405020304" pitchFamily="18" charset="0"/>
              <a:cs typeface="Times" panose="02020603050405020304" pitchFamily="18" charset="0"/>
            </a:rPr>
            <a:t>Ksharasutra</a:t>
          </a:r>
          <a:r>
            <a:rPr lang="en-US" sz="2000" b="0" i="0" baseline="0" dirty="0">
              <a:latin typeface="Times" panose="02020603050405020304" pitchFamily="18" charset="0"/>
              <a:cs typeface="Times" panose="02020603050405020304" pitchFamily="18" charset="0"/>
            </a:rPr>
            <a:t> confirming the parameter of modern medical standards. </a:t>
          </a:r>
        </a:p>
      </dgm:t>
    </dgm:pt>
    <dgm:pt modelId="{8B07EC0F-A8A8-414E-B991-4C9BA8BC0F68}" type="parTrans" cxnId="{CE7107CA-6FB2-4DEA-A08F-1737856082FA}">
      <dgm:prSet/>
      <dgm:spPr/>
      <dgm:t>
        <a:bodyPr/>
        <a:lstStyle/>
        <a:p>
          <a:endParaRPr lang="en-US" sz="2000">
            <a:latin typeface="Times" panose="02020603050405020304" pitchFamily="18" charset="0"/>
            <a:cs typeface="Times" panose="02020603050405020304" pitchFamily="18" charset="0"/>
          </a:endParaRPr>
        </a:p>
      </dgm:t>
    </dgm:pt>
    <dgm:pt modelId="{D22EC55B-BC01-4B83-89B3-89AFE8F2EF05}" type="sibTrans" cxnId="{CE7107CA-6FB2-4DEA-A08F-1737856082FA}">
      <dgm:prSet/>
      <dgm:spPr/>
      <dgm:t>
        <a:bodyPr/>
        <a:lstStyle/>
        <a:p>
          <a:endParaRPr lang="en-US" sz="2000">
            <a:latin typeface="Times" panose="02020603050405020304" pitchFamily="18" charset="0"/>
            <a:cs typeface="Times" panose="02020603050405020304" pitchFamily="18" charset="0"/>
          </a:endParaRPr>
        </a:p>
      </dgm:t>
    </dgm:pt>
    <dgm:pt modelId="{47E19A75-31D9-4083-9263-B029A3547A04}">
      <dgm:prSet custT="1"/>
      <dgm:spPr/>
      <dgm:t>
        <a:bodyPr/>
        <a:lstStyle/>
        <a:p>
          <a:pPr rtl="0"/>
          <a:r>
            <a:rPr lang="en-US" sz="2000" b="0" i="0" baseline="0" dirty="0">
              <a:latin typeface="Times" panose="02020603050405020304" pitchFamily="18" charset="0"/>
              <a:cs typeface="Times" panose="02020603050405020304" pitchFamily="18" charset="0"/>
            </a:rPr>
            <a:t>CCRAS has also used it clinically  and found it very effective in terms of  tolerability and other clinical parameters.</a:t>
          </a:r>
        </a:p>
      </dgm:t>
    </dgm:pt>
    <dgm:pt modelId="{DA7F9765-9956-4898-9EE9-B5ED04A0B28C}" type="parTrans" cxnId="{D5C0BBD2-DD2C-4E65-B7CF-EE91E851A54B}">
      <dgm:prSet/>
      <dgm:spPr/>
      <dgm:t>
        <a:bodyPr/>
        <a:lstStyle/>
        <a:p>
          <a:endParaRPr lang="en-US" sz="2000">
            <a:latin typeface="Times" panose="02020603050405020304" pitchFamily="18" charset="0"/>
            <a:cs typeface="Times" panose="02020603050405020304" pitchFamily="18" charset="0"/>
          </a:endParaRPr>
        </a:p>
      </dgm:t>
    </dgm:pt>
    <dgm:pt modelId="{90125665-A355-4C65-904C-CE0E2A912A33}" type="sibTrans" cxnId="{D5C0BBD2-DD2C-4E65-B7CF-EE91E851A54B}">
      <dgm:prSet/>
      <dgm:spPr/>
      <dgm:t>
        <a:bodyPr/>
        <a:lstStyle/>
        <a:p>
          <a:endParaRPr lang="en-US" sz="2000">
            <a:latin typeface="Times" panose="02020603050405020304" pitchFamily="18" charset="0"/>
            <a:cs typeface="Times" panose="02020603050405020304" pitchFamily="18" charset="0"/>
          </a:endParaRPr>
        </a:p>
      </dgm:t>
    </dgm:pt>
    <dgm:pt modelId="{0A154563-91EA-4433-B0AA-DC76C1B66185}">
      <dgm:prSet custT="1"/>
      <dgm:spPr/>
      <dgm:t>
        <a:bodyPr/>
        <a:lstStyle/>
        <a:p>
          <a:pPr rtl="0"/>
          <a:r>
            <a:rPr lang="en-US" sz="2000" dirty="0">
              <a:latin typeface="Times" panose="02020603050405020304" pitchFamily="18" charset="0"/>
              <a:cs typeface="Times" panose="02020603050405020304" pitchFamily="18" charset="0"/>
            </a:rPr>
            <a:t>A</a:t>
          </a:r>
          <a:r>
            <a:rPr lang="en-US" sz="2000" b="0" i="0" baseline="0" dirty="0">
              <a:latin typeface="Times" panose="02020603050405020304" pitchFamily="18" charset="0"/>
              <a:cs typeface="Times" panose="02020603050405020304" pitchFamily="18" charset="0"/>
            </a:rPr>
            <a:t> medicated thread, used in </a:t>
          </a:r>
          <a:r>
            <a:rPr lang="en-US" sz="2000" b="0" i="0" baseline="0" dirty="0" err="1">
              <a:latin typeface="Times" panose="02020603050405020304" pitchFamily="18" charset="0"/>
              <a:cs typeface="Times" panose="02020603050405020304" pitchFamily="18" charset="0"/>
            </a:rPr>
            <a:t>Ayurvedic</a:t>
          </a:r>
          <a:r>
            <a:rPr lang="en-US" sz="2000" b="0" i="0" baseline="0" dirty="0">
              <a:latin typeface="Times" panose="02020603050405020304" pitchFamily="18" charset="0"/>
              <a:cs typeface="Times" panose="02020603050405020304" pitchFamily="18" charset="0"/>
            </a:rPr>
            <a:t> </a:t>
          </a:r>
          <a:r>
            <a:rPr lang="en-US" sz="2000" b="0" i="0" baseline="0" dirty="0" err="1">
              <a:latin typeface="Times" panose="02020603050405020304" pitchFamily="18" charset="0"/>
              <a:cs typeface="Times" panose="02020603050405020304" pitchFamily="18" charset="0"/>
            </a:rPr>
            <a:t>parasurgical</a:t>
          </a:r>
          <a:r>
            <a:rPr lang="en-US" sz="2000" b="0" i="0" baseline="0" dirty="0">
              <a:latin typeface="Times" panose="02020603050405020304" pitchFamily="18" charset="0"/>
              <a:cs typeface="Times" panose="02020603050405020304" pitchFamily="18" charset="0"/>
            </a:rPr>
            <a:t> technique for treating fistula-in-</a:t>
          </a:r>
          <a:r>
            <a:rPr lang="en-US" sz="2000" b="0" i="0" baseline="0" dirty="0" err="1">
              <a:latin typeface="Times" panose="02020603050405020304" pitchFamily="18" charset="0"/>
              <a:cs typeface="Times" panose="02020603050405020304" pitchFamily="18" charset="0"/>
            </a:rPr>
            <a:t>ano</a:t>
          </a:r>
          <a:r>
            <a:rPr lang="en-US" sz="2000" b="0" i="0" baseline="0" dirty="0">
              <a:latin typeface="Times" panose="02020603050405020304" pitchFamily="18" charset="0"/>
              <a:cs typeface="Times" panose="02020603050405020304" pitchFamily="18" charset="0"/>
            </a:rPr>
            <a:t>, piles, and </a:t>
          </a:r>
          <a:r>
            <a:rPr lang="en-US" sz="2000" b="0" i="0" baseline="0" dirty="0" err="1">
              <a:latin typeface="Times" panose="02020603050405020304" pitchFamily="18" charset="0"/>
              <a:cs typeface="Times" panose="02020603050405020304" pitchFamily="18" charset="0"/>
            </a:rPr>
            <a:t>pilonidal</a:t>
          </a:r>
          <a:r>
            <a:rPr lang="en-US" sz="2000" b="0" i="0" baseline="0" dirty="0">
              <a:latin typeface="Times" panose="02020603050405020304" pitchFamily="18" charset="0"/>
              <a:cs typeface="Times" panose="02020603050405020304" pitchFamily="18" charset="0"/>
            </a:rPr>
            <a:t> sinus like anal disease. </a:t>
          </a:r>
        </a:p>
      </dgm:t>
    </dgm:pt>
    <dgm:pt modelId="{04F714CE-0C82-4158-B50A-3654C1365544}" type="sibTrans" cxnId="{E78C0C1E-EFE3-4D39-A710-E9F2EECB225F}">
      <dgm:prSet/>
      <dgm:spPr/>
      <dgm:t>
        <a:bodyPr/>
        <a:lstStyle/>
        <a:p>
          <a:endParaRPr lang="en-US" sz="2000">
            <a:latin typeface="Times" panose="02020603050405020304" pitchFamily="18" charset="0"/>
            <a:cs typeface="Times" panose="02020603050405020304" pitchFamily="18" charset="0"/>
          </a:endParaRPr>
        </a:p>
      </dgm:t>
    </dgm:pt>
    <dgm:pt modelId="{462CDEDE-646A-4E09-A952-527714366E26}" type="parTrans" cxnId="{E78C0C1E-EFE3-4D39-A710-E9F2EECB225F}">
      <dgm:prSet/>
      <dgm:spPr/>
      <dgm:t>
        <a:bodyPr/>
        <a:lstStyle/>
        <a:p>
          <a:endParaRPr lang="en-US" sz="2000">
            <a:latin typeface="Times" panose="02020603050405020304" pitchFamily="18" charset="0"/>
            <a:cs typeface="Times" panose="02020603050405020304" pitchFamily="18" charset="0"/>
          </a:endParaRPr>
        </a:p>
      </dgm:t>
    </dgm:pt>
    <dgm:pt modelId="{5A635C2E-83C9-4B9B-9A52-182E3960FE94}" type="pres">
      <dgm:prSet presAssocID="{0D92EBE9-7C49-40F4-8123-F5F83D1A9DC6}" presName="linear" presStyleCnt="0">
        <dgm:presLayoutVars>
          <dgm:animLvl val="lvl"/>
          <dgm:resizeHandles val="exact"/>
        </dgm:presLayoutVars>
      </dgm:prSet>
      <dgm:spPr/>
    </dgm:pt>
    <dgm:pt modelId="{538710C3-314B-4985-880E-F4BE4E198669}" type="pres">
      <dgm:prSet presAssocID="{0A154563-91EA-4433-B0AA-DC76C1B66185}" presName="parentText" presStyleLbl="node1" presStyleIdx="0" presStyleCnt="4" custScaleY="104306" custLinFactY="-1389" custLinFactNeighborX="1724" custLinFactNeighborY="-100000">
        <dgm:presLayoutVars>
          <dgm:chMax val="0"/>
          <dgm:bulletEnabled val="1"/>
        </dgm:presLayoutVars>
      </dgm:prSet>
      <dgm:spPr/>
    </dgm:pt>
    <dgm:pt modelId="{038ED0B5-2918-456C-B2E9-8356BD9DD77E}" type="pres">
      <dgm:prSet presAssocID="{04F714CE-0C82-4158-B50A-3654C1365544}" presName="spacer" presStyleCnt="0"/>
      <dgm:spPr/>
    </dgm:pt>
    <dgm:pt modelId="{6B9DA79D-1AD6-4D8A-8997-055D3811E0B6}" type="pres">
      <dgm:prSet presAssocID="{C15BA1DA-7E81-446A-8304-40701DFEDAD2}" presName="parentText" presStyleLbl="node1" presStyleIdx="1" presStyleCnt="4" custScaleY="69686" custLinFactNeighborY="-62327">
        <dgm:presLayoutVars>
          <dgm:chMax val="0"/>
          <dgm:bulletEnabled val="1"/>
        </dgm:presLayoutVars>
      </dgm:prSet>
      <dgm:spPr/>
    </dgm:pt>
    <dgm:pt modelId="{3812B1B1-35D6-4C87-875E-8F69128AAACD}" type="pres">
      <dgm:prSet presAssocID="{348F9CC9-316D-4AB3-ABA1-DA480A4852FC}" presName="spacer" presStyleCnt="0"/>
      <dgm:spPr/>
    </dgm:pt>
    <dgm:pt modelId="{4AFD0583-7B36-44C9-B55F-3631EA7FF4D6}" type="pres">
      <dgm:prSet presAssocID="{76E8B375-5B7E-4644-81AC-6C93422A5543}" presName="parentText" presStyleLbl="node1" presStyleIdx="2" presStyleCnt="4" custScaleY="73995" custLinFactNeighborY="-76330">
        <dgm:presLayoutVars>
          <dgm:chMax val="0"/>
          <dgm:bulletEnabled val="1"/>
        </dgm:presLayoutVars>
      </dgm:prSet>
      <dgm:spPr/>
    </dgm:pt>
    <dgm:pt modelId="{D5611AD4-98F5-4DC3-A8E4-E2659C5AC6AB}" type="pres">
      <dgm:prSet presAssocID="{D22EC55B-BC01-4B83-89B3-89AFE8F2EF05}" presName="spacer" presStyleCnt="0"/>
      <dgm:spPr/>
    </dgm:pt>
    <dgm:pt modelId="{05D8DF9F-772B-46BE-B95A-FFE399933F65}" type="pres">
      <dgm:prSet presAssocID="{47E19A75-31D9-4083-9263-B029A3547A04}" presName="parentText" presStyleLbl="node1" presStyleIdx="3" presStyleCnt="4" custScaleY="79941" custLinFactY="-840" custLinFactNeighborX="1724" custLinFactNeighborY="-100000">
        <dgm:presLayoutVars>
          <dgm:chMax val="0"/>
          <dgm:bulletEnabled val="1"/>
        </dgm:presLayoutVars>
      </dgm:prSet>
      <dgm:spPr/>
    </dgm:pt>
  </dgm:ptLst>
  <dgm:cxnLst>
    <dgm:cxn modelId="{689D8D0B-B85A-47C6-9B71-A809FC5391CA}" type="presOf" srcId="{76E8B375-5B7E-4644-81AC-6C93422A5543}" destId="{4AFD0583-7B36-44C9-B55F-3631EA7FF4D6}" srcOrd="0" destOrd="0" presId="urn:microsoft.com/office/officeart/2005/8/layout/vList2"/>
    <dgm:cxn modelId="{E78C0C1E-EFE3-4D39-A710-E9F2EECB225F}" srcId="{0D92EBE9-7C49-40F4-8123-F5F83D1A9DC6}" destId="{0A154563-91EA-4433-B0AA-DC76C1B66185}" srcOrd="0" destOrd="0" parTransId="{462CDEDE-646A-4E09-A952-527714366E26}" sibTransId="{04F714CE-0C82-4158-B50A-3654C1365544}"/>
    <dgm:cxn modelId="{ACD1AF21-31D5-430B-81A2-EB6D5D306E8E}" type="presOf" srcId="{C15BA1DA-7E81-446A-8304-40701DFEDAD2}" destId="{6B9DA79D-1AD6-4D8A-8997-055D3811E0B6}" srcOrd="0" destOrd="0" presId="urn:microsoft.com/office/officeart/2005/8/layout/vList2"/>
    <dgm:cxn modelId="{668E7E39-B3F3-4CD1-95A9-67480D32F7D9}" type="presOf" srcId="{0D92EBE9-7C49-40F4-8123-F5F83D1A9DC6}" destId="{5A635C2E-83C9-4B9B-9A52-182E3960FE94}" srcOrd="0" destOrd="0" presId="urn:microsoft.com/office/officeart/2005/8/layout/vList2"/>
    <dgm:cxn modelId="{D444C752-837F-41BC-BE7E-6D6857E7BA3A}" srcId="{0D92EBE9-7C49-40F4-8123-F5F83D1A9DC6}" destId="{C15BA1DA-7E81-446A-8304-40701DFEDAD2}" srcOrd="1" destOrd="0" parTransId="{68B5BE76-5552-4F16-B4DF-BE23FD767DA4}" sibTransId="{348F9CC9-316D-4AB3-ABA1-DA480A4852FC}"/>
    <dgm:cxn modelId="{407ADC93-CDC3-4E50-9543-A2BE8A04E018}" type="presOf" srcId="{47E19A75-31D9-4083-9263-B029A3547A04}" destId="{05D8DF9F-772B-46BE-B95A-FFE399933F65}" srcOrd="0" destOrd="0" presId="urn:microsoft.com/office/officeart/2005/8/layout/vList2"/>
    <dgm:cxn modelId="{CE7107CA-6FB2-4DEA-A08F-1737856082FA}" srcId="{0D92EBE9-7C49-40F4-8123-F5F83D1A9DC6}" destId="{76E8B375-5B7E-4644-81AC-6C93422A5543}" srcOrd="2" destOrd="0" parTransId="{8B07EC0F-A8A8-414E-B991-4C9BA8BC0F68}" sibTransId="{D22EC55B-BC01-4B83-89B3-89AFE8F2EF05}"/>
    <dgm:cxn modelId="{D5C0BBD2-DD2C-4E65-B7CF-EE91E851A54B}" srcId="{0D92EBE9-7C49-40F4-8123-F5F83D1A9DC6}" destId="{47E19A75-31D9-4083-9263-B029A3547A04}" srcOrd="3" destOrd="0" parTransId="{DA7F9765-9956-4898-9EE9-B5ED04A0B28C}" sibTransId="{90125665-A355-4C65-904C-CE0E2A912A33}"/>
    <dgm:cxn modelId="{DE9050E0-E77F-4816-9D63-B2FACF1220E3}" type="presOf" srcId="{0A154563-91EA-4433-B0AA-DC76C1B66185}" destId="{538710C3-314B-4985-880E-F4BE4E198669}" srcOrd="0" destOrd="0" presId="urn:microsoft.com/office/officeart/2005/8/layout/vList2"/>
    <dgm:cxn modelId="{D98F17A6-C81A-4469-B474-DC0CCBBFC699}" type="presParOf" srcId="{5A635C2E-83C9-4B9B-9A52-182E3960FE94}" destId="{538710C3-314B-4985-880E-F4BE4E198669}" srcOrd="0" destOrd="0" presId="urn:microsoft.com/office/officeart/2005/8/layout/vList2"/>
    <dgm:cxn modelId="{49C782E7-65B1-4AD0-8C83-C680F5B44EF2}" type="presParOf" srcId="{5A635C2E-83C9-4B9B-9A52-182E3960FE94}" destId="{038ED0B5-2918-456C-B2E9-8356BD9DD77E}" srcOrd="1" destOrd="0" presId="urn:microsoft.com/office/officeart/2005/8/layout/vList2"/>
    <dgm:cxn modelId="{532E9ED9-F0D1-4DE2-9B9C-D7A36D46DF30}" type="presParOf" srcId="{5A635C2E-83C9-4B9B-9A52-182E3960FE94}" destId="{6B9DA79D-1AD6-4D8A-8997-055D3811E0B6}" srcOrd="2" destOrd="0" presId="urn:microsoft.com/office/officeart/2005/8/layout/vList2"/>
    <dgm:cxn modelId="{9CF223C2-73F7-40F2-9A5D-DE4922F2428C}" type="presParOf" srcId="{5A635C2E-83C9-4B9B-9A52-182E3960FE94}" destId="{3812B1B1-35D6-4C87-875E-8F69128AAACD}" srcOrd="3" destOrd="0" presId="urn:microsoft.com/office/officeart/2005/8/layout/vList2"/>
    <dgm:cxn modelId="{BB2CDE2F-9250-4D79-AA8F-CA0913A30948}" type="presParOf" srcId="{5A635C2E-83C9-4B9B-9A52-182E3960FE94}" destId="{4AFD0583-7B36-44C9-B55F-3631EA7FF4D6}" srcOrd="4" destOrd="0" presId="urn:microsoft.com/office/officeart/2005/8/layout/vList2"/>
    <dgm:cxn modelId="{8D745868-6DE4-4955-B89A-D74F5FA8E2B4}" type="presParOf" srcId="{5A635C2E-83C9-4B9B-9A52-182E3960FE94}" destId="{D5611AD4-98F5-4DC3-A8E4-E2659C5AC6AB}" srcOrd="5" destOrd="0" presId="urn:microsoft.com/office/officeart/2005/8/layout/vList2"/>
    <dgm:cxn modelId="{95B64A59-1588-4496-961C-F644B4E394A5}" type="presParOf" srcId="{5A635C2E-83C9-4B9B-9A52-182E3960FE94}" destId="{05D8DF9F-772B-46BE-B95A-FFE399933F65}" srcOrd="6"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06EE682-4808-4E45-9B95-792773A6C52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58E45B5-8367-4243-B50D-F4797CD11C79}">
      <dgm:prSet custT="1"/>
      <dgm:spPr/>
      <dgm:t>
        <a:bodyPr/>
        <a:lstStyle/>
        <a:p>
          <a:pPr rtl="0"/>
          <a:r>
            <a:rPr lang="en-US" sz="1400" dirty="0">
              <a:latin typeface="Times" panose="02020603050405020304" pitchFamily="18" charset="0"/>
              <a:cs typeface="Times" panose="02020603050405020304" pitchFamily="18" charset="0"/>
            </a:rPr>
            <a:t>Survey tours conducted : 970</a:t>
          </a:r>
        </a:p>
      </dgm:t>
    </dgm:pt>
    <dgm:pt modelId="{833B834F-7DF4-4EAF-B5F9-67488443A8D7}" type="parTrans" cxnId="{5CF4165B-2C70-44C2-B772-089F984857EB}">
      <dgm:prSet/>
      <dgm:spPr/>
      <dgm:t>
        <a:bodyPr/>
        <a:lstStyle/>
        <a:p>
          <a:endParaRPr lang="en-US" sz="1400">
            <a:latin typeface="Times" panose="02020603050405020304" pitchFamily="18" charset="0"/>
            <a:cs typeface="Times" panose="02020603050405020304" pitchFamily="18" charset="0"/>
          </a:endParaRPr>
        </a:p>
      </dgm:t>
    </dgm:pt>
    <dgm:pt modelId="{CDB1712B-58B6-4906-A965-0636818FF27B}" type="sibTrans" cxnId="{5CF4165B-2C70-44C2-B772-089F984857EB}">
      <dgm:prSet/>
      <dgm:spPr/>
      <dgm:t>
        <a:bodyPr/>
        <a:lstStyle/>
        <a:p>
          <a:endParaRPr lang="en-US" sz="1400">
            <a:latin typeface="Times" panose="02020603050405020304" pitchFamily="18" charset="0"/>
            <a:cs typeface="Times" panose="02020603050405020304" pitchFamily="18" charset="0"/>
          </a:endParaRPr>
        </a:p>
      </dgm:t>
    </dgm:pt>
    <dgm:pt modelId="{8FA836FF-0BC9-4EFC-BED5-6640454AF4B5}">
      <dgm:prSet custT="1"/>
      <dgm:spPr/>
      <dgm:t>
        <a:bodyPr/>
        <a:lstStyle/>
        <a:p>
          <a:pPr rtl="0"/>
          <a:r>
            <a:rPr lang="en-US" sz="1400" dirty="0">
              <a:latin typeface="Times" panose="02020603050405020304" pitchFamily="18" charset="0"/>
              <a:cs typeface="Times" panose="02020603050405020304" pitchFamily="18" charset="0"/>
            </a:rPr>
            <a:t>Herbarium prepared: 1,20,000</a:t>
          </a:r>
        </a:p>
      </dgm:t>
    </dgm:pt>
    <dgm:pt modelId="{85672CCB-50E5-4A51-92AA-2B36FA3CCBB2}" type="parTrans" cxnId="{F7107DC1-01DD-4DF0-8E6C-C78F28E6EA05}">
      <dgm:prSet/>
      <dgm:spPr/>
      <dgm:t>
        <a:bodyPr/>
        <a:lstStyle/>
        <a:p>
          <a:endParaRPr lang="en-US" sz="1400">
            <a:latin typeface="Times" panose="02020603050405020304" pitchFamily="18" charset="0"/>
            <a:cs typeface="Times" panose="02020603050405020304" pitchFamily="18" charset="0"/>
          </a:endParaRPr>
        </a:p>
      </dgm:t>
    </dgm:pt>
    <dgm:pt modelId="{AB46012B-FFCD-4E95-BD7C-F4DA9FE7F8F8}" type="sibTrans" cxnId="{F7107DC1-01DD-4DF0-8E6C-C78F28E6EA05}">
      <dgm:prSet/>
      <dgm:spPr/>
      <dgm:t>
        <a:bodyPr/>
        <a:lstStyle/>
        <a:p>
          <a:endParaRPr lang="en-US" sz="1400">
            <a:latin typeface="Times" panose="02020603050405020304" pitchFamily="18" charset="0"/>
            <a:cs typeface="Times" panose="02020603050405020304" pitchFamily="18" charset="0"/>
          </a:endParaRPr>
        </a:p>
      </dgm:t>
    </dgm:pt>
    <dgm:pt modelId="{76A5D522-7C45-4E00-9AD4-78284F09E104}">
      <dgm:prSet custT="1"/>
      <dgm:spPr/>
      <dgm:t>
        <a:bodyPr/>
        <a:lstStyle/>
        <a:p>
          <a:pPr rtl="0"/>
          <a:r>
            <a:rPr lang="en-US" sz="1400" dirty="0">
              <a:latin typeface="Times" panose="02020603050405020304" pitchFamily="18" charset="0"/>
              <a:cs typeface="Times" panose="02020603050405020304" pitchFamily="18" charset="0"/>
            </a:rPr>
            <a:t>Museum specimen collected: 20,000</a:t>
          </a:r>
        </a:p>
      </dgm:t>
    </dgm:pt>
    <dgm:pt modelId="{D30F1777-FE55-4F32-A277-0225B8469984}" type="parTrans" cxnId="{2227DE5B-2DF9-4CF1-A9C0-968437FDE342}">
      <dgm:prSet/>
      <dgm:spPr/>
      <dgm:t>
        <a:bodyPr/>
        <a:lstStyle/>
        <a:p>
          <a:endParaRPr lang="en-US" sz="1400">
            <a:latin typeface="Times" panose="02020603050405020304" pitchFamily="18" charset="0"/>
            <a:cs typeface="Times" panose="02020603050405020304" pitchFamily="18" charset="0"/>
          </a:endParaRPr>
        </a:p>
      </dgm:t>
    </dgm:pt>
    <dgm:pt modelId="{0A9141F3-9BF2-4544-9693-6FE0C5E57E95}" type="sibTrans" cxnId="{2227DE5B-2DF9-4CF1-A9C0-968437FDE342}">
      <dgm:prSet/>
      <dgm:spPr/>
      <dgm:t>
        <a:bodyPr/>
        <a:lstStyle/>
        <a:p>
          <a:endParaRPr lang="en-US" sz="1400">
            <a:latin typeface="Times" panose="02020603050405020304" pitchFamily="18" charset="0"/>
            <a:cs typeface="Times" panose="02020603050405020304" pitchFamily="18" charset="0"/>
          </a:endParaRPr>
        </a:p>
      </dgm:t>
    </dgm:pt>
    <dgm:pt modelId="{D2E9198C-A409-4933-88C1-838EB4251C4A}">
      <dgm:prSet custT="1"/>
      <dgm:spPr/>
      <dgm:t>
        <a:bodyPr/>
        <a:lstStyle/>
        <a:p>
          <a:pPr rtl="0"/>
          <a:r>
            <a:rPr lang="en-US" sz="1400" dirty="0">
              <a:latin typeface="Times" panose="02020603050405020304" pitchFamily="18" charset="0"/>
              <a:cs typeface="Times" panose="02020603050405020304" pitchFamily="18" charset="0"/>
            </a:rPr>
            <a:t>New plant species recorded: 10</a:t>
          </a:r>
        </a:p>
      </dgm:t>
    </dgm:pt>
    <dgm:pt modelId="{2D6B5DA8-427C-4938-8E9C-A3425ACDF5A0}" type="parTrans" cxnId="{4D8FE6BC-2EAA-4FD3-B211-FDBFD239F80E}">
      <dgm:prSet/>
      <dgm:spPr/>
      <dgm:t>
        <a:bodyPr/>
        <a:lstStyle/>
        <a:p>
          <a:endParaRPr lang="en-US" sz="1400">
            <a:latin typeface="Times" panose="02020603050405020304" pitchFamily="18" charset="0"/>
            <a:cs typeface="Times" panose="02020603050405020304" pitchFamily="18" charset="0"/>
          </a:endParaRPr>
        </a:p>
      </dgm:t>
    </dgm:pt>
    <dgm:pt modelId="{0ED32E4D-5A13-407B-B19A-208B85AA764B}" type="sibTrans" cxnId="{4D8FE6BC-2EAA-4FD3-B211-FDBFD239F80E}">
      <dgm:prSet/>
      <dgm:spPr/>
      <dgm:t>
        <a:bodyPr/>
        <a:lstStyle/>
        <a:p>
          <a:endParaRPr lang="en-US" sz="1400">
            <a:latin typeface="Times" panose="02020603050405020304" pitchFamily="18" charset="0"/>
            <a:cs typeface="Times" panose="02020603050405020304" pitchFamily="18" charset="0"/>
          </a:endParaRPr>
        </a:p>
      </dgm:t>
    </dgm:pt>
    <dgm:pt modelId="{F2A6ED73-1447-4685-85B1-27586B1993A7}">
      <dgm:prSet custT="1"/>
      <dgm:spPr/>
      <dgm:t>
        <a:bodyPr/>
        <a:lstStyle/>
        <a:p>
          <a:pPr rtl="0"/>
          <a:r>
            <a:rPr lang="en-US" sz="1400" dirty="0" err="1">
              <a:latin typeface="Times" panose="02020603050405020304" pitchFamily="18" charset="0"/>
              <a:cs typeface="Times" panose="02020603050405020304" pitchFamily="18" charset="0"/>
            </a:rPr>
            <a:t>Pharmacognostical</a:t>
          </a:r>
          <a:r>
            <a:rPr lang="en-US" sz="1400" dirty="0">
              <a:latin typeface="Times" panose="02020603050405020304" pitchFamily="18" charset="0"/>
              <a:cs typeface="Times" panose="02020603050405020304" pitchFamily="18" charset="0"/>
            </a:rPr>
            <a:t> studies on 500 plants </a:t>
          </a:r>
        </a:p>
      </dgm:t>
    </dgm:pt>
    <dgm:pt modelId="{43DB20E3-40A7-4265-B8CB-30441C1355CA}" type="parTrans" cxnId="{2BC209F3-F307-4C5F-9AD8-FF8CC2AB69EE}">
      <dgm:prSet/>
      <dgm:spPr/>
      <dgm:t>
        <a:bodyPr/>
        <a:lstStyle/>
        <a:p>
          <a:endParaRPr lang="en-US" sz="1400">
            <a:latin typeface="Times" panose="02020603050405020304" pitchFamily="18" charset="0"/>
            <a:cs typeface="Times" panose="02020603050405020304" pitchFamily="18" charset="0"/>
          </a:endParaRPr>
        </a:p>
      </dgm:t>
    </dgm:pt>
    <dgm:pt modelId="{578B9A2E-9787-41E5-9FD5-BC95BA08BC5C}" type="sibTrans" cxnId="{2BC209F3-F307-4C5F-9AD8-FF8CC2AB69EE}">
      <dgm:prSet/>
      <dgm:spPr/>
      <dgm:t>
        <a:bodyPr/>
        <a:lstStyle/>
        <a:p>
          <a:endParaRPr lang="en-US" sz="1400">
            <a:latin typeface="Times" panose="02020603050405020304" pitchFamily="18" charset="0"/>
            <a:cs typeface="Times" panose="02020603050405020304" pitchFamily="18" charset="0"/>
          </a:endParaRPr>
        </a:p>
      </dgm:t>
    </dgm:pt>
    <dgm:pt modelId="{5E376939-BAAF-4361-A0CB-319358D4AD51}" type="pres">
      <dgm:prSet presAssocID="{206EE682-4808-4E45-9B95-792773A6C52D}" presName="linear" presStyleCnt="0">
        <dgm:presLayoutVars>
          <dgm:animLvl val="lvl"/>
          <dgm:resizeHandles val="exact"/>
        </dgm:presLayoutVars>
      </dgm:prSet>
      <dgm:spPr/>
    </dgm:pt>
    <dgm:pt modelId="{05CC7643-DAC6-400E-8B63-78D85E5C579F}" type="pres">
      <dgm:prSet presAssocID="{658E45B5-8367-4243-B50D-F4797CD11C79}" presName="parentText" presStyleLbl="node1" presStyleIdx="0" presStyleCnt="5" custScaleY="58206" custLinFactY="-14362" custLinFactNeighborY="-100000">
        <dgm:presLayoutVars>
          <dgm:chMax val="0"/>
          <dgm:bulletEnabled val="1"/>
        </dgm:presLayoutVars>
      </dgm:prSet>
      <dgm:spPr/>
    </dgm:pt>
    <dgm:pt modelId="{BB06E2A7-F6F8-4818-A030-1E329EC52037}" type="pres">
      <dgm:prSet presAssocID="{CDB1712B-58B6-4906-A965-0636818FF27B}" presName="spacer" presStyleCnt="0"/>
      <dgm:spPr/>
    </dgm:pt>
    <dgm:pt modelId="{C8725D41-86AD-41CF-8980-10589A61B197}" type="pres">
      <dgm:prSet presAssocID="{8FA836FF-0BC9-4EFC-BED5-6640454AF4B5}" presName="parentText" presStyleLbl="node1" presStyleIdx="1" presStyleCnt="5" custScaleY="67610" custLinFactNeighborX="1351" custLinFactNeighborY="-34267">
        <dgm:presLayoutVars>
          <dgm:chMax val="0"/>
          <dgm:bulletEnabled val="1"/>
        </dgm:presLayoutVars>
      </dgm:prSet>
      <dgm:spPr/>
    </dgm:pt>
    <dgm:pt modelId="{219255B3-B67D-401C-A255-4BA544488312}" type="pres">
      <dgm:prSet presAssocID="{AB46012B-FFCD-4E95-BD7C-F4DA9FE7F8F8}" presName="spacer" presStyleCnt="0"/>
      <dgm:spPr/>
    </dgm:pt>
    <dgm:pt modelId="{51C1D6BD-83C9-407A-B293-222B4D3557B1}" type="pres">
      <dgm:prSet presAssocID="{76A5D522-7C45-4E00-9AD4-78284F09E104}" presName="parentText" presStyleLbl="node1" presStyleIdx="2" presStyleCnt="5" custScaleY="51570" custLinFactNeighborY="-85352">
        <dgm:presLayoutVars>
          <dgm:chMax val="0"/>
          <dgm:bulletEnabled val="1"/>
        </dgm:presLayoutVars>
      </dgm:prSet>
      <dgm:spPr/>
    </dgm:pt>
    <dgm:pt modelId="{DC157F31-F16A-4EFB-ABCC-E178E69D0191}" type="pres">
      <dgm:prSet presAssocID="{0A9141F3-9BF2-4544-9693-6FE0C5E57E95}" presName="spacer" presStyleCnt="0"/>
      <dgm:spPr/>
    </dgm:pt>
    <dgm:pt modelId="{5A0EE4BE-227A-4286-9A9D-C526FEF37651}" type="pres">
      <dgm:prSet presAssocID="{D2E9198C-A409-4933-88C1-838EB4251C4A}" presName="parentText" presStyleLbl="node1" presStyleIdx="3" presStyleCnt="5" custScaleY="54665" custLinFactY="-850" custLinFactNeighborY="-100000">
        <dgm:presLayoutVars>
          <dgm:chMax val="0"/>
          <dgm:bulletEnabled val="1"/>
        </dgm:presLayoutVars>
      </dgm:prSet>
      <dgm:spPr/>
    </dgm:pt>
    <dgm:pt modelId="{15ACFEB1-88B4-474D-A97F-9C5CC5220305}" type="pres">
      <dgm:prSet presAssocID="{0ED32E4D-5A13-407B-B19A-208B85AA764B}" presName="spacer" presStyleCnt="0"/>
      <dgm:spPr/>
    </dgm:pt>
    <dgm:pt modelId="{BBC9E7C6-E96E-4084-808A-CBE570896774}" type="pres">
      <dgm:prSet presAssocID="{F2A6ED73-1447-4685-85B1-27586B1993A7}" presName="parentText" presStyleLbl="node1" presStyleIdx="4" presStyleCnt="5" custScaleY="57170" custLinFactY="-15030" custLinFactNeighborY="-100000">
        <dgm:presLayoutVars>
          <dgm:chMax val="0"/>
          <dgm:bulletEnabled val="1"/>
        </dgm:presLayoutVars>
      </dgm:prSet>
      <dgm:spPr/>
    </dgm:pt>
  </dgm:ptLst>
  <dgm:cxnLst>
    <dgm:cxn modelId="{837D0412-24CB-4313-ABB0-904BCD4F10A2}" type="presOf" srcId="{F2A6ED73-1447-4685-85B1-27586B1993A7}" destId="{BBC9E7C6-E96E-4084-808A-CBE570896774}" srcOrd="0" destOrd="0" presId="urn:microsoft.com/office/officeart/2005/8/layout/vList2"/>
    <dgm:cxn modelId="{CED8D735-6450-432E-A187-30F407AE8AF1}" type="presOf" srcId="{D2E9198C-A409-4933-88C1-838EB4251C4A}" destId="{5A0EE4BE-227A-4286-9A9D-C526FEF37651}" srcOrd="0" destOrd="0" presId="urn:microsoft.com/office/officeart/2005/8/layout/vList2"/>
    <dgm:cxn modelId="{5CF4165B-2C70-44C2-B772-089F984857EB}" srcId="{206EE682-4808-4E45-9B95-792773A6C52D}" destId="{658E45B5-8367-4243-B50D-F4797CD11C79}" srcOrd="0" destOrd="0" parTransId="{833B834F-7DF4-4EAF-B5F9-67488443A8D7}" sibTransId="{CDB1712B-58B6-4906-A965-0636818FF27B}"/>
    <dgm:cxn modelId="{2227DE5B-2DF9-4CF1-A9C0-968437FDE342}" srcId="{206EE682-4808-4E45-9B95-792773A6C52D}" destId="{76A5D522-7C45-4E00-9AD4-78284F09E104}" srcOrd="2" destOrd="0" parTransId="{D30F1777-FE55-4F32-A277-0225B8469984}" sibTransId="{0A9141F3-9BF2-4544-9693-6FE0C5E57E95}"/>
    <dgm:cxn modelId="{33DB1C67-6DD7-4142-88FE-60388EF969C5}" type="presOf" srcId="{8FA836FF-0BC9-4EFC-BED5-6640454AF4B5}" destId="{C8725D41-86AD-41CF-8980-10589A61B197}" srcOrd="0" destOrd="0" presId="urn:microsoft.com/office/officeart/2005/8/layout/vList2"/>
    <dgm:cxn modelId="{8C8F2C8E-2C58-43D1-BBD3-F39BBF7A4BB4}" type="presOf" srcId="{206EE682-4808-4E45-9B95-792773A6C52D}" destId="{5E376939-BAAF-4361-A0CB-319358D4AD51}" srcOrd="0" destOrd="0" presId="urn:microsoft.com/office/officeart/2005/8/layout/vList2"/>
    <dgm:cxn modelId="{78F6F194-45D2-48DB-B2D8-C0B372AD2966}" type="presOf" srcId="{658E45B5-8367-4243-B50D-F4797CD11C79}" destId="{05CC7643-DAC6-400E-8B63-78D85E5C579F}" srcOrd="0" destOrd="0" presId="urn:microsoft.com/office/officeart/2005/8/layout/vList2"/>
    <dgm:cxn modelId="{4D8FE6BC-2EAA-4FD3-B211-FDBFD239F80E}" srcId="{206EE682-4808-4E45-9B95-792773A6C52D}" destId="{D2E9198C-A409-4933-88C1-838EB4251C4A}" srcOrd="3" destOrd="0" parTransId="{2D6B5DA8-427C-4938-8E9C-A3425ACDF5A0}" sibTransId="{0ED32E4D-5A13-407B-B19A-208B85AA764B}"/>
    <dgm:cxn modelId="{F7107DC1-01DD-4DF0-8E6C-C78F28E6EA05}" srcId="{206EE682-4808-4E45-9B95-792773A6C52D}" destId="{8FA836FF-0BC9-4EFC-BED5-6640454AF4B5}" srcOrd="1" destOrd="0" parTransId="{85672CCB-50E5-4A51-92AA-2B36FA3CCBB2}" sibTransId="{AB46012B-FFCD-4E95-BD7C-F4DA9FE7F8F8}"/>
    <dgm:cxn modelId="{722C0AE5-E1C8-4337-B3F1-88D869F2E161}" type="presOf" srcId="{76A5D522-7C45-4E00-9AD4-78284F09E104}" destId="{51C1D6BD-83C9-407A-B293-222B4D3557B1}" srcOrd="0" destOrd="0" presId="urn:microsoft.com/office/officeart/2005/8/layout/vList2"/>
    <dgm:cxn modelId="{2BC209F3-F307-4C5F-9AD8-FF8CC2AB69EE}" srcId="{206EE682-4808-4E45-9B95-792773A6C52D}" destId="{F2A6ED73-1447-4685-85B1-27586B1993A7}" srcOrd="4" destOrd="0" parTransId="{43DB20E3-40A7-4265-B8CB-30441C1355CA}" sibTransId="{578B9A2E-9787-41E5-9FD5-BC95BA08BC5C}"/>
    <dgm:cxn modelId="{CD5C070E-5CBA-408C-8F69-268CDD05AFC2}" type="presParOf" srcId="{5E376939-BAAF-4361-A0CB-319358D4AD51}" destId="{05CC7643-DAC6-400E-8B63-78D85E5C579F}" srcOrd="0" destOrd="0" presId="urn:microsoft.com/office/officeart/2005/8/layout/vList2"/>
    <dgm:cxn modelId="{2CDD0191-7CDA-4BBA-A0F6-EADF74613EE2}" type="presParOf" srcId="{5E376939-BAAF-4361-A0CB-319358D4AD51}" destId="{BB06E2A7-F6F8-4818-A030-1E329EC52037}" srcOrd="1" destOrd="0" presId="urn:microsoft.com/office/officeart/2005/8/layout/vList2"/>
    <dgm:cxn modelId="{E118F7A9-7997-4068-A3B7-470ECFC454CF}" type="presParOf" srcId="{5E376939-BAAF-4361-A0CB-319358D4AD51}" destId="{C8725D41-86AD-41CF-8980-10589A61B197}" srcOrd="2" destOrd="0" presId="urn:microsoft.com/office/officeart/2005/8/layout/vList2"/>
    <dgm:cxn modelId="{5F349BBE-AEAB-4A67-977F-A9B9FBF53BFB}" type="presParOf" srcId="{5E376939-BAAF-4361-A0CB-319358D4AD51}" destId="{219255B3-B67D-401C-A255-4BA544488312}" srcOrd="3" destOrd="0" presId="urn:microsoft.com/office/officeart/2005/8/layout/vList2"/>
    <dgm:cxn modelId="{3EE16C1E-A2AD-4ABB-9525-BA2F4B87C6FE}" type="presParOf" srcId="{5E376939-BAAF-4361-A0CB-319358D4AD51}" destId="{51C1D6BD-83C9-407A-B293-222B4D3557B1}" srcOrd="4" destOrd="0" presId="urn:microsoft.com/office/officeart/2005/8/layout/vList2"/>
    <dgm:cxn modelId="{A322665F-6FA1-49CD-89D4-E52B3639CA77}" type="presParOf" srcId="{5E376939-BAAF-4361-A0CB-319358D4AD51}" destId="{DC157F31-F16A-4EFB-ABCC-E178E69D0191}" srcOrd="5" destOrd="0" presId="urn:microsoft.com/office/officeart/2005/8/layout/vList2"/>
    <dgm:cxn modelId="{E1226A7D-A92E-4D03-8FCC-97F4A8F9A5E9}" type="presParOf" srcId="{5E376939-BAAF-4361-A0CB-319358D4AD51}" destId="{5A0EE4BE-227A-4286-9A9D-C526FEF37651}" srcOrd="6" destOrd="0" presId="urn:microsoft.com/office/officeart/2005/8/layout/vList2"/>
    <dgm:cxn modelId="{05288A9D-2EBA-458F-B09A-299B576BB38C}" type="presParOf" srcId="{5E376939-BAAF-4361-A0CB-319358D4AD51}" destId="{15ACFEB1-88B4-474D-A97F-9C5CC5220305}" srcOrd="7" destOrd="0" presId="urn:microsoft.com/office/officeart/2005/8/layout/vList2"/>
    <dgm:cxn modelId="{A1012FC4-4945-4474-BE32-10EBD3DC9676}" type="presParOf" srcId="{5E376939-BAAF-4361-A0CB-319358D4AD51}" destId="{BBC9E7C6-E96E-4084-808A-CBE570896774}" srcOrd="8" destOrd="0" presId="urn:microsoft.com/office/officeart/2005/8/layout/vList2"/>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633BC90-21D0-4E89-BADD-E38301CBA597}" type="doc">
      <dgm:prSet loTypeId="urn:microsoft.com/office/officeart/2005/8/layout/orgChart1" loCatId="hierarchy" qsTypeId="urn:microsoft.com/office/officeart/2005/8/quickstyle/simple1" qsCatId="simple" csTypeId="urn:microsoft.com/office/officeart/2005/8/colors/accent0_2" csCatId="mainScheme" phldr="1"/>
      <dgm:spPr/>
      <dgm:t>
        <a:bodyPr/>
        <a:lstStyle/>
        <a:p>
          <a:endParaRPr lang="en-IN"/>
        </a:p>
      </dgm:t>
    </dgm:pt>
    <dgm:pt modelId="{9DACEC06-49DC-48A8-94C4-B2704666FC6B}">
      <dgm:prSet phldrT="[Text]" custT="1"/>
      <dgm:spPr/>
      <dgm:t>
        <a:bodyPr/>
        <a:lstStyle/>
        <a:p>
          <a:r>
            <a:rPr lang="en-US" sz="1400" b="1" dirty="0">
              <a:latin typeface="Times New Roman" panose="02020603050405020304" pitchFamily="18" charset="0"/>
              <a:cs typeface="Times New Roman" panose="02020603050405020304" pitchFamily="18" charset="0"/>
            </a:rPr>
            <a:t>CCRAS approach in documentation and validation of LHTs and EMPs</a:t>
          </a:r>
          <a:endParaRPr lang="en-IN" sz="1400" dirty="0"/>
        </a:p>
      </dgm:t>
    </dgm:pt>
    <dgm:pt modelId="{243FB0C6-2952-4159-A389-EF20683193C5}" type="parTrans" cxnId="{16FB81A7-8F55-4F9E-8B5A-88C22A132025}">
      <dgm:prSet/>
      <dgm:spPr/>
      <dgm:t>
        <a:bodyPr/>
        <a:lstStyle/>
        <a:p>
          <a:endParaRPr lang="en-IN"/>
        </a:p>
      </dgm:t>
    </dgm:pt>
    <dgm:pt modelId="{4BC758C7-96E2-4B05-8897-B6B7F9386795}" type="sibTrans" cxnId="{16FB81A7-8F55-4F9E-8B5A-88C22A132025}">
      <dgm:prSet/>
      <dgm:spPr/>
      <dgm:t>
        <a:bodyPr/>
        <a:lstStyle/>
        <a:p>
          <a:endParaRPr lang="en-IN"/>
        </a:p>
      </dgm:t>
    </dgm:pt>
    <dgm:pt modelId="{B53D2667-EA7D-457F-A475-6D17CC728A72}">
      <dgm:prSet phldrT="[Text]" custT="1"/>
      <dgm:spPr/>
      <dgm:t>
        <a:bodyPr/>
        <a:lstStyle/>
        <a:p>
          <a:r>
            <a:rPr lang="en-US" sz="1400" b="1" u="sng" dirty="0">
              <a:latin typeface="Times New Roman" panose="02020603050405020304" pitchFamily="18" charset="0"/>
              <a:cs typeface="Times New Roman" panose="02020603050405020304" pitchFamily="18" charset="0"/>
            </a:rPr>
            <a:t>Proactive approach </a:t>
          </a:r>
        </a:p>
        <a:p>
          <a:r>
            <a:rPr lang="en-US" sz="1400" dirty="0">
              <a:latin typeface="Times New Roman" panose="02020603050405020304" pitchFamily="18" charset="0"/>
              <a:cs typeface="Times New Roman" panose="02020603050405020304" pitchFamily="18" charset="0"/>
            </a:rPr>
            <a:t>Tribal Health Care </a:t>
          </a:r>
          <a:r>
            <a:rPr lang="en-US" sz="1400" dirty="0">
              <a:solidFill>
                <a:schemeClr val="tx2">
                  <a:lumMod val="50000"/>
                </a:schemeClr>
              </a:solidFill>
              <a:latin typeface="Times New Roman" panose="02020603050405020304" pitchFamily="18" charset="0"/>
              <a:cs typeface="Times New Roman" panose="02020603050405020304" pitchFamily="18" charset="0"/>
            </a:rPr>
            <a:t>Research</a:t>
          </a:r>
          <a:r>
            <a:rPr lang="en-US" sz="1400" dirty="0">
              <a:latin typeface="Times New Roman" panose="02020603050405020304" pitchFamily="18" charset="0"/>
              <a:cs typeface="Times New Roman" panose="02020603050405020304" pitchFamily="18" charset="0"/>
            </a:rPr>
            <a:t> Program (THCRP), and Medico-Ethno Botanical Survey (MEBS</a:t>
          </a:r>
          <a:r>
            <a:rPr lang="en-US" sz="1800" dirty="0">
              <a:latin typeface="Times New Roman" panose="02020603050405020304" pitchFamily="18" charset="0"/>
              <a:cs typeface="Times New Roman" panose="02020603050405020304" pitchFamily="18" charset="0"/>
            </a:rPr>
            <a:t>)</a:t>
          </a:r>
          <a:endParaRPr lang="en-IN" sz="1800" dirty="0"/>
        </a:p>
      </dgm:t>
    </dgm:pt>
    <dgm:pt modelId="{BA55030B-B84E-4A14-B6D9-FC7D55CC425C}" type="sibTrans" cxnId="{931E1323-F82E-47E7-B416-92D727995E15}">
      <dgm:prSet/>
      <dgm:spPr/>
      <dgm:t>
        <a:bodyPr/>
        <a:lstStyle/>
        <a:p>
          <a:endParaRPr lang="en-IN"/>
        </a:p>
      </dgm:t>
    </dgm:pt>
    <dgm:pt modelId="{954BFF5B-518B-4CE4-89DF-61CCCB0AA355}" type="parTrans" cxnId="{931E1323-F82E-47E7-B416-92D727995E15}">
      <dgm:prSet/>
      <dgm:spPr/>
      <dgm:t>
        <a:bodyPr/>
        <a:lstStyle/>
        <a:p>
          <a:endParaRPr lang="en-IN"/>
        </a:p>
      </dgm:t>
    </dgm:pt>
    <dgm:pt modelId="{C90739FA-B888-4397-A959-C7013F89B5DA}">
      <dgm:prSet phldrT="[Text]" custT="1"/>
      <dgm:spPr/>
      <dgm:t>
        <a:bodyPr/>
        <a:lstStyle/>
        <a:p>
          <a:r>
            <a:rPr lang="en-US" sz="1200" b="1" u="sng" dirty="0">
              <a:latin typeface="Times New Roman" panose="02020603050405020304" pitchFamily="18" charset="0"/>
              <a:cs typeface="Times New Roman" panose="02020603050405020304" pitchFamily="18" charset="0"/>
            </a:rPr>
            <a:t>Reactive approach</a:t>
          </a:r>
        </a:p>
        <a:p>
          <a:r>
            <a:rPr lang="en-US" sz="1600" dirty="0">
              <a:latin typeface="Times New Roman" panose="02020603050405020304" pitchFamily="18" charset="0"/>
              <a:cs typeface="Times New Roman" panose="02020603050405020304" pitchFamily="18" charset="0"/>
            </a:rPr>
            <a:t>documentation through taking leads voluntarily provided by individuals</a:t>
          </a:r>
          <a:endParaRPr lang="en-IN" sz="1600" dirty="0"/>
        </a:p>
      </dgm:t>
    </dgm:pt>
    <dgm:pt modelId="{F22CF6D1-879D-40D3-AE6C-4BBE37B64DFE}" type="sibTrans" cxnId="{9FDD9C00-4FC1-4AB6-9A91-9A13DE2B8363}">
      <dgm:prSet/>
      <dgm:spPr/>
      <dgm:t>
        <a:bodyPr/>
        <a:lstStyle/>
        <a:p>
          <a:endParaRPr lang="en-IN"/>
        </a:p>
      </dgm:t>
    </dgm:pt>
    <dgm:pt modelId="{FE4E9897-A190-4FEE-BA83-091EC7AA4B27}" type="parTrans" cxnId="{9FDD9C00-4FC1-4AB6-9A91-9A13DE2B8363}">
      <dgm:prSet/>
      <dgm:spPr/>
      <dgm:t>
        <a:bodyPr/>
        <a:lstStyle/>
        <a:p>
          <a:endParaRPr lang="en-IN"/>
        </a:p>
      </dgm:t>
    </dgm:pt>
    <dgm:pt modelId="{D840AC04-1AB9-4AD6-9172-170600588491}" type="pres">
      <dgm:prSet presAssocID="{A633BC90-21D0-4E89-BADD-E38301CBA597}" presName="hierChild1" presStyleCnt="0">
        <dgm:presLayoutVars>
          <dgm:orgChart val="1"/>
          <dgm:chPref val="1"/>
          <dgm:dir/>
          <dgm:animOne val="branch"/>
          <dgm:animLvl val="lvl"/>
          <dgm:resizeHandles/>
        </dgm:presLayoutVars>
      </dgm:prSet>
      <dgm:spPr/>
    </dgm:pt>
    <dgm:pt modelId="{56C8F6D1-8AB7-4CC3-9640-F5403D85CD04}" type="pres">
      <dgm:prSet presAssocID="{9DACEC06-49DC-48A8-94C4-B2704666FC6B}" presName="hierRoot1" presStyleCnt="0">
        <dgm:presLayoutVars>
          <dgm:hierBranch val="init"/>
        </dgm:presLayoutVars>
      </dgm:prSet>
      <dgm:spPr/>
    </dgm:pt>
    <dgm:pt modelId="{FBAD97F6-9A7F-4725-B8B6-8EA9CF4E9A75}" type="pres">
      <dgm:prSet presAssocID="{9DACEC06-49DC-48A8-94C4-B2704666FC6B}" presName="rootComposite1" presStyleCnt="0"/>
      <dgm:spPr/>
    </dgm:pt>
    <dgm:pt modelId="{A4E64DE8-476F-486E-BDC9-8B547FE293F8}" type="pres">
      <dgm:prSet presAssocID="{9DACEC06-49DC-48A8-94C4-B2704666FC6B}" presName="rootText1" presStyleLbl="node0" presStyleIdx="0" presStyleCnt="1" custScaleX="294097" custScaleY="60015" custLinFactY="-7138" custLinFactNeighborX="5042" custLinFactNeighborY="-100000">
        <dgm:presLayoutVars>
          <dgm:chPref val="3"/>
        </dgm:presLayoutVars>
      </dgm:prSet>
      <dgm:spPr/>
    </dgm:pt>
    <dgm:pt modelId="{220A6542-952A-44FF-BFD4-AD1A25E5747C}" type="pres">
      <dgm:prSet presAssocID="{9DACEC06-49DC-48A8-94C4-B2704666FC6B}" presName="rootConnector1" presStyleLbl="node1" presStyleIdx="0" presStyleCnt="0"/>
      <dgm:spPr/>
    </dgm:pt>
    <dgm:pt modelId="{635BC5C1-CAA0-4042-86A1-2D6C18CF895B}" type="pres">
      <dgm:prSet presAssocID="{9DACEC06-49DC-48A8-94C4-B2704666FC6B}" presName="hierChild2" presStyleCnt="0"/>
      <dgm:spPr/>
    </dgm:pt>
    <dgm:pt modelId="{AE455F66-53A4-4096-BBDD-41B7137C5348}" type="pres">
      <dgm:prSet presAssocID="{954BFF5B-518B-4CE4-89DF-61CCCB0AA355}" presName="Name37" presStyleLbl="parChTrans1D2" presStyleIdx="0" presStyleCnt="2"/>
      <dgm:spPr/>
    </dgm:pt>
    <dgm:pt modelId="{F9D9703A-92A9-44A4-98AD-3A8A14E41808}" type="pres">
      <dgm:prSet presAssocID="{B53D2667-EA7D-457F-A475-6D17CC728A72}" presName="hierRoot2" presStyleCnt="0">
        <dgm:presLayoutVars>
          <dgm:hierBranch val="init"/>
        </dgm:presLayoutVars>
      </dgm:prSet>
      <dgm:spPr/>
    </dgm:pt>
    <dgm:pt modelId="{50E02959-D3AC-46C7-86D7-4C7F17D062A8}" type="pres">
      <dgm:prSet presAssocID="{B53D2667-EA7D-457F-A475-6D17CC728A72}" presName="rootComposite" presStyleCnt="0"/>
      <dgm:spPr/>
    </dgm:pt>
    <dgm:pt modelId="{B07B035E-C603-4E56-B086-BCCDC7C51C6C}" type="pres">
      <dgm:prSet presAssocID="{B53D2667-EA7D-457F-A475-6D17CC728A72}" presName="rootText" presStyleLbl="node2" presStyleIdx="0" presStyleCnt="2" custScaleX="178212" custLinFactY="-16644" custLinFactNeighborX="14097" custLinFactNeighborY="-100000">
        <dgm:presLayoutVars>
          <dgm:chPref val="3"/>
        </dgm:presLayoutVars>
      </dgm:prSet>
      <dgm:spPr/>
    </dgm:pt>
    <dgm:pt modelId="{52679159-C6C4-40D7-9D8D-788336181046}" type="pres">
      <dgm:prSet presAssocID="{B53D2667-EA7D-457F-A475-6D17CC728A72}" presName="rootConnector" presStyleLbl="node2" presStyleIdx="0" presStyleCnt="2"/>
      <dgm:spPr/>
    </dgm:pt>
    <dgm:pt modelId="{71637C6E-7228-4128-921A-57C1C108C780}" type="pres">
      <dgm:prSet presAssocID="{B53D2667-EA7D-457F-A475-6D17CC728A72}" presName="hierChild4" presStyleCnt="0"/>
      <dgm:spPr/>
    </dgm:pt>
    <dgm:pt modelId="{1177BEFE-ED59-4E54-82EA-634E5266F6AD}" type="pres">
      <dgm:prSet presAssocID="{B53D2667-EA7D-457F-A475-6D17CC728A72}" presName="hierChild5" presStyleCnt="0"/>
      <dgm:spPr/>
    </dgm:pt>
    <dgm:pt modelId="{75CE0853-ECBC-4DB7-8E77-EB870F396F65}" type="pres">
      <dgm:prSet presAssocID="{FE4E9897-A190-4FEE-BA83-091EC7AA4B27}" presName="Name37" presStyleLbl="parChTrans1D2" presStyleIdx="1" presStyleCnt="2"/>
      <dgm:spPr/>
    </dgm:pt>
    <dgm:pt modelId="{CB80C768-7A41-4F88-93EA-79B4B6DE6E49}" type="pres">
      <dgm:prSet presAssocID="{C90739FA-B888-4397-A959-C7013F89B5DA}" presName="hierRoot2" presStyleCnt="0">
        <dgm:presLayoutVars>
          <dgm:hierBranch val="init"/>
        </dgm:presLayoutVars>
      </dgm:prSet>
      <dgm:spPr/>
    </dgm:pt>
    <dgm:pt modelId="{312193A7-3DE8-463B-A879-A578C889918E}" type="pres">
      <dgm:prSet presAssocID="{C90739FA-B888-4397-A959-C7013F89B5DA}" presName="rootComposite" presStyleCnt="0"/>
      <dgm:spPr/>
    </dgm:pt>
    <dgm:pt modelId="{30A420C2-6B3E-4EE3-9DDE-55B74EF45190}" type="pres">
      <dgm:prSet presAssocID="{C90739FA-B888-4397-A959-C7013F89B5DA}" presName="rootText" presStyleLbl="node2" presStyleIdx="1" presStyleCnt="2" custScaleX="177002" custLinFactY="-16644" custLinFactNeighborX="-3111" custLinFactNeighborY="-100000">
        <dgm:presLayoutVars>
          <dgm:chPref val="3"/>
        </dgm:presLayoutVars>
      </dgm:prSet>
      <dgm:spPr/>
    </dgm:pt>
    <dgm:pt modelId="{312873F6-A8A8-4FB0-AD5A-80A001E2EC3A}" type="pres">
      <dgm:prSet presAssocID="{C90739FA-B888-4397-A959-C7013F89B5DA}" presName="rootConnector" presStyleLbl="node2" presStyleIdx="1" presStyleCnt="2"/>
      <dgm:spPr/>
    </dgm:pt>
    <dgm:pt modelId="{EEFD9E1F-D03C-41F3-B988-831272135E41}" type="pres">
      <dgm:prSet presAssocID="{C90739FA-B888-4397-A959-C7013F89B5DA}" presName="hierChild4" presStyleCnt="0"/>
      <dgm:spPr/>
    </dgm:pt>
    <dgm:pt modelId="{AFE32426-2947-486B-AE2C-0C6FB28D06A4}" type="pres">
      <dgm:prSet presAssocID="{C90739FA-B888-4397-A959-C7013F89B5DA}" presName="hierChild5" presStyleCnt="0"/>
      <dgm:spPr/>
    </dgm:pt>
    <dgm:pt modelId="{FFE2081D-5FE4-4A14-8030-C91D99993E2C}" type="pres">
      <dgm:prSet presAssocID="{9DACEC06-49DC-48A8-94C4-B2704666FC6B}" presName="hierChild3" presStyleCnt="0"/>
      <dgm:spPr/>
    </dgm:pt>
  </dgm:ptLst>
  <dgm:cxnLst>
    <dgm:cxn modelId="{9FDD9C00-4FC1-4AB6-9A91-9A13DE2B8363}" srcId="{9DACEC06-49DC-48A8-94C4-B2704666FC6B}" destId="{C90739FA-B888-4397-A959-C7013F89B5DA}" srcOrd="1" destOrd="0" parTransId="{FE4E9897-A190-4FEE-BA83-091EC7AA4B27}" sibTransId="{F22CF6D1-879D-40D3-AE6C-4BBE37B64DFE}"/>
    <dgm:cxn modelId="{8393CD0F-3899-4353-94F6-4AA3A5ED8410}" type="presOf" srcId="{A633BC90-21D0-4E89-BADD-E38301CBA597}" destId="{D840AC04-1AB9-4AD6-9172-170600588491}" srcOrd="0" destOrd="0" presId="urn:microsoft.com/office/officeart/2005/8/layout/orgChart1"/>
    <dgm:cxn modelId="{E727C01E-1C1A-4F4E-B7B2-6478BDA49C02}" type="presOf" srcId="{954BFF5B-518B-4CE4-89DF-61CCCB0AA355}" destId="{AE455F66-53A4-4096-BBDD-41B7137C5348}" srcOrd="0" destOrd="0" presId="urn:microsoft.com/office/officeart/2005/8/layout/orgChart1"/>
    <dgm:cxn modelId="{931E1323-F82E-47E7-B416-92D727995E15}" srcId="{9DACEC06-49DC-48A8-94C4-B2704666FC6B}" destId="{B53D2667-EA7D-457F-A475-6D17CC728A72}" srcOrd="0" destOrd="0" parTransId="{954BFF5B-518B-4CE4-89DF-61CCCB0AA355}" sibTransId="{BA55030B-B84E-4A14-B6D9-FC7D55CC425C}"/>
    <dgm:cxn modelId="{7C8D4C28-91DC-4B83-8D62-4D7D191B746F}" type="presOf" srcId="{B53D2667-EA7D-457F-A475-6D17CC728A72}" destId="{B07B035E-C603-4E56-B086-BCCDC7C51C6C}" srcOrd="0" destOrd="0" presId="urn:microsoft.com/office/officeart/2005/8/layout/orgChart1"/>
    <dgm:cxn modelId="{9522B168-8195-43DF-8AD0-58BD969A9C9F}" type="presOf" srcId="{9DACEC06-49DC-48A8-94C4-B2704666FC6B}" destId="{A4E64DE8-476F-486E-BDC9-8B547FE293F8}" srcOrd="0" destOrd="0" presId="urn:microsoft.com/office/officeart/2005/8/layout/orgChart1"/>
    <dgm:cxn modelId="{32E5159D-753E-4D86-941C-65AB61D8F294}" type="presOf" srcId="{9DACEC06-49DC-48A8-94C4-B2704666FC6B}" destId="{220A6542-952A-44FF-BFD4-AD1A25E5747C}" srcOrd="1" destOrd="0" presId="urn:microsoft.com/office/officeart/2005/8/layout/orgChart1"/>
    <dgm:cxn modelId="{16FB81A7-8F55-4F9E-8B5A-88C22A132025}" srcId="{A633BC90-21D0-4E89-BADD-E38301CBA597}" destId="{9DACEC06-49DC-48A8-94C4-B2704666FC6B}" srcOrd="0" destOrd="0" parTransId="{243FB0C6-2952-4159-A389-EF20683193C5}" sibTransId="{4BC758C7-96E2-4B05-8897-B6B7F9386795}"/>
    <dgm:cxn modelId="{1B1E21AE-C7BB-4CCA-8864-948898C2CE6F}" type="presOf" srcId="{C90739FA-B888-4397-A959-C7013F89B5DA}" destId="{312873F6-A8A8-4FB0-AD5A-80A001E2EC3A}" srcOrd="1" destOrd="0" presId="urn:microsoft.com/office/officeart/2005/8/layout/orgChart1"/>
    <dgm:cxn modelId="{167B87D9-58D1-4919-82CE-E49A48B5DB99}" type="presOf" srcId="{C90739FA-B888-4397-A959-C7013F89B5DA}" destId="{30A420C2-6B3E-4EE3-9DDE-55B74EF45190}" srcOrd="0" destOrd="0" presId="urn:microsoft.com/office/officeart/2005/8/layout/orgChart1"/>
    <dgm:cxn modelId="{75F629F1-8D93-4ECE-B891-665A9DA1935D}" type="presOf" srcId="{B53D2667-EA7D-457F-A475-6D17CC728A72}" destId="{52679159-C6C4-40D7-9D8D-788336181046}" srcOrd="1" destOrd="0" presId="urn:microsoft.com/office/officeart/2005/8/layout/orgChart1"/>
    <dgm:cxn modelId="{167A41FC-17BA-4AFA-BEE2-4DB2BF191F85}" type="presOf" srcId="{FE4E9897-A190-4FEE-BA83-091EC7AA4B27}" destId="{75CE0853-ECBC-4DB7-8E77-EB870F396F65}" srcOrd="0" destOrd="0" presId="urn:microsoft.com/office/officeart/2005/8/layout/orgChart1"/>
    <dgm:cxn modelId="{BCEBFB58-1C7B-48AD-A7E4-DEA43CE2AD28}" type="presParOf" srcId="{D840AC04-1AB9-4AD6-9172-170600588491}" destId="{56C8F6D1-8AB7-4CC3-9640-F5403D85CD04}" srcOrd="0" destOrd="0" presId="urn:microsoft.com/office/officeart/2005/8/layout/orgChart1"/>
    <dgm:cxn modelId="{6F252C3C-D5A4-4487-A695-CCE94958BCC0}" type="presParOf" srcId="{56C8F6D1-8AB7-4CC3-9640-F5403D85CD04}" destId="{FBAD97F6-9A7F-4725-B8B6-8EA9CF4E9A75}" srcOrd="0" destOrd="0" presId="urn:microsoft.com/office/officeart/2005/8/layout/orgChart1"/>
    <dgm:cxn modelId="{809F2BE9-F8BF-40D7-91C0-0B657C28C89A}" type="presParOf" srcId="{FBAD97F6-9A7F-4725-B8B6-8EA9CF4E9A75}" destId="{A4E64DE8-476F-486E-BDC9-8B547FE293F8}" srcOrd="0" destOrd="0" presId="urn:microsoft.com/office/officeart/2005/8/layout/orgChart1"/>
    <dgm:cxn modelId="{1A16A698-320B-4B0F-8260-5CF6302F67CE}" type="presParOf" srcId="{FBAD97F6-9A7F-4725-B8B6-8EA9CF4E9A75}" destId="{220A6542-952A-44FF-BFD4-AD1A25E5747C}" srcOrd="1" destOrd="0" presId="urn:microsoft.com/office/officeart/2005/8/layout/orgChart1"/>
    <dgm:cxn modelId="{9B2D3BFC-E1E9-4A7F-AE89-21B714928428}" type="presParOf" srcId="{56C8F6D1-8AB7-4CC3-9640-F5403D85CD04}" destId="{635BC5C1-CAA0-4042-86A1-2D6C18CF895B}" srcOrd="1" destOrd="0" presId="urn:microsoft.com/office/officeart/2005/8/layout/orgChart1"/>
    <dgm:cxn modelId="{8083E273-02BA-404E-B30D-24DCFEB5C313}" type="presParOf" srcId="{635BC5C1-CAA0-4042-86A1-2D6C18CF895B}" destId="{AE455F66-53A4-4096-BBDD-41B7137C5348}" srcOrd="0" destOrd="0" presId="urn:microsoft.com/office/officeart/2005/8/layout/orgChart1"/>
    <dgm:cxn modelId="{FC966065-374F-4E08-9E8E-CACAED0EF029}" type="presParOf" srcId="{635BC5C1-CAA0-4042-86A1-2D6C18CF895B}" destId="{F9D9703A-92A9-44A4-98AD-3A8A14E41808}" srcOrd="1" destOrd="0" presId="urn:microsoft.com/office/officeart/2005/8/layout/orgChart1"/>
    <dgm:cxn modelId="{2333809E-5D6A-4E49-8F50-6FE65406379E}" type="presParOf" srcId="{F9D9703A-92A9-44A4-98AD-3A8A14E41808}" destId="{50E02959-D3AC-46C7-86D7-4C7F17D062A8}" srcOrd="0" destOrd="0" presId="urn:microsoft.com/office/officeart/2005/8/layout/orgChart1"/>
    <dgm:cxn modelId="{1B12ACD0-D50E-4A1A-847B-426A4581A354}" type="presParOf" srcId="{50E02959-D3AC-46C7-86D7-4C7F17D062A8}" destId="{B07B035E-C603-4E56-B086-BCCDC7C51C6C}" srcOrd="0" destOrd="0" presId="urn:microsoft.com/office/officeart/2005/8/layout/orgChart1"/>
    <dgm:cxn modelId="{2B9AFF5B-68C1-46E7-9A07-A2220263BADA}" type="presParOf" srcId="{50E02959-D3AC-46C7-86D7-4C7F17D062A8}" destId="{52679159-C6C4-40D7-9D8D-788336181046}" srcOrd="1" destOrd="0" presId="urn:microsoft.com/office/officeart/2005/8/layout/orgChart1"/>
    <dgm:cxn modelId="{3A96CD02-3FE2-45D7-B590-88B20D174E32}" type="presParOf" srcId="{F9D9703A-92A9-44A4-98AD-3A8A14E41808}" destId="{71637C6E-7228-4128-921A-57C1C108C780}" srcOrd="1" destOrd="0" presId="urn:microsoft.com/office/officeart/2005/8/layout/orgChart1"/>
    <dgm:cxn modelId="{A71DA3A7-4EA9-42FD-9F2E-9AB20AA9BC86}" type="presParOf" srcId="{F9D9703A-92A9-44A4-98AD-3A8A14E41808}" destId="{1177BEFE-ED59-4E54-82EA-634E5266F6AD}" srcOrd="2" destOrd="0" presId="urn:microsoft.com/office/officeart/2005/8/layout/orgChart1"/>
    <dgm:cxn modelId="{B27A4B96-5064-4610-A6F1-31C4E3D01CF7}" type="presParOf" srcId="{635BC5C1-CAA0-4042-86A1-2D6C18CF895B}" destId="{75CE0853-ECBC-4DB7-8E77-EB870F396F65}" srcOrd="2" destOrd="0" presId="urn:microsoft.com/office/officeart/2005/8/layout/orgChart1"/>
    <dgm:cxn modelId="{F793A454-2CDA-40CC-B030-15F79FDCE8FE}" type="presParOf" srcId="{635BC5C1-CAA0-4042-86A1-2D6C18CF895B}" destId="{CB80C768-7A41-4F88-93EA-79B4B6DE6E49}" srcOrd="3" destOrd="0" presId="urn:microsoft.com/office/officeart/2005/8/layout/orgChart1"/>
    <dgm:cxn modelId="{8EA9E1C8-6126-4DB9-A198-8F2AFE4236DD}" type="presParOf" srcId="{CB80C768-7A41-4F88-93EA-79B4B6DE6E49}" destId="{312193A7-3DE8-463B-A879-A578C889918E}" srcOrd="0" destOrd="0" presId="urn:microsoft.com/office/officeart/2005/8/layout/orgChart1"/>
    <dgm:cxn modelId="{661296F7-9432-497A-B483-BD8E6B80F1B7}" type="presParOf" srcId="{312193A7-3DE8-463B-A879-A578C889918E}" destId="{30A420C2-6B3E-4EE3-9DDE-55B74EF45190}" srcOrd="0" destOrd="0" presId="urn:microsoft.com/office/officeart/2005/8/layout/orgChart1"/>
    <dgm:cxn modelId="{FDAAEA5C-9AB4-4973-A9C2-765F625D958F}" type="presParOf" srcId="{312193A7-3DE8-463B-A879-A578C889918E}" destId="{312873F6-A8A8-4FB0-AD5A-80A001E2EC3A}" srcOrd="1" destOrd="0" presId="urn:microsoft.com/office/officeart/2005/8/layout/orgChart1"/>
    <dgm:cxn modelId="{2DFBA82D-325F-4190-8D99-B888A8F61AEA}" type="presParOf" srcId="{CB80C768-7A41-4F88-93EA-79B4B6DE6E49}" destId="{EEFD9E1F-D03C-41F3-B988-831272135E41}" srcOrd="1" destOrd="0" presId="urn:microsoft.com/office/officeart/2005/8/layout/orgChart1"/>
    <dgm:cxn modelId="{5566A3AC-05A3-4BFF-9DEE-24A8343320BA}" type="presParOf" srcId="{CB80C768-7A41-4F88-93EA-79B4B6DE6E49}" destId="{AFE32426-2947-486B-AE2C-0C6FB28D06A4}" srcOrd="2" destOrd="0" presId="urn:microsoft.com/office/officeart/2005/8/layout/orgChart1"/>
    <dgm:cxn modelId="{DF9EFF51-AD43-4B18-8DD4-2BFB9CE98EB0}" type="presParOf" srcId="{56C8F6D1-8AB7-4CC3-9640-F5403D85CD04}" destId="{FFE2081D-5FE4-4A14-8030-C91D99993E2C}"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106D473-A7B5-4793-AA67-88801D0397AE}"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IN"/>
        </a:p>
      </dgm:t>
    </dgm:pt>
    <dgm:pt modelId="{AF552DE8-C439-4CBA-98F2-465390C80026}">
      <dgm:prSet/>
      <dgm:spPr/>
      <dgm:t>
        <a:bodyPr/>
        <a:lstStyle/>
        <a:p>
          <a:pPr algn="ctr" rtl="0"/>
          <a:r>
            <a:rPr lang="en-US" b="1" dirty="0"/>
            <a:t>Development of Quality standards of Ayurvedic Drugs</a:t>
          </a:r>
          <a:endParaRPr lang="en-IN" dirty="0"/>
        </a:p>
      </dgm:t>
    </dgm:pt>
    <dgm:pt modelId="{8D72DAA7-6552-4F08-A0DD-4576BEB53AB3}" type="parTrans" cxnId="{9B5BC298-A09D-4FFB-849D-3AD640FA20BB}">
      <dgm:prSet/>
      <dgm:spPr/>
      <dgm:t>
        <a:bodyPr/>
        <a:lstStyle/>
        <a:p>
          <a:endParaRPr lang="en-IN"/>
        </a:p>
      </dgm:t>
    </dgm:pt>
    <dgm:pt modelId="{6624501A-A071-4E33-96CB-3781B9AD95C9}" type="sibTrans" cxnId="{9B5BC298-A09D-4FFB-849D-3AD640FA20BB}">
      <dgm:prSet/>
      <dgm:spPr/>
      <dgm:t>
        <a:bodyPr/>
        <a:lstStyle/>
        <a:p>
          <a:endParaRPr lang="en-IN"/>
        </a:p>
      </dgm:t>
    </dgm:pt>
    <dgm:pt modelId="{92524CA0-FB42-4CB7-9919-D8CD5346F61C}" type="pres">
      <dgm:prSet presAssocID="{4106D473-A7B5-4793-AA67-88801D0397AE}" presName="linear" presStyleCnt="0">
        <dgm:presLayoutVars>
          <dgm:animLvl val="lvl"/>
          <dgm:resizeHandles val="exact"/>
        </dgm:presLayoutVars>
      </dgm:prSet>
      <dgm:spPr/>
    </dgm:pt>
    <dgm:pt modelId="{38B75670-E2C8-4749-BD25-3092B1C327E8}" type="pres">
      <dgm:prSet presAssocID="{AF552DE8-C439-4CBA-98F2-465390C80026}" presName="parentText" presStyleLbl="node1" presStyleIdx="0" presStyleCnt="1" custScaleX="85861" custScaleY="102618">
        <dgm:presLayoutVars>
          <dgm:chMax val="0"/>
          <dgm:bulletEnabled val="1"/>
        </dgm:presLayoutVars>
      </dgm:prSet>
      <dgm:spPr/>
    </dgm:pt>
  </dgm:ptLst>
  <dgm:cxnLst>
    <dgm:cxn modelId="{19AF1091-5D1D-4F87-9D6A-BA3A0CA8B478}" type="presOf" srcId="{4106D473-A7B5-4793-AA67-88801D0397AE}" destId="{92524CA0-FB42-4CB7-9919-D8CD5346F61C}" srcOrd="0" destOrd="0" presId="urn:microsoft.com/office/officeart/2005/8/layout/vList2"/>
    <dgm:cxn modelId="{9B5BC298-A09D-4FFB-849D-3AD640FA20BB}" srcId="{4106D473-A7B5-4793-AA67-88801D0397AE}" destId="{AF552DE8-C439-4CBA-98F2-465390C80026}" srcOrd="0" destOrd="0" parTransId="{8D72DAA7-6552-4F08-A0DD-4576BEB53AB3}" sibTransId="{6624501A-A071-4E33-96CB-3781B9AD95C9}"/>
    <dgm:cxn modelId="{C0B7DCA2-8C85-47F6-8D48-A131BEF48726}" type="presOf" srcId="{AF552DE8-C439-4CBA-98F2-465390C80026}" destId="{38B75670-E2C8-4749-BD25-3092B1C327E8}" srcOrd="0" destOrd="0" presId="urn:microsoft.com/office/officeart/2005/8/layout/vList2"/>
    <dgm:cxn modelId="{470A2E91-8D75-4B81-9F2C-A09B7029D395}" type="presParOf" srcId="{92524CA0-FB42-4CB7-9919-D8CD5346F61C}" destId="{38B75670-E2C8-4749-BD25-3092B1C327E8}"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9074C88-0532-419C-902C-BCC1E3B846F1}"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IN"/>
        </a:p>
      </dgm:t>
    </dgm:pt>
    <dgm:pt modelId="{82BCE23A-0960-4016-9308-C50B85C3DCE7}">
      <dgm:prSet custT="1"/>
      <dgm:spPr/>
      <dgm:t>
        <a:bodyPr/>
        <a:lstStyle/>
        <a:p>
          <a:pPr algn="just" rtl="0"/>
          <a:r>
            <a:rPr lang="en-IN" sz="1400" b="1" dirty="0" err="1">
              <a:latin typeface="Times" pitchFamily="18" charset="0"/>
              <a:cs typeface="Times" pitchFamily="18" charset="0"/>
            </a:rPr>
            <a:t>Pharmacopoeial</a:t>
          </a:r>
          <a:r>
            <a:rPr lang="en-IN" sz="1400" dirty="0">
              <a:latin typeface="Times" pitchFamily="18" charset="0"/>
              <a:cs typeface="Times" pitchFamily="18" charset="0"/>
            </a:rPr>
            <a:t> </a:t>
          </a:r>
          <a:r>
            <a:rPr lang="en-IN" sz="1400" b="1" dirty="0">
              <a:latin typeface="Times" pitchFamily="18" charset="0"/>
              <a:cs typeface="Times" pitchFamily="18" charset="0"/>
            </a:rPr>
            <a:t>Standards</a:t>
          </a:r>
          <a:r>
            <a:rPr lang="en-IN" sz="1400" dirty="0">
              <a:latin typeface="Times" pitchFamily="18" charset="0"/>
              <a:cs typeface="Times" pitchFamily="18" charset="0"/>
            </a:rPr>
            <a:t> for </a:t>
          </a:r>
          <a:r>
            <a:rPr lang="en-IN" sz="1400" dirty="0" err="1">
              <a:latin typeface="Times" pitchFamily="18" charset="0"/>
              <a:cs typeface="Times" pitchFamily="18" charset="0"/>
            </a:rPr>
            <a:t>Ayurvedic</a:t>
          </a:r>
          <a:r>
            <a:rPr lang="en-IN" sz="1400" dirty="0">
              <a:latin typeface="Times" pitchFamily="18" charset="0"/>
              <a:cs typeface="Times" pitchFamily="18" charset="0"/>
            </a:rPr>
            <a:t> Formulations (</a:t>
          </a:r>
          <a:r>
            <a:rPr lang="en-IN" sz="1400" b="1" dirty="0">
              <a:latin typeface="Times" pitchFamily="18" charset="0"/>
              <a:cs typeface="Times" pitchFamily="18" charset="0"/>
            </a:rPr>
            <a:t>431</a:t>
          </a:r>
          <a:r>
            <a:rPr lang="en-IN" sz="1400" dirty="0">
              <a:latin typeface="Times" pitchFamily="18" charset="0"/>
              <a:cs typeface="Times" pitchFamily="18" charset="0"/>
            </a:rPr>
            <a:t> covering 21 dosage forms) </a:t>
          </a:r>
        </a:p>
      </dgm:t>
    </dgm:pt>
    <dgm:pt modelId="{66BF4DE9-173A-4363-9BC7-4AFCDED6ED23}" type="parTrans" cxnId="{11D7C689-06BB-441F-BCBB-4D46BC130F86}">
      <dgm:prSet/>
      <dgm:spPr/>
      <dgm:t>
        <a:bodyPr/>
        <a:lstStyle/>
        <a:p>
          <a:endParaRPr lang="en-IN" sz="1400">
            <a:latin typeface="Times" pitchFamily="18" charset="0"/>
            <a:cs typeface="Times" pitchFamily="18" charset="0"/>
          </a:endParaRPr>
        </a:p>
      </dgm:t>
    </dgm:pt>
    <dgm:pt modelId="{3C37427D-BA0C-4644-8DDE-E30060C7B0D2}" type="sibTrans" cxnId="{11D7C689-06BB-441F-BCBB-4D46BC130F86}">
      <dgm:prSet/>
      <dgm:spPr/>
      <dgm:t>
        <a:bodyPr/>
        <a:lstStyle/>
        <a:p>
          <a:endParaRPr lang="en-IN" sz="1400">
            <a:latin typeface="Times" pitchFamily="18" charset="0"/>
            <a:cs typeface="Times" pitchFamily="18" charset="0"/>
          </a:endParaRPr>
        </a:p>
      </dgm:t>
    </dgm:pt>
    <dgm:pt modelId="{341DED15-3F1E-46A9-9F9D-F9142558EE38}">
      <dgm:prSet custT="1"/>
      <dgm:spPr/>
      <dgm: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IN" sz="1400" dirty="0" err="1">
              <a:latin typeface="Times" pitchFamily="18" charset="0"/>
              <a:cs typeface="Times" pitchFamily="18" charset="0"/>
            </a:rPr>
            <a:t>Phytochemical</a:t>
          </a:r>
          <a:r>
            <a:rPr lang="en-IN" sz="1400" dirty="0">
              <a:latin typeface="Times" pitchFamily="18" charset="0"/>
              <a:cs typeface="Times" pitchFamily="18" charset="0"/>
            </a:rPr>
            <a:t> investigations of Medicinal </a:t>
          </a:r>
          <a:r>
            <a:rPr lang="en-IN" sz="1400" b="1" dirty="0">
              <a:latin typeface="Times" pitchFamily="18" charset="0"/>
              <a:cs typeface="Times" pitchFamily="18" charset="0"/>
            </a:rPr>
            <a:t>plants (220</a:t>
          </a:r>
          <a:r>
            <a:rPr lang="en-IN" sz="1400" dirty="0">
              <a:latin typeface="Times" pitchFamily="18" charset="0"/>
              <a:cs typeface="Times" pitchFamily="18" charset="0"/>
            </a:rPr>
            <a:t>) used in Ayurveda</a:t>
          </a:r>
        </a:p>
        <a:p>
          <a:pPr algn="l" defTabSz="711200" rtl="0">
            <a:lnSpc>
              <a:spcPct val="90000"/>
            </a:lnSpc>
            <a:spcBef>
              <a:spcPct val="0"/>
            </a:spcBef>
            <a:spcAft>
              <a:spcPct val="35000"/>
            </a:spcAft>
          </a:pPr>
          <a:endParaRPr lang="en-IN" sz="1200" dirty="0">
            <a:latin typeface="Times" pitchFamily="18" charset="0"/>
            <a:cs typeface="Times" pitchFamily="18" charset="0"/>
          </a:endParaRPr>
        </a:p>
      </dgm:t>
    </dgm:pt>
    <dgm:pt modelId="{3606D540-970B-49F5-9895-893B7EB10820}" type="parTrans" cxnId="{B2BE0F66-A941-46A8-8280-B26CB451BDD9}">
      <dgm:prSet/>
      <dgm:spPr/>
      <dgm:t>
        <a:bodyPr/>
        <a:lstStyle/>
        <a:p>
          <a:endParaRPr lang="en-IN" sz="1400">
            <a:latin typeface="Times" pitchFamily="18" charset="0"/>
            <a:cs typeface="Times" pitchFamily="18" charset="0"/>
          </a:endParaRPr>
        </a:p>
      </dgm:t>
    </dgm:pt>
    <dgm:pt modelId="{BD8FAC84-DB3F-4F07-9654-F064E43EC5CA}" type="sibTrans" cxnId="{B2BE0F66-A941-46A8-8280-B26CB451BDD9}">
      <dgm:prSet/>
      <dgm:spPr/>
      <dgm:t>
        <a:bodyPr/>
        <a:lstStyle/>
        <a:p>
          <a:endParaRPr lang="en-IN" sz="1400">
            <a:latin typeface="Times" pitchFamily="18" charset="0"/>
            <a:cs typeface="Times" pitchFamily="18" charset="0"/>
          </a:endParaRPr>
        </a:p>
      </dgm:t>
    </dgm:pt>
    <dgm:pt modelId="{1F451862-0CE7-427B-AE30-5A9A457D2BDA}">
      <dgm:prSet custT="1"/>
      <dgm:spPr/>
      <dgm:t>
        <a:bodyPr/>
        <a:lstStyle/>
        <a:p>
          <a:pPr algn="just" rtl="0"/>
          <a:r>
            <a:rPr lang="en-IN" sz="1400" dirty="0">
              <a:latin typeface="Times" pitchFamily="18" charset="0"/>
              <a:cs typeface="Times" pitchFamily="18" charset="0"/>
            </a:rPr>
            <a:t>Isolation of Marker compounds from 53 medicinal plants</a:t>
          </a:r>
        </a:p>
      </dgm:t>
    </dgm:pt>
    <dgm:pt modelId="{553BA6E2-A6C7-4015-B182-1A382ADB24AB}" type="parTrans" cxnId="{2FD7E063-07BC-4E65-BB07-ACDFE5515B4A}">
      <dgm:prSet/>
      <dgm:spPr/>
      <dgm:t>
        <a:bodyPr/>
        <a:lstStyle/>
        <a:p>
          <a:endParaRPr lang="en-IN" sz="1400">
            <a:latin typeface="Times" pitchFamily="18" charset="0"/>
            <a:cs typeface="Times" pitchFamily="18" charset="0"/>
          </a:endParaRPr>
        </a:p>
      </dgm:t>
    </dgm:pt>
    <dgm:pt modelId="{114CBE34-5EF4-4EEB-8CFA-24AD57F75F1F}" type="sibTrans" cxnId="{2FD7E063-07BC-4E65-BB07-ACDFE5515B4A}">
      <dgm:prSet/>
      <dgm:spPr/>
      <dgm:t>
        <a:bodyPr/>
        <a:lstStyle/>
        <a:p>
          <a:endParaRPr lang="en-IN" sz="1400">
            <a:latin typeface="Times" pitchFamily="18" charset="0"/>
            <a:cs typeface="Times" pitchFamily="18" charset="0"/>
          </a:endParaRPr>
        </a:p>
      </dgm:t>
    </dgm:pt>
    <dgm:pt modelId="{ECFB1A74-322A-4C90-A776-A81D9212E990}" type="pres">
      <dgm:prSet presAssocID="{09074C88-0532-419C-902C-BCC1E3B846F1}" presName="Name0" presStyleCnt="0">
        <dgm:presLayoutVars>
          <dgm:dir/>
          <dgm:resizeHandles val="exact"/>
        </dgm:presLayoutVars>
      </dgm:prSet>
      <dgm:spPr/>
    </dgm:pt>
    <dgm:pt modelId="{7458C875-FE3B-447C-9568-158B213A3352}" type="pres">
      <dgm:prSet presAssocID="{82BCE23A-0960-4016-9308-C50B85C3DCE7}" presName="composite" presStyleCnt="0"/>
      <dgm:spPr/>
    </dgm:pt>
    <dgm:pt modelId="{62C94BCF-009B-4ABA-B5C1-9A9D46532D79}" type="pres">
      <dgm:prSet presAssocID="{82BCE23A-0960-4016-9308-C50B85C3DCE7}" presName="rect1" presStyleLbl="trAlignAcc1" presStyleIdx="0" presStyleCnt="3" custScaleY="76663" custLinFactNeighborY="-15587">
        <dgm:presLayoutVars>
          <dgm:bulletEnabled val="1"/>
        </dgm:presLayoutVars>
      </dgm:prSet>
      <dgm:spPr/>
    </dgm:pt>
    <dgm:pt modelId="{32130674-C952-4EF6-99D0-8A2802A44E87}" type="pres">
      <dgm:prSet presAssocID="{82BCE23A-0960-4016-9308-C50B85C3DCE7}" presName="rect2" presStyleLbl="fgImgPlace1" presStyleIdx="0" presStyleCnt="3"/>
      <dgm:spPr>
        <a:blipFill rotWithShape="1">
          <a:blip xmlns:r="http://schemas.openxmlformats.org/officeDocument/2006/relationships" r:embed="rId1"/>
          <a:stretch>
            <a:fillRect/>
          </a:stretch>
        </a:blipFill>
      </dgm:spPr>
    </dgm:pt>
    <dgm:pt modelId="{E4049762-C043-430B-8692-E5486401C1ED}" type="pres">
      <dgm:prSet presAssocID="{3C37427D-BA0C-4644-8DDE-E30060C7B0D2}" presName="sibTrans" presStyleCnt="0"/>
      <dgm:spPr/>
    </dgm:pt>
    <dgm:pt modelId="{B9583F58-C045-4458-ACA5-FA1FA3EB32C6}" type="pres">
      <dgm:prSet presAssocID="{341DED15-3F1E-46A9-9F9D-F9142558EE38}" presName="composite" presStyleCnt="0"/>
      <dgm:spPr/>
    </dgm:pt>
    <dgm:pt modelId="{F802023B-64DD-4D79-BD58-F0222479515E}" type="pres">
      <dgm:prSet presAssocID="{341DED15-3F1E-46A9-9F9D-F9142558EE38}" presName="rect1" presStyleLbl="trAlignAcc1" presStyleIdx="1" presStyleCnt="3" custScaleY="82079" custLinFactNeighborY="-25747">
        <dgm:presLayoutVars>
          <dgm:bulletEnabled val="1"/>
        </dgm:presLayoutVars>
      </dgm:prSet>
      <dgm:spPr/>
    </dgm:pt>
    <dgm:pt modelId="{6956BC74-2DE7-489C-8873-C3539E2D3113}" type="pres">
      <dgm:prSet presAssocID="{341DED15-3F1E-46A9-9F9D-F9142558EE38}" presName="rect2" presStyleLbl="fgImgPlace1" presStyleIdx="1" presStyleCnt="3" custLinFactNeighborY="-10879"/>
      <dgm:spPr>
        <a:blipFill rotWithShape="1">
          <a:blip xmlns:r="http://schemas.openxmlformats.org/officeDocument/2006/relationships" r:embed="rId2"/>
          <a:stretch>
            <a:fillRect/>
          </a:stretch>
        </a:blipFill>
      </dgm:spPr>
    </dgm:pt>
    <dgm:pt modelId="{E7F9A4EA-9219-46FD-B000-3A92EC992AA6}" type="pres">
      <dgm:prSet presAssocID="{BD8FAC84-DB3F-4F07-9654-F064E43EC5CA}" presName="sibTrans" presStyleCnt="0"/>
      <dgm:spPr/>
    </dgm:pt>
    <dgm:pt modelId="{1C62B502-7CEA-4987-B297-690E54197B9B}" type="pres">
      <dgm:prSet presAssocID="{1F451862-0CE7-427B-AE30-5A9A457D2BDA}" presName="composite" presStyleCnt="0"/>
      <dgm:spPr/>
    </dgm:pt>
    <dgm:pt modelId="{B361C1ED-038A-44CB-8AE4-E6D9F07296A5}" type="pres">
      <dgm:prSet presAssocID="{1F451862-0CE7-427B-AE30-5A9A457D2BDA}" presName="rect1" presStyleLbl="trAlignAcc1" presStyleIdx="2" presStyleCnt="3" custScaleX="98658" custScaleY="93818" custLinFactNeighborX="-1174" custLinFactNeighborY="-33231">
        <dgm:presLayoutVars>
          <dgm:bulletEnabled val="1"/>
        </dgm:presLayoutVars>
      </dgm:prSet>
      <dgm:spPr/>
    </dgm:pt>
    <dgm:pt modelId="{5422A71E-84D2-41B3-8052-B5526407F18B}" type="pres">
      <dgm:prSet presAssocID="{1F451862-0CE7-427B-AE30-5A9A457D2BDA}" presName="rect2" presStyleLbl="fgImgPlace1" presStyleIdx="2" presStyleCnt="3" custLinFactNeighborX="-3882" custLinFactNeighborY="-22470"/>
      <dgm:spPr>
        <a:blipFill rotWithShape="1">
          <a:blip xmlns:r="http://schemas.openxmlformats.org/officeDocument/2006/relationships" r:embed="rId3"/>
          <a:stretch>
            <a:fillRect/>
          </a:stretch>
        </a:blipFill>
      </dgm:spPr>
    </dgm:pt>
  </dgm:ptLst>
  <dgm:cxnLst>
    <dgm:cxn modelId="{9B2BF334-638B-44F6-B65E-7C0098D0C111}" type="presOf" srcId="{82BCE23A-0960-4016-9308-C50B85C3DCE7}" destId="{62C94BCF-009B-4ABA-B5C1-9A9D46532D79}" srcOrd="0" destOrd="0" presId="urn:microsoft.com/office/officeart/2008/layout/PictureStrips"/>
    <dgm:cxn modelId="{2FD7E063-07BC-4E65-BB07-ACDFE5515B4A}" srcId="{09074C88-0532-419C-902C-BCC1E3B846F1}" destId="{1F451862-0CE7-427B-AE30-5A9A457D2BDA}" srcOrd="2" destOrd="0" parTransId="{553BA6E2-A6C7-4015-B182-1A382ADB24AB}" sibTransId="{114CBE34-5EF4-4EEB-8CFA-24AD57F75F1F}"/>
    <dgm:cxn modelId="{B2BE0F66-A941-46A8-8280-B26CB451BDD9}" srcId="{09074C88-0532-419C-902C-BCC1E3B846F1}" destId="{341DED15-3F1E-46A9-9F9D-F9142558EE38}" srcOrd="1" destOrd="0" parTransId="{3606D540-970B-49F5-9895-893B7EB10820}" sibTransId="{BD8FAC84-DB3F-4F07-9654-F064E43EC5CA}"/>
    <dgm:cxn modelId="{B4ADD84B-AA52-449D-932D-096802919BAA}" type="presOf" srcId="{341DED15-3F1E-46A9-9F9D-F9142558EE38}" destId="{F802023B-64DD-4D79-BD58-F0222479515E}" srcOrd="0" destOrd="0" presId="urn:microsoft.com/office/officeart/2008/layout/PictureStrips"/>
    <dgm:cxn modelId="{11D7C689-06BB-441F-BCBB-4D46BC130F86}" srcId="{09074C88-0532-419C-902C-BCC1E3B846F1}" destId="{82BCE23A-0960-4016-9308-C50B85C3DCE7}" srcOrd="0" destOrd="0" parTransId="{66BF4DE9-173A-4363-9BC7-4AFCDED6ED23}" sibTransId="{3C37427D-BA0C-4644-8DDE-E30060C7B0D2}"/>
    <dgm:cxn modelId="{AEFF27AB-DC82-489C-8319-AA1247E78D21}" type="presOf" srcId="{09074C88-0532-419C-902C-BCC1E3B846F1}" destId="{ECFB1A74-322A-4C90-A776-A81D9212E990}" srcOrd="0" destOrd="0" presId="urn:microsoft.com/office/officeart/2008/layout/PictureStrips"/>
    <dgm:cxn modelId="{DFA322C7-F911-45E7-B0E7-5B4C88D07B1E}" type="presOf" srcId="{1F451862-0CE7-427B-AE30-5A9A457D2BDA}" destId="{B361C1ED-038A-44CB-8AE4-E6D9F07296A5}" srcOrd="0" destOrd="0" presId="urn:microsoft.com/office/officeart/2008/layout/PictureStrips"/>
    <dgm:cxn modelId="{821BAB06-E328-44DA-B042-DA5A1AF487B9}" type="presParOf" srcId="{ECFB1A74-322A-4C90-A776-A81D9212E990}" destId="{7458C875-FE3B-447C-9568-158B213A3352}" srcOrd="0" destOrd="0" presId="urn:microsoft.com/office/officeart/2008/layout/PictureStrips"/>
    <dgm:cxn modelId="{0076426F-A56E-4B68-8D25-A7BDBACBAC1E}" type="presParOf" srcId="{7458C875-FE3B-447C-9568-158B213A3352}" destId="{62C94BCF-009B-4ABA-B5C1-9A9D46532D79}" srcOrd="0" destOrd="0" presId="urn:microsoft.com/office/officeart/2008/layout/PictureStrips"/>
    <dgm:cxn modelId="{708ADCD8-48B1-4BDB-8809-4B4350FA80DE}" type="presParOf" srcId="{7458C875-FE3B-447C-9568-158B213A3352}" destId="{32130674-C952-4EF6-99D0-8A2802A44E87}" srcOrd="1" destOrd="0" presId="urn:microsoft.com/office/officeart/2008/layout/PictureStrips"/>
    <dgm:cxn modelId="{898A2883-0AB4-436E-AC05-343413F4E811}" type="presParOf" srcId="{ECFB1A74-322A-4C90-A776-A81D9212E990}" destId="{E4049762-C043-430B-8692-E5486401C1ED}" srcOrd="1" destOrd="0" presId="urn:microsoft.com/office/officeart/2008/layout/PictureStrips"/>
    <dgm:cxn modelId="{25EF7DBF-5CC1-43C6-9D09-3065820EFE9F}" type="presParOf" srcId="{ECFB1A74-322A-4C90-A776-A81D9212E990}" destId="{B9583F58-C045-4458-ACA5-FA1FA3EB32C6}" srcOrd="2" destOrd="0" presId="urn:microsoft.com/office/officeart/2008/layout/PictureStrips"/>
    <dgm:cxn modelId="{280D3CFA-AF30-4BA6-B0D0-B7000EAE920E}" type="presParOf" srcId="{B9583F58-C045-4458-ACA5-FA1FA3EB32C6}" destId="{F802023B-64DD-4D79-BD58-F0222479515E}" srcOrd="0" destOrd="0" presId="urn:microsoft.com/office/officeart/2008/layout/PictureStrips"/>
    <dgm:cxn modelId="{2BC61BF8-32F2-4759-A206-858968334405}" type="presParOf" srcId="{B9583F58-C045-4458-ACA5-FA1FA3EB32C6}" destId="{6956BC74-2DE7-489C-8873-C3539E2D3113}" srcOrd="1" destOrd="0" presId="urn:microsoft.com/office/officeart/2008/layout/PictureStrips"/>
    <dgm:cxn modelId="{D2946392-E698-4967-A75C-0AE56748E3C8}" type="presParOf" srcId="{ECFB1A74-322A-4C90-A776-A81D9212E990}" destId="{E7F9A4EA-9219-46FD-B000-3A92EC992AA6}" srcOrd="3" destOrd="0" presId="urn:microsoft.com/office/officeart/2008/layout/PictureStrips"/>
    <dgm:cxn modelId="{E129DCD7-F61E-46A0-984C-A0A1219E6827}" type="presParOf" srcId="{ECFB1A74-322A-4C90-A776-A81D9212E990}" destId="{1C62B502-7CEA-4987-B297-690E54197B9B}" srcOrd="4" destOrd="0" presId="urn:microsoft.com/office/officeart/2008/layout/PictureStrips"/>
    <dgm:cxn modelId="{4D461CD8-041E-4037-8E4E-0A301C30BB10}" type="presParOf" srcId="{1C62B502-7CEA-4987-B297-690E54197B9B}" destId="{B361C1ED-038A-44CB-8AE4-E6D9F07296A5}" srcOrd="0" destOrd="0" presId="urn:microsoft.com/office/officeart/2008/layout/PictureStrips"/>
    <dgm:cxn modelId="{C2E82C52-F2D2-4A06-B63A-3FCAD78C285A}" type="presParOf" srcId="{1C62B502-7CEA-4987-B297-690E54197B9B}" destId="{5422A71E-84D2-41B3-8052-B5526407F18B}" srcOrd="1" destOrd="0" presId="urn:microsoft.com/office/officeart/2008/layout/PictureStrip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0ED8B48F-A132-4FDA-815F-C2AB95E056C2}" type="doc">
      <dgm:prSet loTypeId="urn:microsoft.com/office/officeart/2005/8/layout/vList2" loCatId="list" qsTypeId="urn:microsoft.com/office/officeart/2005/8/quickstyle/simple1" qsCatId="simple" csTypeId="urn:microsoft.com/office/officeart/2005/8/colors/colorful1#8" csCatId="colorful"/>
      <dgm:spPr/>
      <dgm:t>
        <a:bodyPr/>
        <a:lstStyle/>
        <a:p>
          <a:endParaRPr lang="en-IN"/>
        </a:p>
      </dgm:t>
    </dgm:pt>
    <dgm:pt modelId="{F0812E67-06C9-4F1B-AA07-80DD682D5F6A}">
      <dgm:prSet/>
      <dgm:spPr/>
      <dgm:t>
        <a:bodyPr/>
        <a:lstStyle/>
        <a:p>
          <a:pPr algn="ctr" rtl="0"/>
          <a:r>
            <a:rPr lang="en-IN" b="1" dirty="0"/>
            <a:t>CONTRIBUTION  to AYURVEDIC PHARMACOPOEIA OF INDIA (API)</a:t>
          </a:r>
          <a:endParaRPr lang="en-IN" dirty="0"/>
        </a:p>
      </dgm:t>
    </dgm:pt>
    <dgm:pt modelId="{473F260A-98A7-4048-8201-08743BCAF624}" type="parTrans" cxnId="{C0007356-9166-4F73-84F1-69B7C95F909A}">
      <dgm:prSet/>
      <dgm:spPr/>
      <dgm:t>
        <a:bodyPr/>
        <a:lstStyle/>
        <a:p>
          <a:endParaRPr lang="en-IN"/>
        </a:p>
      </dgm:t>
    </dgm:pt>
    <dgm:pt modelId="{B6142132-2B04-4013-AAAC-C189849FBB5E}" type="sibTrans" cxnId="{C0007356-9166-4F73-84F1-69B7C95F909A}">
      <dgm:prSet/>
      <dgm:spPr/>
      <dgm:t>
        <a:bodyPr/>
        <a:lstStyle/>
        <a:p>
          <a:endParaRPr lang="en-IN"/>
        </a:p>
      </dgm:t>
    </dgm:pt>
    <dgm:pt modelId="{C16B5C45-52C5-4B03-AB7C-37C6D1210973}" type="pres">
      <dgm:prSet presAssocID="{0ED8B48F-A132-4FDA-815F-C2AB95E056C2}" presName="linear" presStyleCnt="0">
        <dgm:presLayoutVars>
          <dgm:animLvl val="lvl"/>
          <dgm:resizeHandles val="exact"/>
        </dgm:presLayoutVars>
      </dgm:prSet>
      <dgm:spPr/>
    </dgm:pt>
    <dgm:pt modelId="{3BB3D819-31F9-49EB-82CB-F4189FA76F55}" type="pres">
      <dgm:prSet presAssocID="{F0812E67-06C9-4F1B-AA07-80DD682D5F6A}" presName="parentText" presStyleLbl="node1" presStyleIdx="0" presStyleCnt="1" custLinFactNeighborX="833" custLinFactNeighborY="-25444">
        <dgm:presLayoutVars>
          <dgm:chMax val="0"/>
          <dgm:bulletEnabled val="1"/>
        </dgm:presLayoutVars>
      </dgm:prSet>
      <dgm:spPr/>
    </dgm:pt>
  </dgm:ptLst>
  <dgm:cxnLst>
    <dgm:cxn modelId="{5A35BE69-D603-4F8D-AF52-22BE75583CA0}" type="presOf" srcId="{0ED8B48F-A132-4FDA-815F-C2AB95E056C2}" destId="{C16B5C45-52C5-4B03-AB7C-37C6D1210973}" srcOrd="0" destOrd="0" presId="urn:microsoft.com/office/officeart/2005/8/layout/vList2"/>
    <dgm:cxn modelId="{C0007356-9166-4F73-84F1-69B7C95F909A}" srcId="{0ED8B48F-A132-4FDA-815F-C2AB95E056C2}" destId="{F0812E67-06C9-4F1B-AA07-80DD682D5F6A}" srcOrd="0" destOrd="0" parTransId="{473F260A-98A7-4048-8201-08743BCAF624}" sibTransId="{B6142132-2B04-4013-AAAC-C189849FBB5E}"/>
    <dgm:cxn modelId="{53A665EB-8DD8-41D6-AF62-BA86CBDD2107}" type="presOf" srcId="{F0812E67-06C9-4F1B-AA07-80DD682D5F6A}" destId="{3BB3D819-31F9-49EB-82CB-F4189FA76F55}" srcOrd="0" destOrd="0" presId="urn:microsoft.com/office/officeart/2005/8/layout/vList2"/>
    <dgm:cxn modelId="{A9792B10-C803-40F1-A9D3-F650F57E4619}" type="presParOf" srcId="{C16B5C45-52C5-4B03-AB7C-37C6D1210973}" destId="{3BB3D819-31F9-49EB-82CB-F4189FA76F55}" srcOrd="0"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969AFD20-17AB-4361-B25D-895FF2261992}" type="doc">
      <dgm:prSet loTypeId="urn:microsoft.com/office/officeart/2005/8/layout/vList3#1" loCatId="list" qsTypeId="urn:microsoft.com/office/officeart/2005/8/quickstyle/simple1" qsCatId="simple" csTypeId="urn:microsoft.com/office/officeart/2005/8/colors/accent1_2" csCatId="accent1" phldr="1"/>
      <dgm:spPr/>
      <dgm:t>
        <a:bodyPr/>
        <a:lstStyle/>
        <a:p>
          <a:endParaRPr lang="en-IN"/>
        </a:p>
      </dgm:t>
    </dgm:pt>
    <dgm:pt modelId="{30334DE8-7AD3-4815-B1B8-FB0BD7AA4622}">
      <dgm:prSet custT="1"/>
      <dgm:spPr/>
      <dgm:t>
        <a:bodyPr/>
        <a:lstStyle/>
        <a:p>
          <a:pPr rtl="0"/>
          <a:r>
            <a:rPr lang="en-IN" sz="1400" dirty="0" err="1">
              <a:latin typeface="Times" pitchFamily="18" charset="0"/>
              <a:cs typeface="Times" pitchFamily="18" charset="0"/>
            </a:rPr>
            <a:t>Pharmacopoeial</a:t>
          </a:r>
          <a:r>
            <a:rPr lang="en-IN" sz="1400" dirty="0">
              <a:latin typeface="Times" pitchFamily="18" charset="0"/>
              <a:cs typeface="Times" pitchFamily="18" charset="0"/>
            </a:rPr>
            <a:t> Standards  of Compound Formulations (202) </a:t>
          </a:r>
        </a:p>
      </dgm:t>
    </dgm:pt>
    <dgm:pt modelId="{CCA4084C-A949-4BD5-AFA5-73E5AB13D586}" type="parTrans" cxnId="{7D867D10-5DDF-408B-8B93-F107FAB1AA0A}">
      <dgm:prSet/>
      <dgm:spPr/>
      <dgm:t>
        <a:bodyPr/>
        <a:lstStyle/>
        <a:p>
          <a:endParaRPr lang="en-IN"/>
        </a:p>
      </dgm:t>
    </dgm:pt>
    <dgm:pt modelId="{C6945984-E5CE-46D1-9ABA-4342FAEA1C82}" type="sibTrans" cxnId="{7D867D10-5DDF-408B-8B93-F107FAB1AA0A}">
      <dgm:prSet/>
      <dgm:spPr/>
      <dgm:t>
        <a:bodyPr/>
        <a:lstStyle/>
        <a:p>
          <a:endParaRPr lang="en-IN"/>
        </a:p>
      </dgm:t>
    </dgm:pt>
    <dgm:pt modelId="{FE89B80F-1148-4C30-A0CE-E1C4DEB88B57}">
      <dgm:prSet custT="1"/>
      <dgm:spPr/>
      <dgm:t>
        <a:bodyPr/>
        <a:lstStyle/>
        <a:p>
          <a:pPr rtl="0"/>
          <a:r>
            <a:rPr lang="en-IN" sz="1400" dirty="0" err="1">
              <a:latin typeface="Times" pitchFamily="18" charset="0"/>
              <a:cs typeface="Times" pitchFamily="18" charset="0"/>
            </a:rPr>
            <a:t>Pharmacopoeial</a:t>
          </a:r>
          <a:r>
            <a:rPr lang="en-IN" sz="1400" dirty="0">
              <a:latin typeface="Times" pitchFamily="18" charset="0"/>
              <a:cs typeface="Times" pitchFamily="18" charset="0"/>
            </a:rPr>
            <a:t> Standards  of Single Drugs(645)</a:t>
          </a:r>
        </a:p>
      </dgm:t>
    </dgm:pt>
    <dgm:pt modelId="{FF3F2EE0-E6DB-4DE4-9FA8-BEC64B9B95E4}" type="parTrans" cxnId="{CC20FFEF-BDE1-4647-A87B-A0C915C5C3A5}">
      <dgm:prSet/>
      <dgm:spPr/>
      <dgm:t>
        <a:bodyPr/>
        <a:lstStyle/>
        <a:p>
          <a:endParaRPr lang="en-IN"/>
        </a:p>
      </dgm:t>
    </dgm:pt>
    <dgm:pt modelId="{E0B09B9B-DADB-4ECE-8A3B-049A703ECA7F}" type="sibTrans" cxnId="{CC20FFEF-BDE1-4647-A87B-A0C915C5C3A5}">
      <dgm:prSet/>
      <dgm:spPr/>
      <dgm:t>
        <a:bodyPr/>
        <a:lstStyle/>
        <a:p>
          <a:endParaRPr lang="en-IN"/>
        </a:p>
      </dgm:t>
    </dgm:pt>
    <dgm:pt modelId="{AA4CB15F-344F-439E-A3AF-6B215BAA7DE1}">
      <dgm:prSet custT="1"/>
      <dgm:spPr/>
      <dgm:t>
        <a:bodyPr/>
        <a:lstStyle/>
        <a:p>
          <a:pPr rtl="0"/>
          <a:r>
            <a:rPr lang="en-IN" sz="1200" dirty="0">
              <a:latin typeface="Times" pitchFamily="18" charset="0"/>
              <a:cs typeface="Times" pitchFamily="18" charset="0"/>
            </a:rPr>
            <a:t>TLC Finger print Atlas of single drugs of API</a:t>
          </a:r>
        </a:p>
      </dgm:t>
    </dgm:pt>
    <dgm:pt modelId="{826A459D-6467-4EC5-9D5A-A92AB8148EDA}" type="parTrans" cxnId="{018E18C1-9D34-4EC9-ABAB-157D7D5575AC}">
      <dgm:prSet/>
      <dgm:spPr/>
      <dgm:t>
        <a:bodyPr/>
        <a:lstStyle/>
        <a:p>
          <a:endParaRPr lang="en-IN"/>
        </a:p>
      </dgm:t>
    </dgm:pt>
    <dgm:pt modelId="{B082E061-9D4E-4CE4-A9BD-F0EFD276F600}" type="sibTrans" cxnId="{018E18C1-9D34-4EC9-ABAB-157D7D5575AC}">
      <dgm:prSet/>
      <dgm:spPr/>
      <dgm:t>
        <a:bodyPr/>
        <a:lstStyle/>
        <a:p>
          <a:endParaRPr lang="en-IN"/>
        </a:p>
      </dgm:t>
    </dgm:pt>
    <dgm:pt modelId="{4D853799-2595-4780-ABC0-2730A8073270}" type="pres">
      <dgm:prSet presAssocID="{969AFD20-17AB-4361-B25D-895FF2261992}" presName="linearFlow" presStyleCnt="0">
        <dgm:presLayoutVars>
          <dgm:dir/>
          <dgm:resizeHandles val="exact"/>
        </dgm:presLayoutVars>
      </dgm:prSet>
      <dgm:spPr/>
    </dgm:pt>
    <dgm:pt modelId="{BB4E59C9-8043-4B16-8CEA-7BD41D9ABB8F}" type="pres">
      <dgm:prSet presAssocID="{30334DE8-7AD3-4815-B1B8-FB0BD7AA4622}" presName="composite" presStyleCnt="0"/>
      <dgm:spPr/>
    </dgm:pt>
    <dgm:pt modelId="{E5D5B52E-F956-44D5-AB90-664E88689821}" type="pres">
      <dgm:prSet presAssocID="{30334DE8-7AD3-4815-B1B8-FB0BD7AA4622}" presName="imgShp" presStyleLbl="fgImgPlace1" presStyleIdx="0" presStyleCnt="3" custScaleX="125282" custScaleY="127925" custLinFactNeighborX="-31591" custLinFactNeighborY="-5442"/>
      <dgm:spPr>
        <a:blipFill rotWithShape="1">
          <a:blip xmlns:r="http://schemas.openxmlformats.org/officeDocument/2006/relationships" r:embed="rId1"/>
          <a:stretch>
            <a:fillRect/>
          </a:stretch>
        </a:blipFill>
      </dgm:spPr>
    </dgm:pt>
    <dgm:pt modelId="{3386CEB6-31C5-4CA9-B5D9-C3C1256B54F5}" type="pres">
      <dgm:prSet presAssocID="{30334DE8-7AD3-4815-B1B8-FB0BD7AA4622}" presName="txShp" presStyleLbl="node1" presStyleIdx="0" presStyleCnt="3" custScaleX="113996" custLinFactNeighborX="1153" custLinFactNeighborY="1911">
        <dgm:presLayoutVars>
          <dgm:bulletEnabled val="1"/>
        </dgm:presLayoutVars>
      </dgm:prSet>
      <dgm:spPr/>
    </dgm:pt>
    <dgm:pt modelId="{6C74F825-DA31-4D6E-B760-264E5A3DE7E6}" type="pres">
      <dgm:prSet presAssocID="{C6945984-E5CE-46D1-9ABA-4342FAEA1C82}" presName="spacing" presStyleCnt="0"/>
      <dgm:spPr/>
    </dgm:pt>
    <dgm:pt modelId="{4E0E9759-E9FB-4BE0-9828-0470A6A5123E}" type="pres">
      <dgm:prSet presAssocID="{FE89B80F-1148-4C30-A0CE-E1C4DEB88B57}" presName="composite" presStyleCnt="0"/>
      <dgm:spPr/>
    </dgm:pt>
    <dgm:pt modelId="{95602214-F83A-4E71-8892-F4568FCC0854}" type="pres">
      <dgm:prSet presAssocID="{FE89B80F-1148-4C30-A0CE-E1C4DEB88B57}" presName="imgShp" presStyleLbl="fgImgPlace1" presStyleIdx="1" presStyleCnt="3" custScaleX="147134" custScaleY="158753" custLinFactNeighborX="-35685" custLinFactNeighborY="-11895"/>
      <dgm:spPr>
        <a:blipFill rotWithShape="1">
          <a:blip xmlns:r="http://schemas.openxmlformats.org/officeDocument/2006/relationships" r:embed="rId2"/>
          <a:stretch>
            <a:fillRect/>
          </a:stretch>
        </a:blipFill>
      </dgm:spPr>
    </dgm:pt>
    <dgm:pt modelId="{E65E3777-14E6-4628-8D2D-10C57A33C4E6}" type="pres">
      <dgm:prSet presAssocID="{FE89B80F-1148-4C30-A0CE-E1C4DEB88B57}" presName="txShp" presStyleLbl="node1" presStyleIdx="1" presStyleCnt="3" custScaleX="110475">
        <dgm:presLayoutVars>
          <dgm:bulletEnabled val="1"/>
        </dgm:presLayoutVars>
      </dgm:prSet>
      <dgm:spPr/>
    </dgm:pt>
    <dgm:pt modelId="{B868F8D6-20F4-42E8-A3BF-4AD236A1BDB7}" type="pres">
      <dgm:prSet presAssocID="{E0B09B9B-DADB-4ECE-8A3B-049A703ECA7F}" presName="spacing" presStyleCnt="0"/>
      <dgm:spPr/>
    </dgm:pt>
    <dgm:pt modelId="{BBDDA2EF-CCF4-45B4-9068-D6FE0821FBFD}" type="pres">
      <dgm:prSet presAssocID="{AA4CB15F-344F-439E-A3AF-6B215BAA7DE1}" presName="composite" presStyleCnt="0"/>
      <dgm:spPr/>
    </dgm:pt>
    <dgm:pt modelId="{84C63268-1034-4478-95FB-E87ED4310F2B}" type="pres">
      <dgm:prSet presAssocID="{AA4CB15F-344F-439E-A3AF-6B215BAA7DE1}" presName="imgShp" presStyleLbl="fgImgPlace1" presStyleIdx="2" presStyleCnt="3" custScaleX="132291" custScaleY="152411" custLinFactNeighborX="-30398" custLinFactNeighborY="-23503"/>
      <dgm:spPr>
        <a:blipFill rotWithShape="1">
          <a:blip xmlns:r="http://schemas.openxmlformats.org/officeDocument/2006/relationships" r:embed="rId3"/>
          <a:stretch>
            <a:fillRect/>
          </a:stretch>
        </a:blipFill>
      </dgm:spPr>
    </dgm:pt>
    <dgm:pt modelId="{8E88D14E-9855-4401-A561-868040019584}" type="pres">
      <dgm:prSet presAssocID="{AA4CB15F-344F-439E-A3AF-6B215BAA7DE1}" presName="txShp" presStyleLbl="node1" presStyleIdx="2" presStyleCnt="3" custScaleX="113997" custLinFactNeighborX="-4045" custLinFactNeighborY="-8557">
        <dgm:presLayoutVars>
          <dgm:bulletEnabled val="1"/>
        </dgm:presLayoutVars>
      </dgm:prSet>
      <dgm:spPr/>
    </dgm:pt>
  </dgm:ptLst>
  <dgm:cxnLst>
    <dgm:cxn modelId="{E47B2205-B4CF-4F07-93DD-4FB1201C6C9D}" type="presOf" srcId="{969AFD20-17AB-4361-B25D-895FF2261992}" destId="{4D853799-2595-4780-ABC0-2730A8073270}" srcOrd="0" destOrd="0" presId="urn:microsoft.com/office/officeart/2005/8/layout/vList3#1"/>
    <dgm:cxn modelId="{DB98D205-E731-4154-AA42-536B7EBEACB0}" type="presOf" srcId="{30334DE8-7AD3-4815-B1B8-FB0BD7AA4622}" destId="{3386CEB6-31C5-4CA9-B5D9-C3C1256B54F5}" srcOrd="0" destOrd="0" presId="urn:microsoft.com/office/officeart/2005/8/layout/vList3#1"/>
    <dgm:cxn modelId="{7D867D10-5DDF-408B-8B93-F107FAB1AA0A}" srcId="{969AFD20-17AB-4361-B25D-895FF2261992}" destId="{30334DE8-7AD3-4815-B1B8-FB0BD7AA4622}" srcOrd="0" destOrd="0" parTransId="{CCA4084C-A949-4BD5-AFA5-73E5AB13D586}" sibTransId="{C6945984-E5CE-46D1-9ABA-4342FAEA1C82}"/>
    <dgm:cxn modelId="{1FDD231A-9AA9-4126-A372-6CAFD0221982}" type="presOf" srcId="{FE89B80F-1148-4C30-A0CE-E1C4DEB88B57}" destId="{E65E3777-14E6-4628-8D2D-10C57A33C4E6}" srcOrd="0" destOrd="0" presId="urn:microsoft.com/office/officeart/2005/8/layout/vList3#1"/>
    <dgm:cxn modelId="{42CEB81D-1754-4B03-B18B-548E0C7B30B3}" type="presOf" srcId="{AA4CB15F-344F-439E-A3AF-6B215BAA7DE1}" destId="{8E88D14E-9855-4401-A561-868040019584}" srcOrd="0" destOrd="0" presId="urn:microsoft.com/office/officeart/2005/8/layout/vList3#1"/>
    <dgm:cxn modelId="{018E18C1-9D34-4EC9-ABAB-157D7D5575AC}" srcId="{969AFD20-17AB-4361-B25D-895FF2261992}" destId="{AA4CB15F-344F-439E-A3AF-6B215BAA7DE1}" srcOrd="2" destOrd="0" parTransId="{826A459D-6467-4EC5-9D5A-A92AB8148EDA}" sibTransId="{B082E061-9D4E-4CE4-A9BD-F0EFD276F600}"/>
    <dgm:cxn modelId="{CC20FFEF-BDE1-4647-A87B-A0C915C5C3A5}" srcId="{969AFD20-17AB-4361-B25D-895FF2261992}" destId="{FE89B80F-1148-4C30-A0CE-E1C4DEB88B57}" srcOrd="1" destOrd="0" parTransId="{FF3F2EE0-E6DB-4DE4-9FA8-BEC64B9B95E4}" sibTransId="{E0B09B9B-DADB-4ECE-8A3B-049A703ECA7F}"/>
    <dgm:cxn modelId="{436C59CB-B10C-4533-813E-C344FDFF95DF}" type="presParOf" srcId="{4D853799-2595-4780-ABC0-2730A8073270}" destId="{BB4E59C9-8043-4B16-8CEA-7BD41D9ABB8F}" srcOrd="0" destOrd="0" presId="urn:microsoft.com/office/officeart/2005/8/layout/vList3#1"/>
    <dgm:cxn modelId="{D22675A5-EF50-4176-A8CD-1906649757D3}" type="presParOf" srcId="{BB4E59C9-8043-4B16-8CEA-7BD41D9ABB8F}" destId="{E5D5B52E-F956-44D5-AB90-664E88689821}" srcOrd="0" destOrd="0" presId="urn:microsoft.com/office/officeart/2005/8/layout/vList3#1"/>
    <dgm:cxn modelId="{64BC6AAD-A8FD-4399-9512-B678F975B9B3}" type="presParOf" srcId="{BB4E59C9-8043-4B16-8CEA-7BD41D9ABB8F}" destId="{3386CEB6-31C5-4CA9-B5D9-C3C1256B54F5}" srcOrd="1" destOrd="0" presId="urn:microsoft.com/office/officeart/2005/8/layout/vList3#1"/>
    <dgm:cxn modelId="{0BE38691-F996-456D-9EC9-BFEFF30724C0}" type="presParOf" srcId="{4D853799-2595-4780-ABC0-2730A8073270}" destId="{6C74F825-DA31-4D6E-B760-264E5A3DE7E6}" srcOrd="1" destOrd="0" presId="urn:microsoft.com/office/officeart/2005/8/layout/vList3#1"/>
    <dgm:cxn modelId="{3D748097-5EA3-49B8-BD25-78DCD08CA29D}" type="presParOf" srcId="{4D853799-2595-4780-ABC0-2730A8073270}" destId="{4E0E9759-E9FB-4BE0-9828-0470A6A5123E}" srcOrd="2" destOrd="0" presId="urn:microsoft.com/office/officeart/2005/8/layout/vList3#1"/>
    <dgm:cxn modelId="{9CB8A4F0-97DB-46B5-AB2D-2A51A8A24BA0}" type="presParOf" srcId="{4E0E9759-E9FB-4BE0-9828-0470A6A5123E}" destId="{95602214-F83A-4E71-8892-F4568FCC0854}" srcOrd="0" destOrd="0" presId="urn:microsoft.com/office/officeart/2005/8/layout/vList3#1"/>
    <dgm:cxn modelId="{389EC2E9-6A58-4B49-9C7C-35AF667DEBD6}" type="presParOf" srcId="{4E0E9759-E9FB-4BE0-9828-0470A6A5123E}" destId="{E65E3777-14E6-4628-8D2D-10C57A33C4E6}" srcOrd="1" destOrd="0" presId="urn:microsoft.com/office/officeart/2005/8/layout/vList3#1"/>
    <dgm:cxn modelId="{7324AB59-5EDD-446E-A3FC-0598DC912624}" type="presParOf" srcId="{4D853799-2595-4780-ABC0-2730A8073270}" destId="{B868F8D6-20F4-42E8-A3BF-4AD236A1BDB7}" srcOrd="3" destOrd="0" presId="urn:microsoft.com/office/officeart/2005/8/layout/vList3#1"/>
    <dgm:cxn modelId="{2F99D7D0-0C78-418F-8672-8A85EC761984}" type="presParOf" srcId="{4D853799-2595-4780-ABC0-2730A8073270}" destId="{BBDDA2EF-CCF4-45B4-9068-D6FE0821FBFD}" srcOrd="4" destOrd="0" presId="urn:microsoft.com/office/officeart/2005/8/layout/vList3#1"/>
    <dgm:cxn modelId="{9E25D599-E273-4EB8-A426-011220F97123}" type="presParOf" srcId="{BBDDA2EF-CCF4-45B4-9068-D6FE0821FBFD}" destId="{84C63268-1034-4478-95FB-E87ED4310F2B}" srcOrd="0" destOrd="0" presId="urn:microsoft.com/office/officeart/2005/8/layout/vList3#1"/>
    <dgm:cxn modelId="{AAEC5E83-5B15-4EF5-AE06-014C8FEAE13F}" type="presParOf" srcId="{BBDDA2EF-CCF4-45B4-9068-D6FE0821FBFD}" destId="{8E88D14E-9855-4401-A561-868040019584}" srcOrd="1" destOrd="0" presId="urn:microsoft.com/office/officeart/2005/8/layout/vList3#1"/>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30F32D9-E72A-47C8-B0C9-89E959A83D4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7048F74-6309-4EA3-B9EA-8447C39CB58F}">
      <dgm:prSet/>
      <dgm:spPr/>
      <dgm:t>
        <a:bodyPr/>
        <a:lstStyle/>
        <a:p>
          <a:pPr rtl="0"/>
          <a:r>
            <a:rPr lang="en-IN" dirty="0">
              <a:latin typeface="Times" panose="02020603050405020304" pitchFamily="18" charset="0"/>
              <a:cs typeface="Times" panose="02020603050405020304" pitchFamily="18" charset="0"/>
            </a:rPr>
            <a:t>160 drugs were screened for various safety/toxicity </a:t>
          </a:r>
          <a:endParaRPr lang="en-US" dirty="0">
            <a:latin typeface="Times" panose="02020603050405020304" pitchFamily="18" charset="0"/>
            <a:cs typeface="Times" panose="02020603050405020304" pitchFamily="18" charset="0"/>
          </a:endParaRPr>
        </a:p>
      </dgm:t>
    </dgm:pt>
    <dgm:pt modelId="{04718593-B041-4B1E-9D1F-1BDF4A819247}" type="parTrans" cxnId="{0ED71C2D-8F97-4C72-B7FC-9DB3BE2EAF32}">
      <dgm:prSet/>
      <dgm:spPr/>
      <dgm:t>
        <a:bodyPr/>
        <a:lstStyle/>
        <a:p>
          <a:endParaRPr lang="en-US">
            <a:latin typeface="Times" panose="02020603050405020304" pitchFamily="18" charset="0"/>
            <a:cs typeface="Times" panose="02020603050405020304" pitchFamily="18" charset="0"/>
          </a:endParaRPr>
        </a:p>
      </dgm:t>
    </dgm:pt>
    <dgm:pt modelId="{D705F527-3C14-456F-A57A-A40EA73F394B}" type="sibTrans" cxnId="{0ED71C2D-8F97-4C72-B7FC-9DB3BE2EAF32}">
      <dgm:prSet/>
      <dgm:spPr/>
      <dgm:t>
        <a:bodyPr/>
        <a:lstStyle/>
        <a:p>
          <a:endParaRPr lang="en-US">
            <a:latin typeface="Times" panose="02020603050405020304" pitchFamily="18" charset="0"/>
            <a:cs typeface="Times" panose="02020603050405020304" pitchFamily="18" charset="0"/>
          </a:endParaRPr>
        </a:p>
      </dgm:t>
    </dgm:pt>
    <dgm:pt modelId="{8E91AC9C-9FF6-4762-A9E3-D4D450079E41}">
      <dgm:prSet/>
      <dgm:spPr/>
      <dgm:t>
        <a:bodyPr/>
        <a:lstStyle/>
        <a:p>
          <a:pPr rtl="0"/>
          <a:r>
            <a:rPr lang="en-US" dirty="0">
              <a:latin typeface="Times" panose="02020603050405020304" pitchFamily="18" charset="0"/>
              <a:cs typeface="Times" panose="02020603050405020304" pitchFamily="18" charset="0"/>
            </a:rPr>
            <a:t>54 Single drug have been screened for safety/toxicity </a:t>
          </a:r>
        </a:p>
      </dgm:t>
    </dgm:pt>
    <dgm:pt modelId="{A01255A3-B833-4D04-8A87-FD5959694DEB}" type="parTrans" cxnId="{D0E50A6D-FD11-4757-ABE7-64BFFD7D791C}">
      <dgm:prSet/>
      <dgm:spPr/>
      <dgm:t>
        <a:bodyPr/>
        <a:lstStyle/>
        <a:p>
          <a:endParaRPr lang="en-US">
            <a:latin typeface="Times" panose="02020603050405020304" pitchFamily="18" charset="0"/>
            <a:cs typeface="Times" panose="02020603050405020304" pitchFamily="18" charset="0"/>
          </a:endParaRPr>
        </a:p>
      </dgm:t>
    </dgm:pt>
    <dgm:pt modelId="{04A9842A-4988-4EC4-9ECE-2EEFC2F001D4}" type="sibTrans" cxnId="{D0E50A6D-FD11-4757-ABE7-64BFFD7D791C}">
      <dgm:prSet/>
      <dgm:spPr/>
      <dgm:t>
        <a:bodyPr/>
        <a:lstStyle/>
        <a:p>
          <a:endParaRPr lang="en-US">
            <a:latin typeface="Times" panose="02020603050405020304" pitchFamily="18" charset="0"/>
            <a:cs typeface="Times" panose="02020603050405020304" pitchFamily="18" charset="0"/>
          </a:endParaRPr>
        </a:p>
      </dgm:t>
    </dgm:pt>
    <dgm:pt modelId="{C71ABAC2-2BAF-469F-9654-ABBCFABC1654}">
      <dgm:prSet/>
      <dgm:spPr/>
      <dgm:t>
        <a:bodyPr/>
        <a:lstStyle/>
        <a:p>
          <a:pPr rtl="0"/>
          <a:r>
            <a:rPr lang="en-US" dirty="0">
              <a:latin typeface="Times" panose="02020603050405020304" pitchFamily="18" charset="0"/>
              <a:cs typeface="Times" panose="02020603050405020304" pitchFamily="18" charset="0"/>
            </a:rPr>
            <a:t>31 </a:t>
          </a:r>
          <a:r>
            <a:rPr lang="en-US" dirty="0" err="1">
              <a:latin typeface="Times" panose="02020603050405020304" pitchFamily="18" charset="0"/>
              <a:cs typeface="Times" panose="02020603050405020304" pitchFamily="18" charset="0"/>
            </a:rPr>
            <a:t>Ayurvedic</a:t>
          </a:r>
          <a:r>
            <a:rPr lang="en-US" dirty="0">
              <a:latin typeface="Times" panose="02020603050405020304" pitchFamily="18" charset="0"/>
              <a:cs typeface="Times" panose="02020603050405020304" pitchFamily="18" charset="0"/>
            </a:rPr>
            <a:t> Formulations have been screened for safety/toxicity </a:t>
          </a:r>
        </a:p>
      </dgm:t>
    </dgm:pt>
    <dgm:pt modelId="{E452059C-A60E-41E3-8853-DDF30F89FB56}" type="parTrans" cxnId="{22454FA7-4518-4597-AFFE-ACF2D71422B8}">
      <dgm:prSet/>
      <dgm:spPr/>
      <dgm:t>
        <a:bodyPr/>
        <a:lstStyle/>
        <a:p>
          <a:endParaRPr lang="en-US">
            <a:latin typeface="Times" panose="02020603050405020304" pitchFamily="18" charset="0"/>
            <a:cs typeface="Times" panose="02020603050405020304" pitchFamily="18" charset="0"/>
          </a:endParaRPr>
        </a:p>
      </dgm:t>
    </dgm:pt>
    <dgm:pt modelId="{54A329E8-6482-4836-8008-7DF80A7FE0FE}" type="sibTrans" cxnId="{22454FA7-4518-4597-AFFE-ACF2D71422B8}">
      <dgm:prSet/>
      <dgm:spPr/>
      <dgm:t>
        <a:bodyPr/>
        <a:lstStyle/>
        <a:p>
          <a:endParaRPr lang="en-US">
            <a:latin typeface="Times" panose="02020603050405020304" pitchFamily="18" charset="0"/>
            <a:cs typeface="Times" panose="02020603050405020304" pitchFamily="18" charset="0"/>
          </a:endParaRPr>
        </a:p>
      </dgm:t>
    </dgm:pt>
    <dgm:pt modelId="{02F6F2A4-861F-4D13-8D4F-D06DB138CA3E}">
      <dgm:prSet/>
      <dgm:spPr/>
      <dgm:t>
        <a:bodyPr/>
        <a:lstStyle/>
        <a:p>
          <a:pPr rtl="0"/>
          <a:r>
            <a:rPr lang="en-US" dirty="0">
              <a:latin typeface="Times" panose="02020603050405020304" pitchFamily="18" charset="0"/>
              <a:cs typeface="Times" panose="02020603050405020304" pitchFamily="18" charset="0"/>
            </a:rPr>
            <a:t>75 Coded drug have been screened for safety/toxicity</a:t>
          </a:r>
        </a:p>
      </dgm:t>
    </dgm:pt>
    <dgm:pt modelId="{F1865B1D-C0DB-4DE1-986C-62654E13046F}" type="parTrans" cxnId="{A8D814AB-3E84-4447-B945-03FFF0848310}">
      <dgm:prSet/>
      <dgm:spPr/>
      <dgm:t>
        <a:bodyPr/>
        <a:lstStyle/>
        <a:p>
          <a:endParaRPr lang="en-US">
            <a:latin typeface="Times" panose="02020603050405020304" pitchFamily="18" charset="0"/>
            <a:cs typeface="Times" panose="02020603050405020304" pitchFamily="18" charset="0"/>
          </a:endParaRPr>
        </a:p>
      </dgm:t>
    </dgm:pt>
    <dgm:pt modelId="{D7A3E03F-6288-44A2-B19E-78A83CBD3F63}" type="sibTrans" cxnId="{A8D814AB-3E84-4447-B945-03FFF0848310}">
      <dgm:prSet/>
      <dgm:spPr/>
      <dgm:t>
        <a:bodyPr/>
        <a:lstStyle/>
        <a:p>
          <a:endParaRPr lang="en-US">
            <a:latin typeface="Times" panose="02020603050405020304" pitchFamily="18" charset="0"/>
            <a:cs typeface="Times" panose="02020603050405020304" pitchFamily="18" charset="0"/>
          </a:endParaRPr>
        </a:p>
      </dgm:t>
    </dgm:pt>
    <dgm:pt modelId="{ECFD6892-F768-46B2-973A-13D1B47BC488}" type="pres">
      <dgm:prSet presAssocID="{E30F32D9-E72A-47C8-B0C9-89E959A83D41}" presName="linear" presStyleCnt="0">
        <dgm:presLayoutVars>
          <dgm:animLvl val="lvl"/>
          <dgm:resizeHandles val="exact"/>
        </dgm:presLayoutVars>
      </dgm:prSet>
      <dgm:spPr/>
    </dgm:pt>
    <dgm:pt modelId="{771F1CCA-274B-4816-A839-E7D858EF8CC6}" type="pres">
      <dgm:prSet presAssocID="{07048F74-6309-4EA3-B9EA-8447C39CB58F}" presName="parentText" presStyleLbl="node1" presStyleIdx="0" presStyleCnt="4">
        <dgm:presLayoutVars>
          <dgm:chMax val="0"/>
          <dgm:bulletEnabled val="1"/>
        </dgm:presLayoutVars>
      </dgm:prSet>
      <dgm:spPr/>
    </dgm:pt>
    <dgm:pt modelId="{748D8287-7969-46FF-8189-AEB382828807}" type="pres">
      <dgm:prSet presAssocID="{D705F527-3C14-456F-A57A-A40EA73F394B}" presName="spacer" presStyleCnt="0"/>
      <dgm:spPr/>
    </dgm:pt>
    <dgm:pt modelId="{9A78E83F-44C6-4E3E-91DE-271AD2026B9D}" type="pres">
      <dgm:prSet presAssocID="{8E91AC9C-9FF6-4762-A9E3-D4D450079E41}" presName="parentText" presStyleLbl="node1" presStyleIdx="1" presStyleCnt="4">
        <dgm:presLayoutVars>
          <dgm:chMax val="0"/>
          <dgm:bulletEnabled val="1"/>
        </dgm:presLayoutVars>
      </dgm:prSet>
      <dgm:spPr/>
    </dgm:pt>
    <dgm:pt modelId="{77ECAFB1-A00C-42D7-BD7B-B8A9E3AB1003}" type="pres">
      <dgm:prSet presAssocID="{04A9842A-4988-4EC4-9ECE-2EEFC2F001D4}" presName="spacer" presStyleCnt="0"/>
      <dgm:spPr/>
    </dgm:pt>
    <dgm:pt modelId="{2EF54467-40E6-4944-96C3-FA6A9840D874}" type="pres">
      <dgm:prSet presAssocID="{C71ABAC2-2BAF-469F-9654-ABBCFABC1654}" presName="parentText" presStyleLbl="node1" presStyleIdx="2" presStyleCnt="4">
        <dgm:presLayoutVars>
          <dgm:chMax val="0"/>
          <dgm:bulletEnabled val="1"/>
        </dgm:presLayoutVars>
      </dgm:prSet>
      <dgm:spPr/>
    </dgm:pt>
    <dgm:pt modelId="{3736A06E-18AA-4C9F-B3FF-9100924B7B62}" type="pres">
      <dgm:prSet presAssocID="{54A329E8-6482-4836-8008-7DF80A7FE0FE}" presName="spacer" presStyleCnt="0"/>
      <dgm:spPr/>
    </dgm:pt>
    <dgm:pt modelId="{1EE28047-AE40-4585-8714-1A98D121849E}" type="pres">
      <dgm:prSet presAssocID="{02F6F2A4-861F-4D13-8D4F-D06DB138CA3E}" presName="parentText" presStyleLbl="node1" presStyleIdx="3" presStyleCnt="4">
        <dgm:presLayoutVars>
          <dgm:chMax val="0"/>
          <dgm:bulletEnabled val="1"/>
        </dgm:presLayoutVars>
      </dgm:prSet>
      <dgm:spPr/>
    </dgm:pt>
  </dgm:ptLst>
  <dgm:cxnLst>
    <dgm:cxn modelId="{3C878229-D7C6-47F6-8D50-0B19827235E8}" type="presOf" srcId="{8E91AC9C-9FF6-4762-A9E3-D4D450079E41}" destId="{9A78E83F-44C6-4E3E-91DE-271AD2026B9D}" srcOrd="0" destOrd="0" presId="urn:microsoft.com/office/officeart/2005/8/layout/vList2"/>
    <dgm:cxn modelId="{0ED71C2D-8F97-4C72-B7FC-9DB3BE2EAF32}" srcId="{E30F32D9-E72A-47C8-B0C9-89E959A83D41}" destId="{07048F74-6309-4EA3-B9EA-8447C39CB58F}" srcOrd="0" destOrd="0" parTransId="{04718593-B041-4B1E-9D1F-1BDF4A819247}" sibTransId="{D705F527-3C14-456F-A57A-A40EA73F394B}"/>
    <dgm:cxn modelId="{D42E733A-899A-45A4-BDD7-DBA27EFF33E4}" type="presOf" srcId="{07048F74-6309-4EA3-B9EA-8447C39CB58F}" destId="{771F1CCA-274B-4816-A839-E7D858EF8CC6}" srcOrd="0" destOrd="0" presId="urn:microsoft.com/office/officeart/2005/8/layout/vList2"/>
    <dgm:cxn modelId="{353CAA67-C381-49C0-8232-8EF5131ED952}" type="presOf" srcId="{C71ABAC2-2BAF-469F-9654-ABBCFABC1654}" destId="{2EF54467-40E6-4944-96C3-FA6A9840D874}" srcOrd="0" destOrd="0" presId="urn:microsoft.com/office/officeart/2005/8/layout/vList2"/>
    <dgm:cxn modelId="{D0E50A6D-FD11-4757-ABE7-64BFFD7D791C}" srcId="{E30F32D9-E72A-47C8-B0C9-89E959A83D41}" destId="{8E91AC9C-9FF6-4762-A9E3-D4D450079E41}" srcOrd="1" destOrd="0" parTransId="{A01255A3-B833-4D04-8A87-FD5959694DEB}" sibTransId="{04A9842A-4988-4EC4-9ECE-2EEFC2F001D4}"/>
    <dgm:cxn modelId="{400A3D9F-3BC8-4AB6-AB4F-C8D9504C837C}" type="presOf" srcId="{02F6F2A4-861F-4D13-8D4F-D06DB138CA3E}" destId="{1EE28047-AE40-4585-8714-1A98D121849E}" srcOrd="0" destOrd="0" presId="urn:microsoft.com/office/officeart/2005/8/layout/vList2"/>
    <dgm:cxn modelId="{22454FA7-4518-4597-AFFE-ACF2D71422B8}" srcId="{E30F32D9-E72A-47C8-B0C9-89E959A83D41}" destId="{C71ABAC2-2BAF-469F-9654-ABBCFABC1654}" srcOrd="2" destOrd="0" parTransId="{E452059C-A60E-41E3-8853-DDF30F89FB56}" sibTransId="{54A329E8-6482-4836-8008-7DF80A7FE0FE}"/>
    <dgm:cxn modelId="{A8D814AB-3E84-4447-B945-03FFF0848310}" srcId="{E30F32D9-E72A-47C8-B0C9-89E959A83D41}" destId="{02F6F2A4-861F-4D13-8D4F-D06DB138CA3E}" srcOrd="3" destOrd="0" parTransId="{F1865B1D-C0DB-4DE1-986C-62654E13046F}" sibTransId="{D7A3E03F-6288-44A2-B19E-78A83CBD3F63}"/>
    <dgm:cxn modelId="{26568FF9-6DAA-4A9A-BECA-D72766DFB5B7}" type="presOf" srcId="{E30F32D9-E72A-47C8-B0C9-89E959A83D41}" destId="{ECFD6892-F768-46B2-973A-13D1B47BC488}" srcOrd="0" destOrd="0" presId="urn:microsoft.com/office/officeart/2005/8/layout/vList2"/>
    <dgm:cxn modelId="{F27E8E27-BDC3-4A95-8FC1-E573D376B4DF}" type="presParOf" srcId="{ECFD6892-F768-46B2-973A-13D1B47BC488}" destId="{771F1CCA-274B-4816-A839-E7D858EF8CC6}" srcOrd="0" destOrd="0" presId="urn:microsoft.com/office/officeart/2005/8/layout/vList2"/>
    <dgm:cxn modelId="{5330CA73-2562-4B47-8CBB-24C584153D45}" type="presParOf" srcId="{ECFD6892-F768-46B2-973A-13D1B47BC488}" destId="{748D8287-7969-46FF-8189-AEB382828807}" srcOrd="1" destOrd="0" presId="urn:microsoft.com/office/officeart/2005/8/layout/vList2"/>
    <dgm:cxn modelId="{8FC7ABAE-A30A-4851-9652-5E668864400D}" type="presParOf" srcId="{ECFD6892-F768-46B2-973A-13D1B47BC488}" destId="{9A78E83F-44C6-4E3E-91DE-271AD2026B9D}" srcOrd="2" destOrd="0" presId="urn:microsoft.com/office/officeart/2005/8/layout/vList2"/>
    <dgm:cxn modelId="{350DEACC-FE34-4E05-AA0E-79310D34F028}" type="presParOf" srcId="{ECFD6892-F768-46B2-973A-13D1B47BC488}" destId="{77ECAFB1-A00C-42D7-BD7B-B8A9E3AB1003}" srcOrd="3" destOrd="0" presId="urn:microsoft.com/office/officeart/2005/8/layout/vList2"/>
    <dgm:cxn modelId="{ACEA6DE8-6B9E-48EE-A5BA-5F7832584201}" type="presParOf" srcId="{ECFD6892-F768-46B2-973A-13D1B47BC488}" destId="{2EF54467-40E6-4944-96C3-FA6A9840D874}" srcOrd="4" destOrd="0" presId="urn:microsoft.com/office/officeart/2005/8/layout/vList2"/>
    <dgm:cxn modelId="{FCCD5575-ABCB-4509-8AA5-10FF48A3B253}" type="presParOf" srcId="{ECFD6892-F768-46B2-973A-13D1B47BC488}" destId="{3736A06E-18AA-4C9F-B3FF-9100924B7B62}" srcOrd="5" destOrd="0" presId="urn:microsoft.com/office/officeart/2005/8/layout/vList2"/>
    <dgm:cxn modelId="{8246BC08-D3C5-4623-B912-3419CD479CE6}" type="presParOf" srcId="{ECFD6892-F768-46B2-973A-13D1B47BC488}" destId="{1EE28047-AE40-4585-8714-1A98D121849E}"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4408D8-D638-4AF9-8A7B-71198C6E4C51}" type="doc">
      <dgm:prSet loTypeId="urn:microsoft.com/office/officeart/2005/8/layout/hList7#1" loCatId="relationship" qsTypeId="urn:microsoft.com/office/officeart/2005/8/quickstyle/simple1" qsCatId="simple" csTypeId="urn:microsoft.com/office/officeart/2005/8/colors/accent1_2" csCatId="accent1" phldr="1"/>
      <dgm:spPr/>
      <dgm:t>
        <a:bodyPr/>
        <a:lstStyle/>
        <a:p>
          <a:endParaRPr lang="en-IN"/>
        </a:p>
      </dgm:t>
    </dgm:pt>
    <dgm:pt modelId="{3A0FCBDA-C527-4A24-A6D8-219211A9A2D7}">
      <dgm:prSet custT="1"/>
      <dgm:spPr>
        <a:solidFill>
          <a:schemeClr val="accent5">
            <a:lumMod val="60000"/>
            <a:lumOff val="40000"/>
          </a:schemeClr>
        </a:solidFill>
      </dgm:spPr>
      <dgm:t>
        <a:bodyPr/>
        <a:lstStyle/>
        <a:p>
          <a:pPr rtl="0">
            <a:lnSpc>
              <a:spcPct val="100000"/>
            </a:lnSpc>
          </a:pPr>
          <a:endParaRPr lang="en-US" sz="1800" dirty="0">
            <a:latin typeface="Times" panose="02020603060405020304" pitchFamily="18" charset="0"/>
          </a:endParaRPr>
        </a:p>
        <a:p>
          <a:pPr rtl="0">
            <a:lnSpc>
              <a:spcPct val="100000"/>
            </a:lnSpc>
          </a:pPr>
          <a:r>
            <a:rPr lang="en-US" sz="1800" dirty="0">
              <a:latin typeface="Times" panose="02020603060405020304" pitchFamily="18" charset="0"/>
            </a:rPr>
            <a:t>Development of safe &amp; effective formulations/therapies for diseases of national and global importance.</a:t>
          </a:r>
          <a:endParaRPr lang="en-IN" sz="1800" dirty="0">
            <a:latin typeface="Times" panose="02020603060405020304" pitchFamily="18" charset="0"/>
          </a:endParaRPr>
        </a:p>
      </dgm:t>
    </dgm:pt>
    <dgm:pt modelId="{6865D7C7-C85A-43A9-9C95-50E5D5F28217}" type="parTrans" cxnId="{284A7236-43AF-4474-834F-EC08EE113DA9}">
      <dgm:prSet/>
      <dgm:spPr/>
      <dgm:t>
        <a:bodyPr/>
        <a:lstStyle/>
        <a:p>
          <a:endParaRPr lang="en-IN"/>
        </a:p>
      </dgm:t>
    </dgm:pt>
    <dgm:pt modelId="{AE8D48B6-27DF-425C-AE87-CEC59CC8FE4B}" type="sibTrans" cxnId="{284A7236-43AF-4474-834F-EC08EE113DA9}">
      <dgm:prSet/>
      <dgm:spPr/>
      <dgm:t>
        <a:bodyPr/>
        <a:lstStyle/>
        <a:p>
          <a:endParaRPr lang="en-IN"/>
        </a:p>
      </dgm:t>
    </dgm:pt>
    <dgm:pt modelId="{E71FF20E-992E-4D4F-9918-A30B4E4B36EA}">
      <dgm:prSet custT="1"/>
      <dgm:spPr>
        <a:solidFill>
          <a:schemeClr val="accent4">
            <a:lumMod val="40000"/>
            <a:lumOff val="60000"/>
          </a:schemeClr>
        </a:solidFill>
      </dgm:spPr>
      <dgm:t>
        <a:bodyPr/>
        <a:lstStyle/>
        <a:p>
          <a:pPr rtl="0">
            <a:lnSpc>
              <a:spcPct val="100000"/>
            </a:lnSpc>
          </a:pPr>
          <a:r>
            <a:rPr lang="en-US" sz="1800" dirty="0">
              <a:solidFill>
                <a:schemeClr val="accent6">
                  <a:lumMod val="50000"/>
                </a:schemeClr>
              </a:solidFill>
              <a:latin typeface="Times" panose="02020603060405020304" pitchFamily="18" charset="0"/>
            </a:rPr>
            <a:t>Validation of Classical Ayurvedic formulations for generating evidence on safety and efficacy.</a:t>
          </a:r>
          <a:endParaRPr lang="en-IN" sz="1800" dirty="0">
            <a:solidFill>
              <a:schemeClr val="accent6">
                <a:lumMod val="50000"/>
              </a:schemeClr>
            </a:solidFill>
            <a:latin typeface="Times" panose="02020603060405020304" pitchFamily="18" charset="0"/>
          </a:endParaRPr>
        </a:p>
      </dgm:t>
    </dgm:pt>
    <dgm:pt modelId="{872A59F6-A626-4311-929D-85D5837912E6}" type="parTrans" cxnId="{2E069C3B-9333-4652-98F7-FAF957474894}">
      <dgm:prSet/>
      <dgm:spPr/>
      <dgm:t>
        <a:bodyPr/>
        <a:lstStyle/>
        <a:p>
          <a:endParaRPr lang="en-IN"/>
        </a:p>
      </dgm:t>
    </dgm:pt>
    <dgm:pt modelId="{26F2E980-33C1-43EB-A89C-B09692E78376}" type="sibTrans" cxnId="{2E069C3B-9333-4652-98F7-FAF957474894}">
      <dgm:prSet/>
      <dgm:spPr/>
      <dgm:t>
        <a:bodyPr/>
        <a:lstStyle/>
        <a:p>
          <a:endParaRPr lang="en-IN"/>
        </a:p>
      </dgm:t>
    </dgm:pt>
    <dgm:pt modelId="{43A0B926-41FE-4ECD-A283-E0C49B7F285E}">
      <dgm:prSet custT="1"/>
      <dgm:spPr/>
      <dgm:t>
        <a:bodyPr/>
        <a:lstStyle/>
        <a:p>
          <a:pPr rtl="0">
            <a:lnSpc>
              <a:spcPct val="100000"/>
            </a:lnSpc>
          </a:pPr>
          <a:r>
            <a:rPr lang="en-US" sz="1800" dirty="0">
              <a:latin typeface="Times" panose="02020603060405020304" pitchFamily="18" charset="0"/>
            </a:rPr>
            <a:t>Capacity building in Core Research areas.</a:t>
          </a:r>
          <a:endParaRPr lang="en-IN" sz="1800" dirty="0">
            <a:latin typeface="Times" panose="02020603060405020304" pitchFamily="18" charset="0"/>
          </a:endParaRPr>
        </a:p>
      </dgm:t>
    </dgm:pt>
    <dgm:pt modelId="{9B11EC3B-88ED-4A15-8AD0-F793ED040F34}" type="parTrans" cxnId="{C223174C-268C-4905-B94C-468BD6CF1EAE}">
      <dgm:prSet/>
      <dgm:spPr/>
      <dgm:t>
        <a:bodyPr/>
        <a:lstStyle/>
        <a:p>
          <a:endParaRPr lang="en-IN"/>
        </a:p>
      </dgm:t>
    </dgm:pt>
    <dgm:pt modelId="{B445D55C-231C-4866-91CA-C866E0EAD4A4}" type="sibTrans" cxnId="{C223174C-268C-4905-B94C-468BD6CF1EAE}">
      <dgm:prSet/>
      <dgm:spPr/>
      <dgm:t>
        <a:bodyPr/>
        <a:lstStyle/>
        <a:p>
          <a:endParaRPr lang="en-IN"/>
        </a:p>
      </dgm:t>
    </dgm:pt>
    <dgm:pt modelId="{E61ABE83-6FA7-4C03-B317-CED30668B8AD}">
      <dgm:prSet custT="1"/>
      <dgm:spPr>
        <a:solidFill>
          <a:schemeClr val="accent2"/>
        </a:solidFill>
      </dgm:spPr>
      <dgm:t>
        <a:bodyPr/>
        <a:lstStyle/>
        <a:p>
          <a:pPr rtl="0">
            <a:lnSpc>
              <a:spcPct val="100000"/>
            </a:lnSpc>
          </a:pPr>
          <a:r>
            <a:rPr lang="en-US" sz="1800" dirty="0">
              <a:solidFill>
                <a:schemeClr val="accent6">
                  <a:lumMod val="50000"/>
                </a:schemeClr>
              </a:solidFill>
              <a:latin typeface="Times" panose="02020603060405020304" pitchFamily="18" charset="0"/>
            </a:rPr>
            <a:t>Translational Research including Technology Transfer and Patents</a:t>
          </a:r>
          <a:endParaRPr lang="en-IN" sz="1800" dirty="0">
            <a:solidFill>
              <a:schemeClr val="accent6">
                <a:lumMod val="50000"/>
              </a:schemeClr>
            </a:solidFill>
            <a:latin typeface="Times" panose="02020603060405020304" pitchFamily="18" charset="0"/>
          </a:endParaRPr>
        </a:p>
      </dgm:t>
    </dgm:pt>
    <dgm:pt modelId="{2867A3DD-75BB-477A-92E9-60344F91DB55}" type="parTrans" cxnId="{1B9A2643-1F97-40CE-A021-206F98C82992}">
      <dgm:prSet/>
      <dgm:spPr/>
      <dgm:t>
        <a:bodyPr/>
        <a:lstStyle/>
        <a:p>
          <a:endParaRPr lang="en-IN"/>
        </a:p>
      </dgm:t>
    </dgm:pt>
    <dgm:pt modelId="{EFB3977C-DEFB-4260-9744-89A31BB26042}" type="sibTrans" cxnId="{1B9A2643-1F97-40CE-A021-206F98C82992}">
      <dgm:prSet/>
      <dgm:spPr/>
      <dgm:t>
        <a:bodyPr/>
        <a:lstStyle/>
        <a:p>
          <a:endParaRPr lang="en-IN"/>
        </a:p>
      </dgm:t>
    </dgm:pt>
    <dgm:pt modelId="{C7DA3DF4-5208-4336-A340-38C82A551814}">
      <dgm:prSet custT="1"/>
      <dgm:spPr>
        <a:solidFill>
          <a:schemeClr val="accent1">
            <a:lumMod val="75000"/>
          </a:schemeClr>
        </a:solidFill>
      </dgm:spPr>
      <dgm:t>
        <a:bodyPr/>
        <a:lstStyle/>
        <a:p>
          <a:pPr rtl="0">
            <a:lnSpc>
              <a:spcPct val="100000"/>
            </a:lnSpc>
          </a:pPr>
          <a:r>
            <a:rPr lang="en-IN" sz="1800" dirty="0">
              <a:latin typeface="Times" panose="02020603060405020304" pitchFamily="18" charset="0"/>
            </a:rPr>
            <a:t>Research oriented Public Health Activities</a:t>
          </a:r>
        </a:p>
      </dgm:t>
    </dgm:pt>
    <dgm:pt modelId="{063AF3B5-0B3E-4ED7-A7F5-502A5AB16520}" type="parTrans" cxnId="{4AEE50EB-2C6C-44CB-A432-D9B855B92320}">
      <dgm:prSet/>
      <dgm:spPr/>
      <dgm:t>
        <a:bodyPr/>
        <a:lstStyle/>
        <a:p>
          <a:endParaRPr lang="en-US"/>
        </a:p>
      </dgm:t>
    </dgm:pt>
    <dgm:pt modelId="{D52D0124-0C16-4C36-9BFA-6BE6EED5E3D7}" type="sibTrans" cxnId="{4AEE50EB-2C6C-44CB-A432-D9B855B92320}">
      <dgm:prSet/>
      <dgm:spPr/>
      <dgm:t>
        <a:bodyPr/>
        <a:lstStyle/>
        <a:p>
          <a:endParaRPr lang="en-US"/>
        </a:p>
      </dgm:t>
    </dgm:pt>
    <dgm:pt modelId="{67048788-DED7-4E2E-A97C-DF4B59B2007E}">
      <dgm:prSet custT="1"/>
      <dgm:spPr>
        <a:solidFill>
          <a:srgbClr val="002060"/>
        </a:solidFill>
      </dgm:spPr>
      <dgm:t>
        <a:bodyPr/>
        <a:lstStyle/>
        <a:p>
          <a:pPr rtl="0">
            <a:lnSpc>
              <a:spcPct val="100000"/>
            </a:lnSpc>
          </a:pPr>
          <a:r>
            <a:rPr lang="en-US" sz="1800" dirty="0">
              <a:latin typeface="Times" panose="02020603060405020304" pitchFamily="18" charset="0"/>
            </a:rPr>
            <a:t>Dissemination of research outcomes</a:t>
          </a:r>
          <a:endParaRPr lang="en-IN" sz="1800" dirty="0">
            <a:latin typeface="Times" panose="02020603060405020304" pitchFamily="18" charset="0"/>
          </a:endParaRPr>
        </a:p>
      </dgm:t>
    </dgm:pt>
    <dgm:pt modelId="{6F65DE6F-9DDB-4054-9BCF-0A4CA27AC901}" type="parTrans" cxnId="{7339036E-4F1C-48BC-9370-D5D959915554}">
      <dgm:prSet/>
      <dgm:spPr/>
      <dgm:t>
        <a:bodyPr/>
        <a:lstStyle/>
        <a:p>
          <a:endParaRPr lang="en-US"/>
        </a:p>
      </dgm:t>
    </dgm:pt>
    <dgm:pt modelId="{4C5B1E53-8928-426E-8D0C-795E09940BCB}" type="sibTrans" cxnId="{7339036E-4F1C-48BC-9370-D5D959915554}">
      <dgm:prSet/>
      <dgm:spPr/>
      <dgm:t>
        <a:bodyPr/>
        <a:lstStyle/>
        <a:p>
          <a:endParaRPr lang="en-US"/>
        </a:p>
      </dgm:t>
    </dgm:pt>
    <dgm:pt modelId="{B0C15272-E12D-40A6-BAEB-C0A49E57A904}" type="pres">
      <dgm:prSet presAssocID="{574408D8-D638-4AF9-8A7B-71198C6E4C51}" presName="Name0" presStyleCnt="0">
        <dgm:presLayoutVars>
          <dgm:dir/>
          <dgm:resizeHandles val="exact"/>
        </dgm:presLayoutVars>
      </dgm:prSet>
      <dgm:spPr/>
    </dgm:pt>
    <dgm:pt modelId="{82C7F78E-53D0-4D95-92D8-0C0CFDB83638}" type="pres">
      <dgm:prSet presAssocID="{574408D8-D638-4AF9-8A7B-71198C6E4C51}" presName="fgShape" presStyleLbl="fgShp" presStyleIdx="0" presStyleCnt="1" custScaleY="49550" custLinFactNeighborX="-646" custLinFactNeighborY="45045"/>
      <dgm:spPr/>
    </dgm:pt>
    <dgm:pt modelId="{1835439D-B289-48F6-8698-042BEDA6BFAA}" type="pres">
      <dgm:prSet presAssocID="{574408D8-D638-4AF9-8A7B-71198C6E4C51}" presName="linComp" presStyleCnt="0"/>
      <dgm:spPr/>
    </dgm:pt>
    <dgm:pt modelId="{01708B65-3B35-4607-8C56-E8168D5328EF}" type="pres">
      <dgm:prSet presAssocID="{3A0FCBDA-C527-4A24-A6D8-219211A9A2D7}" presName="compNode" presStyleCnt="0"/>
      <dgm:spPr/>
    </dgm:pt>
    <dgm:pt modelId="{D11EC573-AFBF-4344-8E8C-2BCFF30E2B35}" type="pres">
      <dgm:prSet presAssocID="{3A0FCBDA-C527-4A24-A6D8-219211A9A2D7}" presName="bkgdShape" presStyleLbl="node1" presStyleIdx="0" presStyleCnt="6" custScaleX="108303"/>
      <dgm:spPr/>
    </dgm:pt>
    <dgm:pt modelId="{6705C1CF-2B44-46AD-B966-2E5F4F650333}" type="pres">
      <dgm:prSet presAssocID="{3A0FCBDA-C527-4A24-A6D8-219211A9A2D7}" presName="nodeTx" presStyleLbl="node1" presStyleIdx="0" presStyleCnt="6">
        <dgm:presLayoutVars>
          <dgm:bulletEnabled val="1"/>
        </dgm:presLayoutVars>
      </dgm:prSet>
      <dgm:spPr/>
    </dgm:pt>
    <dgm:pt modelId="{2C133D52-CDBF-43C8-B0B9-39C6B8E142A3}" type="pres">
      <dgm:prSet presAssocID="{3A0FCBDA-C527-4A24-A6D8-219211A9A2D7}" presName="invisiNode" presStyleLbl="node1" presStyleIdx="0" presStyleCnt="6"/>
      <dgm:spPr/>
    </dgm:pt>
    <dgm:pt modelId="{1A10439A-F5A2-4A20-B1C0-F22A7230A63B}" type="pres">
      <dgm:prSet presAssocID="{3A0FCBDA-C527-4A24-A6D8-219211A9A2D7}" presName="imagNode" presStyleLbl="fgImgPlace1" presStyleIdx="0" presStyleCnt="6" custScaleX="85761" custScaleY="59533" custLinFactNeighborX="5531" custLinFactNeighborY="-32150"/>
      <dgm:spPr>
        <a:blipFill rotWithShape="1">
          <a:blip xmlns:r="http://schemas.openxmlformats.org/officeDocument/2006/relationships" r:embed="rId1"/>
          <a:stretch>
            <a:fillRect/>
          </a:stretch>
        </a:blipFill>
      </dgm:spPr>
    </dgm:pt>
    <dgm:pt modelId="{7875C614-E52C-4B65-9FC1-633793A872D7}" type="pres">
      <dgm:prSet presAssocID="{AE8D48B6-27DF-425C-AE87-CEC59CC8FE4B}" presName="sibTrans" presStyleLbl="sibTrans2D1" presStyleIdx="0" presStyleCnt="0"/>
      <dgm:spPr/>
    </dgm:pt>
    <dgm:pt modelId="{06F33C73-7092-44E7-AEA8-1A820FCA471A}" type="pres">
      <dgm:prSet presAssocID="{E71FF20E-992E-4D4F-9918-A30B4E4B36EA}" presName="compNode" presStyleCnt="0"/>
      <dgm:spPr/>
    </dgm:pt>
    <dgm:pt modelId="{4F020BBE-7D1E-42DC-AA3E-51D24D2880A7}" type="pres">
      <dgm:prSet presAssocID="{E71FF20E-992E-4D4F-9918-A30B4E4B36EA}" presName="bkgdShape" presStyleLbl="node1" presStyleIdx="1" presStyleCnt="6"/>
      <dgm:spPr/>
    </dgm:pt>
    <dgm:pt modelId="{BDF040CD-272C-4E51-A8AF-F6B41C68D714}" type="pres">
      <dgm:prSet presAssocID="{E71FF20E-992E-4D4F-9918-A30B4E4B36EA}" presName="nodeTx" presStyleLbl="node1" presStyleIdx="1" presStyleCnt="6">
        <dgm:presLayoutVars>
          <dgm:bulletEnabled val="1"/>
        </dgm:presLayoutVars>
      </dgm:prSet>
      <dgm:spPr/>
    </dgm:pt>
    <dgm:pt modelId="{9BB5DB07-E522-430B-A437-4ACAA07279C8}" type="pres">
      <dgm:prSet presAssocID="{E71FF20E-992E-4D4F-9918-A30B4E4B36EA}" presName="invisiNode" presStyleLbl="node1" presStyleIdx="1" presStyleCnt="6"/>
      <dgm:spPr/>
    </dgm:pt>
    <dgm:pt modelId="{58F20413-6ADE-4DBD-9EE1-80AE8CADEE5E}" type="pres">
      <dgm:prSet presAssocID="{E71FF20E-992E-4D4F-9918-A30B4E4B36EA}" presName="imagNode" presStyleLbl="fgImgPlace1" presStyleIdx="1" presStyleCnt="6" custScaleX="80935" custScaleY="66568" custLinFactNeighborX="4080" custLinFactNeighborY="-31184"/>
      <dgm:spPr>
        <a:blipFill rotWithShape="1">
          <a:blip xmlns:r="http://schemas.openxmlformats.org/officeDocument/2006/relationships" r:embed="rId2"/>
          <a:stretch>
            <a:fillRect/>
          </a:stretch>
        </a:blipFill>
      </dgm:spPr>
    </dgm:pt>
    <dgm:pt modelId="{7B49B0D2-58C6-4A91-BE98-7DA8F091D274}" type="pres">
      <dgm:prSet presAssocID="{26F2E980-33C1-43EB-A89C-B09692E78376}" presName="sibTrans" presStyleLbl="sibTrans2D1" presStyleIdx="0" presStyleCnt="0"/>
      <dgm:spPr/>
    </dgm:pt>
    <dgm:pt modelId="{F4C31BE3-1A5D-436E-A396-DBBB995D2493}" type="pres">
      <dgm:prSet presAssocID="{43A0B926-41FE-4ECD-A283-E0C49B7F285E}" presName="compNode" presStyleCnt="0"/>
      <dgm:spPr/>
    </dgm:pt>
    <dgm:pt modelId="{BC0FA59F-319A-44BD-B0A1-FD16E3F86568}" type="pres">
      <dgm:prSet presAssocID="{43A0B926-41FE-4ECD-A283-E0C49B7F285E}" presName="bkgdShape" presStyleLbl="node1" presStyleIdx="2" presStyleCnt="6"/>
      <dgm:spPr/>
    </dgm:pt>
    <dgm:pt modelId="{3E4FCC69-A736-4000-A40C-C9D40A49E54C}" type="pres">
      <dgm:prSet presAssocID="{43A0B926-41FE-4ECD-A283-E0C49B7F285E}" presName="nodeTx" presStyleLbl="node1" presStyleIdx="2" presStyleCnt="6">
        <dgm:presLayoutVars>
          <dgm:bulletEnabled val="1"/>
        </dgm:presLayoutVars>
      </dgm:prSet>
      <dgm:spPr/>
    </dgm:pt>
    <dgm:pt modelId="{3F64A43B-4008-4C57-82D4-6222A4D31C8E}" type="pres">
      <dgm:prSet presAssocID="{43A0B926-41FE-4ECD-A283-E0C49B7F285E}" presName="invisiNode" presStyleLbl="node1" presStyleIdx="2" presStyleCnt="6"/>
      <dgm:spPr/>
    </dgm:pt>
    <dgm:pt modelId="{61D47F32-7141-401E-A7B9-924A65986478}" type="pres">
      <dgm:prSet presAssocID="{43A0B926-41FE-4ECD-A283-E0C49B7F285E}" presName="imagNode" presStyleLbl="fgImgPlace1" presStyleIdx="2" presStyleCnt="6" custScaleX="88188" custScaleY="60417" custLinFactNeighborX="1364" custLinFactNeighborY="-30178"/>
      <dgm:spPr>
        <a:blipFill rotWithShape="1">
          <a:blip xmlns:r="http://schemas.openxmlformats.org/officeDocument/2006/relationships" r:embed="rId3"/>
          <a:stretch>
            <a:fillRect/>
          </a:stretch>
        </a:blipFill>
      </dgm:spPr>
    </dgm:pt>
    <dgm:pt modelId="{50D63E39-38C2-451D-A107-491357575ADB}" type="pres">
      <dgm:prSet presAssocID="{B445D55C-231C-4866-91CA-C866E0EAD4A4}" presName="sibTrans" presStyleLbl="sibTrans2D1" presStyleIdx="0" presStyleCnt="0"/>
      <dgm:spPr/>
    </dgm:pt>
    <dgm:pt modelId="{A273E7F3-893C-48BF-9013-672F0FAE1057}" type="pres">
      <dgm:prSet presAssocID="{E61ABE83-6FA7-4C03-B317-CED30668B8AD}" presName="compNode" presStyleCnt="0"/>
      <dgm:spPr/>
    </dgm:pt>
    <dgm:pt modelId="{6E518A73-E809-4C2B-8926-AAE5FF87E7C4}" type="pres">
      <dgm:prSet presAssocID="{E61ABE83-6FA7-4C03-B317-CED30668B8AD}" presName="bkgdShape" presStyleLbl="node1" presStyleIdx="3" presStyleCnt="6"/>
      <dgm:spPr/>
    </dgm:pt>
    <dgm:pt modelId="{0A2EEDAA-1EB3-4477-806B-5C7258928C10}" type="pres">
      <dgm:prSet presAssocID="{E61ABE83-6FA7-4C03-B317-CED30668B8AD}" presName="nodeTx" presStyleLbl="node1" presStyleIdx="3" presStyleCnt="6">
        <dgm:presLayoutVars>
          <dgm:bulletEnabled val="1"/>
        </dgm:presLayoutVars>
      </dgm:prSet>
      <dgm:spPr/>
    </dgm:pt>
    <dgm:pt modelId="{B53DCCB7-1598-4E87-AE80-940E64BDD5B0}" type="pres">
      <dgm:prSet presAssocID="{E61ABE83-6FA7-4C03-B317-CED30668B8AD}" presName="invisiNode" presStyleLbl="node1" presStyleIdx="3" presStyleCnt="6"/>
      <dgm:spPr/>
    </dgm:pt>
    <dgm:pt modelId="{1052746D-7163-41FA-99C1-9E43CC8FE8B4}" type="pres">
      <dgm:prSet presAssocID="{E61ABE83-6FA7-4C03-B317-CED30668B8AD}" presName="imagNode" presStyleLbl="fgImgPlace1" presStyleIdx="3" presStyleCnt="6" custScaleX="81824" custScaleY="74618" custLinFactNeighborY="-26036"/>
      <dgm:spPr>
        <a:blipFill rotWithShape="1">
          <a:blip xmlns:r="http://schemas.openxmlformats.org/officeDocument/2006/relationships" r:embed="rId4"/>
          <a:stretch>
            <a:fillRect/>
          </a:stretch>
        </a:blipFill>
      </dgm:spPr>
    </dgm:pt>
    <dgm:pt modelId="{4AA3CD96-B3D0-49B8-83EA-C5C69E1988C8}" type="pres">
      <dgm:prSet presAssocID="{EFB3977C-DEFB-4260-9744-89A31BB26042}" presName="sibTrans" presStyleLbl="sibTrans2D1" presStyleIdx="0" presStyleCnt="0"/>
      <dgm:spPr/>
    </dgm:pt>
    <dgm:pt modelId="{A8D925DC-24D0-4AE8-BA32-B01842539A21}" type="pres">
      <dgm:prSet presAssocID="{C7DA3DF4-5208-4336-A340-38C82A551814}" presName="compNode" presStyleCnt="0"/>
      <dgm:spPr/>
    </dgm:pt>
    <dgm:pt modelId="{C2351DC2-5DFA-41DA-8DE3-F5FC77F03F8B}" type="pres">
      <dgm:prSet presAssocID="{C7DA3DF4-5208-4336-A340-38C82A551814}" presName="bkgdShape" presStyleLbl="node1" presStyleIdx="4" presStyleCnt="6"/>
      <dgm:spPr/>
    </dgm:pt>
    <dgm:pt modelId="{06D91E63-D3AB-46EA-A1C8-ABD3F4169376}" type="pres">
      <dgm:prSet presAssocID="{C7DA3DF4-5208-4336-A340-38C82A551814}" presName="nodeTx" presStyleLbl="node1" presStyleIdx="4" presStyleCnt="6">
        <dgm:presLayoutVars>
          <dgm:bulletEnabled val="1"/>
        </dgm:presLayoutVars>
      </dgm:prSet>
      <dgm:spPr/>
    </dgm:pt>
    <dgm:pt modelId="{DEB7C381-74C2-41CD-8C53-EBE35382877E}" type="pres">
      <dgm:prSet presAssocID="{C7DA3DF4-5208-4336-A340-38C82A551814}" presName="invisiNode" presStyleLbl="node1" presStyleIdx="4" presStyleCnt="6"/>
      <dgm:spPr/>
    </dgm:pt>
    <dgm:pt modelId="{7619B264-6BAC-4445-817B-241A78AAF5DE}" type="pres">
      <dgm:prSet presAssocID="{C7DA3DF4-5208-4336-A340-38C82A551814}" presName="imagNode" presStyleLbl="fgImgPlace1" presStyleIdx="4" presStyleCnt="6" custScaleX="80916" custScaleY="62784" custLinFactNeighborX="4092" custLinFactNeighborY="-28995"/>
      <dgm:spPr>
        <a:blipFill rotWithShape="0">
          <a:blip xmlns:r="http://schemas.openxmlformats.org/officeDocument/2006/relationships" r:embed="rId5"/>
          <a:stretch>
            <a:fillRect/>
          </a:stretch>
        </a:blipFill>
      </dgm:spPr>
    </dgm:pt>
    <dgm:pt modelId="{C10A229C-E3E6-452D-A531-0FAD92F5ADBB}" type="pres">
      <dgm:prSet presAssocID="{D52D0124-0C16-4C36-9BFA-6BE6EED5E3D7}" presName="sibTrans" presStyleLbl="sibTrans2D1" presStyleIdx="0" presStyleCnt="0"/>
      <dgm:spPr/>
    </dgm:pt>
    <dgm:pt modelId="{A3066D8F-4122-4A61-862B-9637E65A5672}" type="pres">
      <dgm:prSet presAssocID="{67048788-DED7-4E2E-A97C-DF4B59B2007E}" presName="compNode" presStyleCnt="0"/>
      <dgm:spPr/>
    </dgm:pt>
    <dgm:pt modelId="{CC2BADF3-0511-499D-9A38-B8FA7249388C}" type="pres">
      <dgm:prSet presAssocID="{67048788-DED7-4E2E-A97C-DF4B59B2007E}" presName="bkgdShape" presStyleLbl="node1" presStyleIdx="5" presStyleCnt="6" custScaleX="86801"/>
      <dgm:spPr/>
    </dgm:pt>
    <dgm:pt modelId="{EC37B166-B8C0-4E60-B344-3ADC24FB7DC4}" type="pres">
      <dgm:prSet presAssocID="{67048788-DED7-4E2E-A97C-DF4B59B2007E}" presName="nodeTx" presStyleLbl="node1" presStyleIdx="5" presStyleCnt="6">
        <dgm:presLayoutVars>
          <dgm:bulletEnabled val="1"/>
        </dgm:presLayoutVars>
      </dgm:prSet>
      <dgm:spPr/>
    </dgm:pt>
    <dgm:pt modelId="{BC873E96-5DD3-4D02-AA8A-D8DE7C7C782F}" type="pres">
      <dgm:prSet presAssocID="{67048788-DED7-4E2E-A97C-DF4B59B2007E}" presName="invisiNode" presStyleLbl="node1" presStyleIdx="5" presStyleCnt="6"/>
      <dgm:spPr/>
    </dgm:pt>
    <dgm:pt modelId="{7D93A263-76A9-46FA-9A90-A78661E28C37}" type="pres">
      <dgm:prSet presAssocID="{67048788-DED7-4E2E-A97C-DF4B59B2007E}" presName="imagNode" presStyleLbl="fgImgPlace1" presStyleIdx="5" presStyleCnt="6" custScaleX="73406" custScaleY="60417" custLinFactNeighborX="670" custLinFactNeighborY="-28994"/>
      <dgm:spPr>
        <a:blipFill rotWithShape="0">
          <a:blip xmlns:r="http://schemas.openxmlformats.org/officeDocument/2006/relationships" r:embed="rId6"/>
          <a:stretch>
            <a:fillRect/>
          </a:stretch>
        </a:blipFill>
      </dgm:spPr>
    </dgm:pt>
  </dgm:ptLst>
  <dgm:cxnLst>
    <dgm:cxn modelId="{4F2D9D0C-299A-40B3-888B-67535CDED4CD}" type="presOf" srcId="{26F2E980-33C1-43EB-A89C-B09692E78376}" destId="{7B49B0D2-58C6-4A91-BE98-7DA8F091D274}" srcOrd="0" destOrd="0" presId="urn:microsoft.com/office/officeart/2005/8/layout/hList7#1"/>
    <dgm:cxn modelId="{6573AD11-E2D8-4307-B73F-FA7C52BE1235}" type="presOf" srcId="{D52D0124-0C16-4C36-9BFA-6BE6EED5E3D7}" destId="{C10A229C-E3E6-452D-A531-0FAD92F5ADBB}" srcOrd="0" destOrd="0" presId="urn:microsoft.com/office/officeart/2005/8/layout/hList7#1"/>
    <dgm:cxn modelId="{15BE6C1B-5A5E-48F2-A9D8-2F024BCC36B8}" type="presOf" srcId="{E61ABE83-6FA7-4C03-B317-CED30668B8AD}" destId="{0A2EEDAA-1EB3-4477-806B-5C7258928C10}" srcOrd="1" destOrd="0" presId="urn:microsoft.com/office/officeart/2005/8/layout/hList7#1"/>
    <dgm:cxn modelId="{F9C0CA1B-BFD2-44DD-8F2C-A469050B3A6D}" type="presOf" srcId="{43A0B926-41FE-4ECD-A283-E0C49B7F285E}" destId="{BC0FA59F-319A-44BD-B0A1-FD16E3F86568}" srcOrd="0" destOrd="0" presId="urn:microsoft.com/office/officeart/2005/8/layout/hList7#1"/>
    <dgm:cxn modelId="{4C7DC82A-5CE8-4DAE-964B-BFAE95024130}" type="presOf" srcId="{67048788-DED7-4E2E-A97C-DF4B59B2007E}" destId="{EC37B166-B8C0-4E60-B344-3ADC24FB7DC4}" srcOrd="1" destOrd="0" presId="urn:microsoft.com/office/officeart/2005/8/layout/hList7#1"/>
    <dgm:cxn modelId="{951F7533-AFF2-4E3E-9DC1-03FD678F5B3A}" type="presOf" srcId="{C7DA3DF4-5208-4336-A340-38C82A551814}" destId="{C2351DC2-5DFA-41DA-8DE3-F5FC77F03F8B}" srcOrd="0" destOrd="0" presId="urn:microsoft.com/office/officeart/2005/8/layout/hList7#1"/>
    <dgm:cxn modelId="{284A7236-43AF-4474-834F-EC08EE113DA9}" srcId="{574408D8-D638-4AF9-8A7B-71198C6E4C51}" destId="{3A0FCBDA-C527-4A24-A6D8-219211A9A2D7}" srcOrd="0" destOrd="0" parTransId="{6865D7C7-C85A-43A9-9C95-50E5D5F28217}" sibTransId="{AE8D48B6-27DF-425C-AE87-CEC59CC8FE4B}"/>
    <dgm:cxn modelId="{2E069C3B-9333-4652-98F7-FAF957474894}" srcId="{574408D8-D638-4AF9-8A7B-71198C6E4C51}" destId="{E71FF20E-992E-4D4F-9918-A30B4E4B36EA}" srcOrd="1" destOrd="0" parTransId="{872A59F6-A626-4311-929D-85D5837912E6}" sibTransId="{26F2E980-33C1-43EB-A89C-B09692E78376}"/>
    <dgm:cxn modelId="{1B9A2643-1F97-40CE-A021-206F98C82992}" srcId="{574408D8-D638-4AF9-8A7B-71198C6E4C51}" destId="{E61ABE83-6FA7-4C03-B317-CED30668B8AD}" srcOrd="3" destOrd="0" parTransId="{2867A3DD-75BB-477A-92E9-60344F91DB55}" sibTransId="{EFB3977C-DEFB-4260-9744-89A31BB26042}"/>
    <dgm:cxn modelId="{8F6BBB43-1471-445A-9AFB-68FD895B15CE}" type="presOf" srcId="{E71FF20E-992E-4D4F-9918-A30B4E4B36EA}" destId="{BDF040CD-272C-4E51-A8AF-F6B41C68D714}" srcOrd="1" destOrd="0" presId="urn:microsoft.com/office/officeart/2005/8/layout/hList7#1"/>
    <dgm:cxn modelId="{C223174C-268C-4905-B94C-468BD6CF1EAE}" srcId="{574408D8-D638-4AF9-8A7B-71198C6E4C51}" destId="{43A0B926-41FE-4ECD-A283-E0C49B7F285E}" srcOrd="2" destOrd="0" parTransId="{9B11EC3B-88ED-4A15-8AD0-F793ED040F34}" sibTransId="{B445D55C-231C-4866-91CA-C866E0EAD4A4}"/>
    <dgm:cxn modelId="{7FBFD54D-06EC-410D-99D6-8D96E0DEF599}" type="presOf" srcId="{3A0FCBDA-C527-4A24-A6D8-219211A9A2D7}" destId="{D11EC573-AFBF-4344-8E8C-2BCFF30E2B35}" srcOrd="0" destOrd="0" presId="urn:microsoft.com/office/officeart/2005/8/layout/hList7#1"/>
    <dgm:cxn modelId="{7339036E-4F1C-48BC-9370-D5D959915554}" srcId="{574408D8-D638-4AF9-8A7B-71198C6E4C51}" destId="{67048788-DED7-4E2E-A97C-DF4B59B2007E}" srcOrd="5" destOrd="0" parTransId="{6F65DE6F-9DDB-4054-9BCF-0A4CA27AC901}" sibTransId="{4C5B1E53-8928-426E-8D0C-795E09940BCB}"/>
    <dgm:cxn modelId="{8A9DAD75-D374-4096-859C-CBF17B4AC97D}" type="presOf" srcId="{B445D55C-231C-4866-91CA-C866E0EAD4A4}" destId="{50D63E39-38C2-451D-A107-491357575ADB}" srcOrd="0" destOrd="0" presId="urn:microsoft.com/office/officeart/2005/8/layout/hList7#1"/>
    <dgm:cxn modelId="{3262D782-E581-4BDF-BB7E-22DB31920133}" type="presOf" srcId="{3A0FCBDA-C527-4A24-A6D8-219211A9A2D7}" destId="{6705C1CF-2B44-46AD-B966-2E5F4F650333}" srcOrd="1" destOrd="0" presId="urn:microsoft.com/office/officeart/2005/8/layout/hList7#1"/>
    <dgm:cxn modelId="{DC8DE08A-50CA-49FA-8CEC-91FAE8492E37}" type="presOf" srcId="{574408D8-D638-4AF9-8A7B-71198C6E4C51}" destId="{B0C15272-E12D-40A6-BAEB-C0A49E57A904}" srcOrd="0" destOrd="0" presId="urn:microsoft.com/office/officeart/2005/8/layout/hList7#1"/>
    <dgm:cxn modelId="{34C29B9C-2E99-4BD7-9761-3EC2D062A280}" type="presOf" srcId="{AE8D48B6-27DF-425C-AE87-CEC59CC8FE4B}" destId="{7875C614-E52C-4B65-9FC1-633793A872D7}" srcOrd="0" destOrd="0" presId="urn:microsoft.com/office/officeart/2005/8/layout/hList7#1"/>
    <dgm:cxn modelId="{E916F4A6-FAA7-4DAE-BEF4-BEE478B90988}" type="presOf" srcId="{E71FF20E-992E-4D4F-9918-A30B4E4B36EA}" destId="{4F020BBE-7D1E-42DC-AA3E-51D24D2880A7}" srcOrd="0" destOrd="0" presId="urn:microsoft.com/office/officeart/2005/8/layout/hList7#1"/>
    <dgm:cxn modelId="{9915F4B3-DAB2-45DB-A229-98925DA06C81}" type="presOf" srcId="{E61ABE83-6FA7-4C03-B317-CED30668B8AD}" destId="{6E518A73-E809-4C2B-8926-AAE5FF87E7C4}" srcOrd="0" destOrd="0" presId="urn:microsoft.com/office/officeart/2005/8/layout/hList7#1"/>
    <dgm:cxn modelId="{E3548CDB-15A7-40BA-BC84-F11163ADDFCC}" type="presOf" srcId="{EFB3977C-DEFB-4260-9744-89A31BB26042}" destId="{4AA3CD96-B3D0-49B8-83EA-C5C69E1988C8}" srcOrd="0" destOrd="0" presId="urn:microsoft.com/office/officeart/2005/8/layout/hList7#1"/>
    <dgm:cxn modelId="{AC2003DF-6601-4E2D-8BC8-25EE2FA3FCFD}" type="presOf" srcId="{43A0B926-41FE-4ECD-A283-E0C49B7F285E}" destId="{3E4FCC69-A736-4000-A40C-C9D40A49E54C}" srcOrd="1" destOrd="0" presId="urn:microsoft.com/office/officeart/2005/8/layout/hList7#1"/>
    <dgm:cxn modelId="{B0B086DF-7B94-4121-933D-C207409414FE}" type="presOf" srcId="{67048788-DED7-4E2E-A97C-DF4B59B2007E}" destId="{CC2BADF3-0511-499D-9A38-B8FA7249388C}" srcOrd="0" destOrd="0" presId="urn:microsoft.com/office/officeart/2005/8/layout/hList7#1"/>
    <dgm:cxn modelId="{4AEE50EB-2C6C-44CB-A432-D9B855B92320}" srcId="{574408D8-D638-4AF9-8A7B-71198C6E4C51}" destId="{C7DA3DF4-5208-4336-A340-38C82A551814}" srcOrd="4" destOrd="0" parTransId="{063AF3B5-0B3E-4ED7-A7F5-502A5AB16520}" sibTransId="{D52D0124-0C16-4C36-9BFA-6BE6EED5E3D7}"/>
    <dgm:cxn modelId="{05E556FF-8C40-4BC3-86B1-BC223BFC8682}" type="presOf" srcId="{C7DA3DF4-5208-4336-A340-38C82A551814}" destId="{06D91E63-D3AB-46EA-A1C8-ABD3F4169376}" srcOrd="1" destOrd="0" presId="urn:microsoft.com/office/officeart/2005/8/layout/hList7#1"/>
    <dgm:cxn modelId="{DDAA45CB-7A5A-407D-9292-C9A95859347F}" type="presParOf" srcId="{B0C15272-E12D-40A6-BAEB-C0A49E57A904}" destId="{82C7F78E-53D0-4D95-92D8-0C0CFDB83638}" srcOrd="0" destOrd="0" presId="urn:microsoft.com/office/officeart/2005/8/layout/hList7#1"/>
    <dgm:cxn modelId="{D8D13AC6-3ED0-4E2C-ACBA-6A04B3BD5D83}" type="presParOf" srcId="{B0C15272-E12D-40A6-BAEB-C0A49E57A904}" destId="{1835439D-B289-48F6-8698-042BEDA6BFAA}" srcOrd="1" destOrd="0" presId="urn:microsoft.com/office/officeart/2005/8/layout/hList7#1"/>
    <dgm:cxn modelId="{01DEC302-6738-4F82-A594-DEC4BE5D5FE4}" type="presParOf" srcId="{1835439D-B289-48F6-8698-042BEDA6BFAA}" destId="{01708B65-3B35-4607-8C56-E8168D5328EF}" srcOrd="0" destOrd="0" presId="urn:microsoft.com/office/officeart/2005/8/layout/hList7#1"/>
    <dgm:cxn modelId="{F7698581-2CF9-486F-9FA9-C09B399A8E3B}" type="presParOf" srcId="{01708B65-3B35-4607-8C56-E8168D5328EF}" destId="{D11EC573-AFBF-4344-8E8C-2BCFF30E2B35}" srcOrd="0" destOrd="0" presId="urn:microsoft.com/office/officeart/2005/8/layout/hList7#1"/>
    <dgm:cxn modelId="{05415A0C-FE22-4260-A7E6-9F2D179FCAE2}" type="presParOf" srcId="{01708B65-3B35-4607-8C56-E8168D5328EF}" destId="{6705C1CF-2B44-46AD-B966-2E5F4F650333}" srcOrd="1" destOrd="0" presId="urn:microsoft.com/office/officeart/2005/8/layout/hList7#1"/>
    <dgm:cxn modelId="{44777A71-F9AD-45B4-BBF4-103494D7219A}" type="presParOf" srcId="{01708B65-3B35-4607-8C56-E8168D5328EF}" destId="{2C133D52-CDBF-43C8-B0B9-39C6B8E142A3}" srcOrd="2" destOrd="0" presId="urn:microsoft.com/office/officeart/2005/8/layout/hList7#1"/>
    <dgm:cxn modelId="{D187E1B2-3500-4B8F-A4BF-32F520BEA43A}" type="presParOf" srcId="{01708B65-3B35-4607-8C56-E8168D5328EF}" destId="{1A10439A-F5A2-4A20-B1C0-F22A7230A63B}" srcOrd="3" destOrd="0" presId="urn:microsoft.com/office/officeart/2005/8/layout/hList7#1"/>
    <dgm:cxn modelId="{DF57BCA8-5C03-4246-97BD-78E2DC987DCA}" type="presParOf" srcId="{1835439D-B289-48F6-8698-042BEDA6BFAA}" destId="{7875C614-E52C-4B65-9FC1-633793A872D7}" srcOrd="1" destOrd="0" presId="urn:microsoft.com/office/officeart/2005/8/layout/hList7#1"/>
    <dgm:cxn modelId="{D23363CA-618F-48C9-A111-BC1E732FD948}" type="presParOf" srcId="{1835439D-B289-48F6-8698-042BEDA6BFAA}" destId="{06F33C73-7092-44E7-AEA8-1A820FCA471A}" srcOrd="2" destOrd="0" presId="urn:microsoft.com/office/officeart/2005/8/layout/hList7#1"/>
    <dgm:cxn modelId="{ABE471E0-D5B4-4477-A188-B2D9F0BA78B3}" type="presParOf" srcId="{06F33C73-7092-44E7-AEA8-1A820FCA471A}" destId="{4F020BBE-7D1E-42DC-AA3E-51D24D2880A7}" srcOrd="0" destOrd="0" presId="urn:microsoft.com/office/officeart/2005/8/layout/hList7#1"/>
    <dgm:cxn modelId="{439E57BC-39A5-4D58-8EC8-6DE981F74D98}" type="presParOf" srcId="{06F33C73-7092-44E7-AEA8-1A820FCA471A}" destId="{BDF040CD-272C-4E51-A8AF-F6B41C68D714}" srcOrd="1" destOrd="0" presId="urn:microsoft.com/office/officeart/2005/8/layout/hList7#1"/>
    <dgm:cxn modelId="{6AEEA3E8-FACB-4D3D-BDBB-A020BFA17202}" type="presParOf" srcId="{06F33C73-7092-44E7-AEA8-1A820FCA471A}" destId="{9BB5DB07-E522-430B-A437-4ACAA07279C8}" srcOrd="2" destOrd="0" presId="urn:microsoft.com/office/officeart/2005/8/layout/hList7#1"/>
    <dgm:cxn modelId="{4E760F71-5DB3-4E4E-8410-D3D68B3C848B}" type="presParOf" srcId="{06F33C73-7092-44E7-AEA8-1A820FCA471A}" destId="{58F20413-6ADE-4DBD-9EE1-80AE8CADEE5E}" srcOrd="3" destOrd="0" presId="urn:microsoft.com/office/officeart/2005/8/layout/hList7#1"/>
    <dgm:cxn modelId="{87DE08A7-2FBE-42E4-8A2A-56343E1DC96A}" type="presParOf" srcId="{1835439D-B289-48F6-8698-042BEDA6BFAA}" destId="{7B49B0D2-58C6-4A91-BE98-7DA8F091D274}" srcOrd="3" destOrd="0" presId="urn:microsoft.com/office/officeart/2005/8/layout/hList7#1"/>
    <dgm:cxn modelId="{3DF67E3E-09CA-4E41-9BE0-2ADBB2AB4297}" type="presParOf" srcId="{1835439D-B289-48F6-8698-042BEDA6BFAA}" destId="{F4C31BE3-1A5D-436E-A396-DBBB995D2493}" srcOrd="4" destOrd="0" presId="urn:microsoft.com/office/officeart/2005/8/layout/hList7#1"/>
    <dgm:cxn modelId="{A1960E1C-C843-4CE7-AE8D-3837167CA0BC}" type="presParOf" srcId="{F4C31BE3-1A5D-436E-A396-DBBB995D2493}" destId="{BC0FA59F-319A-44BD-B0A1-FD16E3F86568}" srcOrd="0" destOrd="0" presId="urn:microsoft.com/office/officeart/2005/8/layout/hList7#1"/>
    <dgm:cxn modelId="{DCB6FBC7-4ACC-4AAA-92B3-89B3CE34EEF9}" type="presParOf" srcId="{F4C31BE3-1A5D-436E-A396-DBBB995D2493}" destId="{3E4FCC69-A736-4000-A40C-C9D40A49E54C}" srcOrd="1" destOrd="0" presId="urn:microsoft.com/office/officeart/2005/8/layout/hList7#1"/>
    <dgm:cxn modelId="{F828CBAD-60D0-4095-AEAD-4F1551373DDA}" type="presParOf" srcId="{F4C31BE3-1A5D-436E-A396-DBBB995D2493}" destId="{3F64A43B-4008-4C57-82D4-6222A4D31C8E}" srcOrd="2" destOrd="0" presId="urn:microsoft.com/office/officeart/2005/8/layout/hList7#1"/>
    <dgm:cxn modelId="{5C976620-EF57-428F-BC0B-3AC0DA0BEBC2}" type="presParOf" srcId="{F4C31BE3-1A5D-436E-A396-DBBB995D2493}" destId="{61D47F32-7141-401E-A7B9-924A65986478}" srcOrd="3" destOrd="0" presId="urn:microsoft.com/office/officeart/2005/8/layout/hList7#1"/>
    <dgm:cxn modelId="{7EBDA6E1-4F47-4D4E-AF58-70EBA9B35A2E}" type="presParOf" srcId="{1835439D-B289-48F6-8698-042BEDA6BFAA}" destId="{50D63E39-38C2-451D-A107-491357575ADB}" srcOrd="5" destOrd="0" presId="urn:microsoft.com/office/officeart/2005/8/layout/hList7#1"/>
    <dgm:cxn modelId="{EE633C8B-D5DA-4C61-8C3D-3EBB301261BD}" type="presParOf" srcId="{1835439D-B289-48F6-8698-042BEDA6BFAA}" destId="{A273E7F3-893C-48BF-9013-672F0FAE1057}" srcOrd="6" destOrd="0" presId="urn:microsoft.com/office/officeart/2005/8/layout/hList7#1"/>
    <dgm:cxn modelId="{53915F7A-23C4-4FE5-9746-4A04596AABAD}" type="presParOf" srcId="{A273E7F3-893C-48BF-9013-672F0FAE1057}" destId="{6E518A73-E809-4C2B-8926-AAE5FF87E7C4}" srcOrd="0" destOrd="0" presId="urn:microsoft.com/office/officeart/2005/8/layout/hList7#1"/>
    <dgm:cxn modelId="{9FD2A99B-4E09-4EF8-BB1A-51FF2DA3F91D}" type="presParOf" srcId="{A273E7F3-893C-48BF-9013-672F0FAE1057}" destId="{0A2EEDAA-1EB3-4477-806B-5C7258928C10}" srcOrd="1" destOrd="0" presId="urn:microsoft.com/office/officeart/2005/8/layout/hList7#1"/>
    <dgm:cxn modelId="{8156DDBF-54D0-47C3-870E-E64A5B5F6003}" type="presParOf" srcId="{A273E7F3-893C-48BF-9013-672F0FAE1057}" destId="{B53DCCB7-1598-4E87-AE80-940E64BDD5B0}" srcOrd="2" destOrd="0" presId="urn:microsoft.com/office/officeart/2005/8/layout/hList7#1"/>
    <dgm:cxn modelId="{03FBCA70-D7F8-402C-B80D-574695F7153A}" type="presParOf" srcId="{A273E7F3-893C-48BF-9013-672F0FAE1057}" destId="{1052746D-7163-41FA-99C1-9E43CC8FE8B4}" srcOrd="3" destOrd="0" presId="urn:microsoft.com/office/officeart/2005/8/layout/hList7#1"/>
    <dgm:cxn modelId="{4EECE2B9-9186-434D-BFA5-8D911999F368}" type="presParOf" srcId="{1835439D-B289-48F6-8698-042BEDA6BFAA}" destId="{4AA3CD96-B3D0-49B8-83EA-C5C69E1988C8}" srcOrd="7" destOrd="0" presId="urn:microsoft.com/office/officeart/2005/8/layout/hList7#1"/>
    <dgm:cxn modelId="{56BBFC90-333A-4787-AC9C-30075BCDDFFD}" type="presParOf" srcId="{1835439D-B289-48F6-8698-042BEDA6BFAA}" destId="{A8D925DC-24D0-4AE8-BA32-B01842539A21}" srcOrd="8" destOrd="0" presId="urn:microsoft.com/office/officeart/2005/8/layout/hList7#1"/>
    <dgm:cxn modelId="{BA3EB3F6-71DF-4C3A-9193-9E3CE0BCBA6F}" type="presParOf" srcId="{A8D925DC-24D0-4AE8-BA32-B01842539A21}" destId="{C2351DC2-5DFA-41DA-8DE3-F5FC77F03F8B}" srcOrd="0" destOrd="0" presId="urn:microsoft.com/office/officeart/2005/8/layout/hList7#1"/>
    <dgm:cxn modelId="{F22FB69F-4A08-436F-B928-2EE56075308A}" type="presParOf" srcId="{A8D925DC-24D0-4AE8-BA32-B01842539A21}" destId="{06D91E63-D3AB-46EA-A1C8-ABD3F4169376}" srcOrd="1" destOrd="0" presId="urn:microsoft.com/office/officeart/2005/8/layout/hList7#1"/>
    <dgm:cxn modelId="{4041F358-1FF7-4F70-8D38-2A07BC3F25FC}" type="presParOf" srcId="{A8D925DC-24D0-4AE8-BA32-B01842539A21}" destId="{DEB7C381-74C2-41CD-8C53-EBE35382877E}" srcOrd="2" destOrd="0" presId="urn:microsoft.com/office/officeart/2005/8/layout/hList7#1"/>
    <dgm:cxn modelId="{14AA0800-EEEC-47CF-91ED-36BE907AA42C}" type="presParOf" srcId="{A8D925DC-24D0-4AE8-BA32-B01842539A21}" destId="{7619B264-6BAC-4445-817B-241A78AAF5DE}" srcOrd="3" destOrd="0" presId="urn:microsoft.com/office/officeart/2005/8/layout/hList7#1"/>
    <dgm:cxn modelId="{47D38DFF-98F8-430D-8EB5-4AD6673C58AC}" type="presParOf" srcId="{1835439D-B289-48F6-8698-042BEDA6BFAA}" destId="{C10A229C-E3E6-452D-A531-0FAD92F5ADBB}" srcOrd="9" destOrd="0" presId="urn:microsoft.com/office/officeart/2005/8/layout/hList7#1"/>
    <dgm:cxn modelId="{B59B9FB9-BDC7-4349-B96E-EC504E35040E}" type="presParOf" srcId="{1835439D-B289-48F6-8698-042BEDA6BFAA}" destId="{A3066D8F-4122-4A61-862B-9637E65A5672}" srcOrd="10" destOrd="0" presId="urn:microsoft.com/office/officeart/2005/8/layout/hList7#1"/>
    <dgm:cxn modelId="{1BA13057-C1CB-4395-842E-1FD3F37863FD}" type="presParOf" srcId="{A3066D8F-4122-4A61-862B-9637E65A5672}" destId="{CC2BADF3-0511-499D-9A38-B8FA7249388C}" srcOrd="0" destOrd="0" presId="urn:microsoft.com/office/officeart/2005/8/layout/hList7#1"/>
    <dgm:cxn modelId="{AC51B3BC-C563-48D9-AEA8-ADC2EB7D91F4}" type="presParOf" srcId="{A3066D8F-4122-4A61-862B-9637E65A5672}" destId="{EC37B166-B8C0-4E60-B344-3ADC24FB7DC4}" srcOrd="1" destOrd="0" presId="urn:microsoft.com/office/officeart/2005/8/layout/hList7#1"/>
    <dgm:cxn modelId="{3AAC7268-E359-482D-9CA4-4A8F588B0909}" type="presParOf" srcId="{A3066D8F-4122-4A61-862B-9637E65A5672}" destId="{BC873E96-5DD3-4D02-AA8A-D8DE7C7C782F}" srcOrd="2" destOrd="0" presId="urn:microsoft.com/office/officeart/2005/8/layout/hList7#1"/>
    <dgm:cxn modelId="{2EFC4C5E-D736-4C30-A804-0A2439BF65E1}" type="presParOf" srcId="{A3066D8F-4122-4A61-862B-9637E65A5672}" destId="{7D93A263-76A9-46FA-9A90-A78661E28C37}" srcOrd="3" destOrd="0" presId="urn:microsoft.com/office/officeart/2005/8/layout/hList7#1"/>
  </dgm:cxnLst>
  <dgm:bg>
    <a:solidFill>
      <a:schemeClr val="accent2"/>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AA1437D8-D390-464E-9683-EBE90FE22602}"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12133F00-EA09-41F7-AE2C-E1B4E89D5174}">
      <dgm:prSet custT="1"/>
      <dgm:spPr/>
      <dgm:t>
        <a:bodyPr/>
        <a:lstStyle/>
        <a:p>
          <a:pPr rtl="0"/>
          <a:r>
            <a:rPr lang="en-US" sz="1200" b="1" dirty="0">
              <a:latin typeface="Times" panose="02020603050405020304" pitchFamily="18" charset="0"/>
              <a:cs typeface="Times" panose="02020603050405020304" pitchFamily="18" charset="0"/>
            </a:rPr>
            <a:t>07 RCH Formulations</a:t>
          </a:r>
        </a:p>
      </dgm:t>
    </dgm:pt>
    <dgm:pt modelId="{ED1DC5E5-754A-4C44-88C8-3BF897CF92A2}" type="sibTrans" cxnId="{26A15EAB-300D-4359-9507-71009C5F17D1}">
      <dgm:prSet/>
      <dgm:spPr/>
      <dgm:t>
        <a:bodyPr/>
        <a:lstStyle/>
        <a:p>
          <a:endParaRPr lang="en-US" sz="1200" b="1">
            <a:latin typeface="Times" panose="02020603050405020304" pitchFamily="18" charset="0"/>
            <a:cs typeface="Times" panose="02020603050405020304" pitchFamily="18" charset="0"/>
          </a:endParaRPr>
        </a:p>
      </dgm:t>
    </dgm:pt>
    <dgm:pt modelId="{052076D7-0A65-4AE9-997B-7F3437A63B1B}" type="parTrans" cxnId="{26A15EAB-300D-4359-9507-71009C5F17D1}">
      <dgm:prSet/>
      <dgm:spPr/>
      <dgm:t>
        <a:bodyPr/>
        <a:lstStyle/>
        <a:p>
          <a:endParaRPr lang="en-US" sz="1200" b="1">
            <a:latin typeface="Times" panose="02020603050405020304" pitchFamily="18" charset="0"/>
            <a:cs typeface="Times" panose="02020603050405020304" pitchFamily="18" charset="0"/>
          </a:endParaRPr>
        </a:p>
      </dgm:t>
    </dgm:pt>
    <dgm:pt modelId="{123F0496-989D-4678-B830-16B313F1E839}">
      <dgm:prSet custT="1"/>
      <dgm:spPr/>
      <dgm:t>
        <a:bodyPr/>
        <a:lstStyle/>
        <a:p>
          <a:pPr rtl="0"/>
          <a:r>
            <a:rPr lang="en-US" sz="1200" b="1" dirty="0">
              <a:latin typeface="Times" panose="02020603050405020304" pitchFamily="18" charset="0"/>
              <a:cs typeface="Times" panose="02020603050405020304" pitchFamily="18" charset="0"/>
            </a:rPr>
            <a:t>C-1 Oil for wound healing</a:t>
          </a:r>
        </a:p>
      </dgm:t>
    </dgm:pt>
    <dgm:pt modelId="{E92DF37F-7FA7-4118-8B61-E6CB31EF7577}" type="sibTrans" cxnId="{27E63C4B-22F1-4956-8AEC-9387AE4FD841}">
      <dgm:prSet/>
      <dgm:spPr/>
      <dgm:t>
        <a:bodyPr/>
        <a:lstStyle/>
        <a:p>
          <a:endParaRPr lang="en-US" sz="1200" b="1">
            <a:latin typeface="Times" panose="02020603050405020304" pitchFamily="18" charset="0"/>
            <a:cs typeface="Times" panose="02020603050405020304" pitchFamily="18" charset="0"/>
          </a:endParaRPr>
        </a:p>
      </dgm:t>
    </dgm:pt>
    <dgm:pt modelId="{EB5E5D93-77A6-4CFE-BBE2-BCA48FEA0633}" type="parTrans" cxnId="{27E63C4B-22F1-4956-8AEC-9387AE4FD841}">
      <dgm:prSet/>
      <dgm:spPr/>
      <dgm:t>
        <a:bodyPr/>
        <a:lstStyle/>
        <a:p>
          <a:endParaRPr lang="en-US" sz="1200" b="1">
            <a:latin typeface="Times" panose="02020603050405020304" pitchFamily="18" charset="0"/>
            <a:cs typeface="Times" panose="02020603050405020304" pitchFamily="18" charset="0"/>
          </a:endParaRPr>
        </a:p>
      </dgm:t>
    </dgm:pt>
    <dgm:pt modelId="{5CFE4D5F-399A-4E38-9062-7292ED0CA3DC}">
      <dgm:prSet custT="1"/>
      <dgm:spPr/>
      <dgm:t>
        <a:bodyPr/>
        <a:lstStyle/>
        <a:p>
          <a:pPr rtl="0"/>
          <a:r>
            <a:rPr lang="en-US" sz="1200" b="1" dirty="0">
              <a:latin typeface="Times" panose="02020603050405020304" pitchFamily="18" charset="0"/>
              <a:cs typeface="Times" panose="02020603050405020304" pitchFamily="18" charset="0"/>
            </a:rPr>
            <a:t>AYUSH </a:t>
          </a:r>
          <a:r>
            <a:rPr lang="en-US" sz="1200" b="1" dirty="0" err="1">
              <a:latin typeface="Times" panose="02020603050405020304" pitchFamily="18" charset="0"/>
              <a:cs typeface="Times" panose="02020603050405020304" pitchFamily="18" charset="0"/>
            </a:rPr>
            <a:t>Manas</a:t>
          </a:r>
          <a:r>
            <a:rPr lang="en-US" sz="1200" b="1" dirty="0">
              <a:latin typeface="Times" panose="02020603050405020304" pitchFamily="18" charset="0"/>
              <a:cs typeface="Times" panose="02020603050405020304" pitchFamily="18" charset="0"/>
            </a:rPr>
            <a:t> for Mental </a:t>
          </a:r>
          <a:r>
            <a:rPr lang="en-US" sz="1200" b="1" dirty="0" err="1">
              <a:latin typeface="Times" panose="02020603050405020304" pitchFamily="18" charset="0"/>
              <a:cs typeface="Times" panose="02020603050405020304" pitchFamily="18" charset="0"/>
            </a:rPr>
            <a:t>Retadation</a:t>
          </a:r>
          <a:endParaRPr lang="en-US" sz="1200" b="1" dirty="0">
            <a:latin typeface="Times" panose="02020603050405020304" pitchFamily="18" charset="0"/>
            <a:cs typeface="Times" panose="02020603050405020304" pitchFamily="18" charset="0"/>
          </a:endParaRPr>
        </a:p>
      </dgm:t>
    </dgm:pt>
    <dgm:pt modelId="{425FD13A-ECDD-47A0-B6E4-95C83B40338F}" type="parTrans" cxnId="{AF189C39-F293-4457-A547-FFF87F77BDAB}">
      <dgm:prSet/>
      <dgm:spPr/>
      <dgm:t>
        <a:bodyPr/>
        <a:lstStyle/>
        <a:p>
          <a:endParaRPr lang="en-US" sz="1200" b="1">
            <a:latin typeface="Times" panose="02020603050405020304" pitchFamily="18" charset="0"/>
            <a:cs typeface="Times" panose="02020603050405020304" pitchFamily="18" charset="0"/>
          </a:endParaRPr>
        </a:p>
      </dgm:t>
    </dgm:pt>
    <dgm:pt modelId="{33BB6964-771E-4E7E-8BD3-F7DA083078F8}" type="sibTrans" cxnId="{AF189C39-F293-4457-A547-FFF87F77BDAB}">
      <dgm:prSet/>
      <dgm:spPr/>
      <dgm:t>
        <a:bodyPr/>
        <a:lstStyle/>
        <a:p>
          <a:endParaRPr lang="en-US" sz="1200" b="1">
            <a:latin typeface="Times" panose="02020603050405020304" pitchFamily="18" charset="0"/>
            <a:cs typeface="Times" panose="02020603050405020304" pitchFamily="18" charset="0"/>
          </a:endParaRPr>
        </a:p>
      </dgm:t>
    </dgm:pt>
    <dgm:pt modelId="{27E4B05A-FF88-494D-AA06-52BC346CCE21}">
      <dgm:prSet custT="1"/>
      <dgm:spPr/>
      <dgm:t>
        <a:bodyPr/>
        <a:lstStyle/>
        <a:p>
          <a:pPr rtl="0"/>
          <a:r>
            <a:rPr lang="en-US" sz="1200" b="1" dirty="0">
              <a:latin typeface="Times" panose="02020603050405020304" pitchFamily="18" charset="0"/>
              <a:cs typeface="Times" panose="02020603050405020304" pitchFamily="18" charset="0"/>
            </a:rPr>
            <a:t>AYUSH QOL-2C for Improvement of Quality of life in Cancer patients  </a:t>
          </a:r>
        </a:p>
      </dgm:t>
    </dgm:pt>
    <dgm:pt modelId="{19C485A1-316D-4FE7-8F03-2DD31108A0C3}" type="parTrans" cxnId="{F0C7EDB5-8D31-49E0-8A30-A1D017A935AE}">
      <dgm:prSet/>
      <dgm:spPr/>
      <dgm:t>
        <a:bodyPr/>
        <a:lstStyle/>
        <a:p>
          <a:endParaRPr lang="en-US" sz="1200" b="1">
            <a:latin typeface="Times" panose="02020603050405020304" pitchFamily="18" charset="0"/>
            <a:cs typeface="Times" panose="02020603050405020304" pitchFamily="18" charset="0"/>
          </a:endParaRPr>
        </a:p>
      </dgm:t>
    </dgm:pt>
    <dgm:pt modelId="{5CDBE28D-E702-4FAA-9656-C316D5AF4730}" type="sibTrans" cxnId="{F0C7EDB5-8D31-49E0-8A30-A1D017A935AE}">
      <dgm:prSet/>
      <dgm:spPr/>
      <dgm:t>
        <a:bodyPr/>
        <a:lstStyle/>
        <a:p>
          <a:endParaRPr lang="en-US" sz="1200" b="1">
            <a:latin typeface="Times" panose="02020603050405020304" pitchFamily="18" charset="0"/>
            <a:cs typeface="Times" panose="02020603050405020304" pitchFamily="18" charset="0"/>
          </a:endParaRPr>
        </a:p>
      </dgm:t>
    </dgm:pt>
    <dgm:pt modelId="{81051709-3A1E-499E-9BBC-32527036A83A}">
      <dgm:prSet custT="1"/>
      <dgm:spPr/>
      <dgm:t>
        <a:bodyPr/>
        <a:lstStyle/>
        <a:p>
          <a:r>
            <a:rPr lang="en-US" sz="1200" b="1" dirty="0">
              <a:latin typeface="Times" panose="02020603050405020304" pitchFamily="18" charset="0"/>
              <a:cs typeface="Times" panose="02020603050405020304" pitchFamily="18" charset="0"/>
            </a:rPr>
            <a:t>AYUSH PJ 7 for Dengue </a:t>
          </a:r>
        </a:p>
      </dgm:t>
    </dgm:pt>
    <dgm:pt modelId="{684C6EBE-DA0D-4D9F-886D-3D22F2CCC797}" type="parTrans" cxnId="{D5E88F2C-5F05-4874-817F-B0622546029D}">
      <dgm:prSet/>
      <dgm:spPr/>
      <dgm:t>
        <a:bodyPr/>
        <a:lstStyle/>
        <a:p>
          <a:endParaRPr lang="en-US" sz="1200" b="1">
            <a:latin typeface="Times" panose="02020603050405020304" pitchFamily="18" charset="0"/>
            <a:cs typeface="Times" panose="02020603050405020304" pitchFamily="18" charset="0"/>
          </a:endParaRPr>
        </a:p>
      </dgm:t>
    </dgm:pt>
    <dgm:pt modelId="{6C1546C3-EF12-4C61-839C-6FF22F5472C1}" type="sibTrans" cxnId="{D5E88F2C-5F05-4874-817F-B0622546029D}">
      <dgm:prSet/>
      <dgm:spPr/>
      <dgm:t>
        <a:bodyPr/>
        <a:lstStyle/>
        <a:p>
          <a:endParaRPr lang="en-US" sz="1200" b="1">
            <a:latin typeface="Times" panose="02020603050405020304" pitchFamily="18" charset="0"/>
            <a:cs typeface="Times" panose="02020603050405020304" pitchFamily="18" charset="0"/>
          </a:endParaRPr>
        </a:p>
      </dgm:t>
    </dgm:pt>
    <dgm:pt modelId="{702C5212-D121-4417-A374-D23072C33042}">
      <dgm:prSet custT="1"/>
      <dgm:spPr/>
      <dgm:t>
        <a:bodyPr/>
        <a:lstStyle/>
        <a:p>
          <a:r>
            <a:rPr lang="en-US" sz="1200" b="1" dirty="0">
              <a:latin typeface="Times" panose="02020603050405020304" pitchFamily="18" charset="0"/>
              <a:cs typeface="Times" panose="02020603050405020304" pitchFamily="18" charset="0"/>
            </a:rPr>
            <a:t>AYUSH D  for DM and </a:t>
          </a:r>
          <a:r>
            <a:rPr lang="en-US" sz="1200" b="1" dirty="0" err="1">
              <a:latin typeface="Times" panose="02020603050405020304" pitchFamily="18" charset="0"/>
              <a:cs typeface="Times" panose="02020603050405020304" pitchFamily="18" charset="0"/>
            </a:rPr>
            <a:t>Prediabetes</a:t>
          </a:r>
          <a:r>
            <a:rPr lang="en-US" sz="1200" b="1" dirty="0">
              <a:latin typeface="Times" panose="02020603050405020304" pitchFamily="18" charset="0"/>
              <a:cs typeface="Times" panose="02020603050405020304" pitchFamily="18" charset="0"/>
            </a:rPr>
            <a:t>  </a:t>
          </a:r>
          <a:endParaRPr lang="en-US" sz="1200" b="1" dirty="0">
            <a:latin typeface="Times" panose="02020603050405020304" pitchFamily="18" charset="0"/>
            <a:ea typeface="Times New Roman"/>
            <a:cs typeface="Times" panose="02020603050405020304" pitchFamily="18" charset="0"/>
          </a:endParaRPr>
        </a:p>
      </dgm:t>
    </dgm:pt>
    <dgm:pt modelId="{F9854CF1-052C-42CA-8CEB-97284C9DFA2E}" type="parTrans" cxnId="{6F3FD242-4DA2-47D1-96F8-D9F62879D4AD}">
      <dgm:prSet/>
      <dgm:spPr/>
      <dgm:t>
        <a:bodyPr/>
        <a:lstStyle/>
        <a:p>
          <a:endParaRPr lang="en-US" sz="1200" b="1">
            <a:latin typeface="Times" panose="02020603050405020304" pitchFamily="18" charset="0"/>
            <a:cs typeface="Times" panose="02020603050405020304" pitchFamily="18" charset="0"/>
          </a:endParaRPr>
        </a:p>
      </dgm:t>
    </dgm:pt>
    <dgm:pt modelId="{A6960D3C-FC2C-4C5F-9AB0-4262590D0538}" type="sibTrans" cxnId="{6F3FD242-4DA2-47D1-96F8-D9F62879D4AD}">
      <dgm:prSet/>
      <dgm:spPr/>
      <dgm:t>
        <a:bodyPr/>
        <a:lstStyle/>
        <a:p>
          <a:endParaRPr lang="en-US" sz="1200" b="1">
            <a:latin typeface="Times" panose="02020603050405020304" pitchFamily="18" charset="0"/>
            <a:cs typeface="Times" panose="02020603050405020304" pitchFamily="18" charset="0"/>
          </a:endParaRPr>
        </a:p>
      </dgm:t>
    </dgm:pt>
    <dgm:pt modelId="{431ED8DF-317A-454D-9191-CF0AF46CF914}">
      <dgm:prSet custT="1"/>
      <dgm:spPr/>
      <dgm:t>
        <a:bodyPr/>
        <a:lstStyle/>
        <a:p>
          <a:pPr rtl="0"/>
          <a:r>
            <a:rPr lang="en-US" sz="1200" b="1" dirty="0">
              <a:latin typeface="Times" panose="02020603050405020304" pitchFamily="18" charset="0"/>
              <a:cs typeface="Times" panose="02020603050405020304" pitchFamily="18" charset="0"/>
            </a:rPr>
            <a:t>AYUSH </a:t>
          </a:r>
          <a:r>
            <a:rPr lang="en-US" sz="1200" b="1" dirty="0" err="1">
              <a:latin typeface="Times" panose="02020603050405020304" pitchFamily="18" charset="0"/>
              <a:cs typeface="Times" panose="02020603050405020304" pitchFamily="18" charset="0"/>
            </a:rPr>
            <a:t>Rasayana</a:t>
          </a:r>
          <a:r>
            <a:rPr lang="en-US" sz="1200" b="1" dirty="0">
              <a:latin typeface="Times" panose="02020603050405020304" pitchFamily="18" charset="0"/>
              <a:cs typeface="Times" panose="02020603050405020304" pitchFamily="18" charset="0"/>
            </a:rPr>
            <a:t> A and B for Geriatric Health </a:t>
          </a:r>
        </a:p>
      </dgm:t>
    </dgm:pt>
    <dgm:pt modelId="{3E0743E9-4B4D-4071-A1CA-909938349A79}" type="parTrans" cxnId="{0A4B5904-6F00-4376-903B-942D1B0988E3}">
      <dgm:prSet/>
      <dgm:spPr/>
      <dgm:t>
        <a:bodyPr/>
        <a:lstStyle/>
        <a:p>
          <a:endParaRPr lang="en-US" sz="1200" b="1">
            <a:latin typeface="Times" panose="02020603050405020304" pitchFamily="18" charset="0"/>
            <a:cs typeface="Times" panose="02020603050405020304" pitchFamily="18" charset="0"/>
          </a:endParaRPr>
        </a:p>
      </dgm:t>
    </dgm:pt>
    <dgm:pt modelId="{781184E4-343F-4209-BA34-039CD492FC10}" type="sibTrans" cxnId="{0A4B5904-6F00-4376-903B-942D1B0988E3}">
      <dgm:prSet/>
      <dgm:spPr/>
      <dgm:t>
        <a:bodyPr/>
        <a:lstStyle/>
        <a:p>
          <a:endParaRPr lang="en-US" sz="1200" b="1">
            <a:latin typeface="Times" panose="02020603050405020304" pitchFamily="18" charset="0"/>
            <a:cs typeface="Times" panose="02020603050405020304" pitchFamily="18" charset="0"/>
          </a:endParaRPr>
        </a:p>
      </dgm:t>
    </dgm:pt>
    <dgm:pt modelId="{945247DB-35E9-442E-83B3-2E2D8BD3AA59}">
      <dgm:prSet custT="1"/>
      <dgm:spPr/>
      <dgm: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200" b="1" dirty="0" err="1">
              <a:latin typeface="Times" panose="02020603050405020304" pitchFamily="18" charset="0"/>
              <a:cs typeface="Times" panose="02020603050405020304" pitchFamily="18" charset="0"/>
            </a:rPr>
            <a:t>Ayush</a:t>
          </a:r>
          <a:r>
            <a:rPr lang="en-US" sz="1200" b="1" dirty="0">
              <a:latin typeface="Times" panose="02020603050405020304" pitchFamily="18" charset="0"/>
              <a:cs typeface="Times" panose="02020603050405020304" pitchFamily="18" charset="0"/>
            </a:rPr>
            <a:t>-SL for Chronic  Filarial Lymph</a:t>
          </a:r>
          <a:r>
            <a:rPr lang="en-IN" sz="1200" b="1" dirty="0">
              <a:latin typeface="Times" panose="02020603050405020304" pitchFamily="18" charset="0"/>
              <a:cs typeface="Times" panose="02020603050405020304" pitchFamily="18" charset="0"/>
            </a:rPr>
            <a:t>oedema</a:t>
          </a:r>
          <a:endParaRPr lang="en-US" sz="1200" b="1" dirty="0">
            <a:latin typeface="Times" panose="02020603050405020304" pitchFamily="18" charset="0"/>
            <a:cs typeface="Times" panose="02020603050405020304" pitchFamily="18" charset="0"/>
          </a:endParaRPr>
        </a:p>
      </dgm:t>
    </dgm:pt>
    <dgm:pt modelId="{FEA2CFED-5896-4B33-87EA-AF81B607AAF6}" type="parTrans" cxnId="{11E524B4-F822-4832-83AB-79C3F78AA9B0}">
      <dgm:prSet/>
      <dgm:spPr/>
      <dgm:t>
        <a:bodyPr/>
        <a:lstStyle/>
        <a:p>
          <a:endParaRPr lang="en-US" sz="1200" b="1">
            <a:latin typeface="Times" panose="02020603050405020304" pitchFamily="18" charset="0"/>
            <a:cs typeface="Times" panose="02020603050405020304" pitchFamily="18" charset="0"/>
          </a:endParaRPr>
        </a:p>
      </dgm:t>
    </dgm:pt>
    <dgm:pt modelId="{901742DC-BF36-462F-9F83-CA4D76545978}" type="sibTrans" cxnId="{11E524B4-F822-4832-83AB-79C3F78AA9B0}">
      <dgm:prSet/>
      <dgm:spPr/>
      <dgm:t>
        <a:bodyPr/>
        <a:lstStyle/>
        <a:p>
          <a:endParaRPr lang="en-US" sz="1200" b="1">
            <a:latin typeface="Times" panose="02020603050405020304" pitchFamily="18" charset="0"/>
            <a:cs typeface="Times" panose="02020603050405020304" pitchFamily="18" charset="0"/>
          </a:endParaRPr>
        </a:p>
      </dgm:t>
    </dgm:pt>
    <dgm:pt modelId="{9729FFC3-1F54-47A3-9E3E-34644CC505C3}" type="pres">
      <dgm:prSet presAssocID="{AA1437D8-D390-464E-9683-EBE90FE22602}" presName="linear" presStyleCnt="0">
        <dgm:presLayoutVars>
          <dgm:animLvl val="lvl"/>
          <dgm:resizeHandles val="exact"/>
        </dgm:presLayoutVars>
      </dgm:prSet>
      <dgm:spPr/>
    </dgm:pt>
    <dgm:pt modelId="{83806DC3-B898-4F32-B0F6-4F910CF84B0A}" type="pres">
      <dgm:prSet presAssocID="{27E4B05A-FF88-494D-AA06-52BC346CCE21}" presName="parentText" presStyleLbl="node1" presStyleIdx="0" presStyleCnt="8">
        <dgm:presLayoutVars>
          <dgm:chMax val="0"/>
          <dgm:bulletEnabled val="1"/>
        </dgm:presLayoutVars>
      </dgm:prSet>
      <dgm:spPr/>
    </dgm:pt>
    <dgm:pt modelId="{DEB9CCED-FCB6-4089-BB75-55304C2F4086}" type="pres">
      <dgm:prSet presAssocID="{5CDBE28D-E702-4FAA-9656-C316D5AF4730}" presName="spacer" presStyleCnt="0"/>
      <dgm:spPr/>
    </dgm:pt>
    <dgm:pt modelId="{8C371D7D-8292-4AE2-99FA-E5056200D2AF}" type="pres">
      <dgm:prSet presAssocID="{5CFE4D5F-399A-4E38-9062-7292ED0CA3DC}" presName="parentText" presStyleLbl="node1" presStyleIdx="1" presStyleCnt="8">
        <dgm:presLayoutVars>
          <dgm:chMax val="0"/>
          <dgm:bulletEnabled val="1"/>
        </dgm:presLayoutVars>
      </dgm:prSet>
      <dgm:spPr/>
    </dgm:pt>
    <dgm:pt modelId="{3CCB459A-100D-4B27-83EC-12EE05C0CE1D}" type="pres">
      <dgm:prSet presAssocID="{33BB6964-771E-4E7E-8BD3-F7DA083078F8}" presName="spacer" presStyleCnt="0"/>
      <dgm:spPr/>
    </dgm:pt>
    <dgm:pt modelId="{E9C802AC-D524-4350-99E8-0B026D9E4BC5}" type="pres">
      <dgm:prSet presAssocID="{123F0496-989D-4678-B830-16B313F1E839}" presName="parentText" presStyleLbl="node1" presStyleIdx="2" presStyleCnt="8">
        <dgm:presLayoutVars>
          <dgm:chMax val="0"/>
          <dgm:bulletEnabled val="1"/>
        </dgm:presLayoutVars>
      </dgm:prSet>
      <dgm:spPr/>
    </dgm:pt>
    <dgm:pt modelId="{8AA3970E-EF56-4E1B-945D-B889A71FA461}" type="pres">
      <dgm:prSet presAssocID="{E92DF37F-7FA7-4118-8B61-E6CB31EF7577}" presName="spacer" presStyleCnt="0"/>
      <dgm:spPr/>
    </dgm:pt>
    <dgm:pt modelId="{25ACEDE7-8260-44D5-B85B-E7797BA2E589}" type="pres">
      <dgm:prSet presAssocID="{945247DB-35E9-442E-83B3-2E2D8BD3AA59}" presName="parentText" presStyleLbl="node1" presStyleIdx="3" presStyleCnt="8">
        <dgm:presLayoutVars>
          <dgm:chMax val="0"/>
          <dgm:bulletEnabled val="1"/>
        </dgm:presLayoutVars>
      </dgm:prSet>
      <dgm:spPr/>
    </dgm:pt>
    <dgm:pt modelId="{AF41E26C-974A-4A6E-BD88-1D9A5F98807F}" type="pres">
      <dgm:prSet presAssocID="{901742DC-BF36-462F-9F83-CA4D76545978}" presName="spacer" presStyleCnt="0"/>
      <dgm:spPr/>
    </dgm:pt>
    <dgm:pt modelId="{203801C7-27D8-40AD-8F42-F9DE248B0C73}" type="pres">
      <dgm:prSet presAssocID="{431ED8DF-317A-454D-9191-CF0AF46CF914}" presName="parentText" presStyleLbl="node1" presStyleIdx="4" presStyleCnt="8">
        <dgm:presLayoutVars>
          <dgm:chMax val="0"/>
          <dgm:bulletEnabled val="1"/>
        </dgm:presLayoutVars>
      </dgm:prSet>
      <dgm:spPr/>
    </dgm:pt>
    <dgm:pt modelId="{8FC1D813-A9EB-49ED-83EB-A8CAF052C918}" type="pres">
      <dgm:prSet presAssocID="{781184E4-343F-4209-BA34-039CD492FC10}" presName="spacer" presStyleCnt="0"/>
      <dgm:spPr/>
    </dgm:pt>
    <dgm:pt modelId="{AE3BD2C0-0A5D-48E1-90C6-423E01D53906}" type="pres">
      <dgm:prSet presAssocID="{702C5212-D121-4417-A374-D23072C33042}" presName="parentText" presStyleLbl="node1" presStyleIdx="5" presStyleCnt="8">
        <dgm:presLayoutVars>
          <dgm:chMax val="0"/>
          <dgm:bulletEnabled val="1"/>
        </dgm:presLayoutVars>
      </dgm:prSet>
      <dgm:spPr/>
    </dgm:pt>
    <dgm:pt modelId="{DE5B9D6F-4078-4413-AC2A-98235D092416}" type="pres">
      <dgm:prSet presAssocID="{A6960D3C-FC2C-4C5F-9AB0-4262590D0538}" presName="spacer" presStyleCnt="0"/>
      <dgm:spPr/>
    </dgm:pt>
    <dgm:pt modelId="{B7AADB20-FE70-40E5-839C-25C15AAC6783}" type="pres">
      <dgm:prSet presAssocID="{81051709-3A1E-499E-9BBC-32527036A83A}" presName="parentText" presStyleLbl="node1" presStyleIdx="6" presStyleCnt="8">
        <dgm:presLayoutVars>
          <dgm:chMax val="0"/>
          <dgm:bulletEnabled val="1"/>
        </dgm:presLayoutVars>
      </dgm:prSet>
      <dgm:spPr/>
    </dgm:pt>
    <dgm:pt modelId="{461C9C79-AA93-4B44-A21F-68BC26CC363A}" type="pres">
      <dgm:prSet presAssocID="{6C1546C3-EF12-4C61-839C-6FF22F5472C1}" presName="spacer" presStyleCnt="0"/>
      <dgm:spPr/>
    </dgm:pt>
    <dgm:pt modelId="{7E5C23A1-49C7-4FAF-B183-8EA550CDE490}" type="pres">
      <dgm:prSet presAssocID="{12133F00-EA09-41F7-AE2C-E1B4E89D5174}" presName="parentText" presStyleLbl="node1" presStyleIdx="7" presStyleCnt="8" custLinFactNeighborX="-5215" custLinFactNeighborY="41341">
        <dgm:presLayoutVars>
          <dgm:chMax val="0"/>
          <dgm:bulletEnabled val="1"/>
        </dgm:presLayoutVars>
      </dgm:prSet>
      <dgm:spPr/>
    </dgm:pt>
  </dgm:ptLst>
  <dgm:cxnLst>
    <dgm:cxn modelId="{0A4B5904-6F00-4376-903B-942D1B0988E3}" srcId="{AA1437D8-D390-464E-9683-EBE90FE22602}" destId="{431ED8DF-317A-454D-9191-CF0AF46CF914}" srcOrd="4" destOrd="0" parTransId="{3E0743E9-4B4D-4071-A1CA-909938349A79}" sibTransId="{781184E4-343F-4209-BA34-039CD492FC10}"/>
    <dgm:cxn modelId="{700F0306-D856-4B14-B933-E5A783975617}" type="presOf" srcId="{AA1437D8-D390-464E-9683-EBE90FE22602}" destId="{9729FFC3-1F54-47A3-9E3E-34644CC505C3}" srcOrd="0" destOrd="0" presId="urn:microsoft.com/office/officeart/2005/8/layout/vList2"/>
    <dgm:cxn modelId="{253DEF23-505C-4A30-9F84-6A896CC95898}" type="presOf" srcId="{81051709-3A1E-499E-9BBC-32527036A83A}" destId="{B7AADB20-FE70-40E5-839C-25C15AAC6783}" srcOrd="0" destOrd="0" presId="urn:microsoft.com/office/officeart/2005/8/layout/vList2"/>
    <dgm:cxn modelId="{D5E88F2C-5F05-4874-817F-B0622546029D}" srcId="{AA1437D8-D390-464E-9683-EBE90FE22602}" destId="{81051709-3A1E-499E-9BBC-32527036A83A}" srcOrd="6" destOrd="0" parTransId="{684C6EBE-DA0D-4D9F-886D-3D22F2CCC797}" sibTransId="{6C1546C3-EF12-4C61-839C-6FF22F5472C1}"/>
    <dgm:cxn modelId="{AF189C39-F293-4457-A547-FFF87F77BDAB}" srcId="{AA1437D8-D390-464E-9683-EBE90FE22602}" destId="{5CFE4D5F-399A-4E38-9062-7292ED0CA3DC}" srcOrd="1" destOrd="0" parTransId="{425FD13A-ECDD-47A0-B6E4-95C83B40338F}" sibTransId="{33BB6964-771E-4E7E-8BD3-F7DA083078F8}"/>
    <dgm:cxn modelId="{1FD3055C-6ED9-4EF0-89A3-FCC996228BE4}" type="presOf" srcId="{123F0496-989D-4678-B830-16B313F1E839}" destId="{E9C802AC-D524-4350-99E8-0B026D9E4BC5}" srcOrd="0" destOrd="0" presId="urn:microsoft.com/office/officeart/2005/8/layout/vList2"/>
    <dgm:cxn modelId="{BE367341-2845-4B06-ABC4-DFE2DB43946B}" type="presOf" srcId="{431ED8DF-317A-454D-9191-CF0AF46CF914}" destId="{203801C7-27D8-40AD-8F42-F9DE248B0C73}" srcOrd="0" destOrd="0" presId="urn:microsoft.com/office/officeart/2005/8/layout/vList2"/>
    <dgm:cxn modelId="{6F3FD242-4DA2-47D1-96F8-D9F62879D4AD}" srcId="{AA1437D8-D390-464E-9683-EBE90FE22602}" destId="{702C5212-D121-4417-A374-D23072C33042}" srcOrd="5" destOrd="0" parTransId="{F9854CF1-052C-42CA-8CEB-97284C9DFA2E}" sibTransId="{A6960D3C-FC2C-4C5F-9AB0-4262590D0538}"/>
    <dgm:cxn modelId="{C4B2A368-0DED-4012-AD01-5BF6F376A4F5}" type="presOf" srcId="{12133F00-EA09-41F7-AE2C-E1B4E89D5174}" destId="{7E5C23A1-49C7-4FAF-B183-8EA550CDE490}" srcOrd="0" destOrd="0" presId="urn:microsoft.com/office/officeart/2005/8/layout/vList2"/>
    <dgm:cxn modelId="{27E63C4B-22F1-4956-8AEC-9387AE4FD841}" srcId="{AA1437D8-D390-464E-9683-EBE90FE22602}" destId="{123F0496-989D-4678-B830-16B313F1E839}" srcOrd="2" destOrd="0" parTransId="{EB5E5D93-77A6-4CFE-BBE2-BCA48FEA0633}" sibTransId="{E92DF37F-7FA7-4118-8B61-E6CB31EF7577}"/>
    <dgm:cxn modelId="{4FC93392-8B63-4EB1-B546-58D118DE412C}" type="presOf" srcId="{5CFE4D5F-399A-4E38-9062-7292ED0CA3DC}" destId="{8C371D7D-8292-4AE2-99FA-E5056200D2AF}" srcOrd="0" destOrd="0" presId="urn:microsoft.com/office/officeart/2005/8/layout/vList2"/>
    <dgm:cxn modelId="{26A15EAB-300D-4359-9507-71009C5F17D1}" srcId="{AA1437D8-D390-464E-9683-EBE90FE22602}" destId="{12133F00-EA09-41F7-AE2C-E1B4E89D5174}" srcOrd="7" destOrd="0" parTransId="{052076D7-0A65-4AE9-997B-7F3437A63B1B}" sibTransId="{ED1DC5E5-754A-4C44-88C8-3BF897CF92A2}"/>
    <dgm:cxn modelId="{11E524B4-F822-4832-83AB-79C3F78AA9B0}" srcId="{AA1437D8-D390-464E-9683-EBE90FE22602}" destId="{945247DB-35E9-442E-83B3-2E2D8BD3AA59}" srcOrd="3" destOrd="0" parTransId="{FEA2CFED-5896-4B33-87EA-AF81B607AAF6}" sibTransId="{901742DC-BF36-462F-9F83-CA4D76545978}"/>
    <dgm:cxn modelId="{F0C7EDB5-8D31-49E0-8A30-A1D017A935AE}" srcId="{AA1437D8-D390-464E-9683-EBE90FE22602}" destId="{27E4B05A-FF88-494D-AA06-52BC346CCE21}" srcOrd="0" destOrd="0" parTransId="{19C485A1-316D-4FE7-8F03-2DD31108A0C3}" sibTransId="{5CDBE28D-E702-4FAA-9656-C316D5AF4730}"/>
    <dgm:cxn modelId="{5C2CBDBB-CCF3-4602-B95C-9C2638122F46}" type="presOf" srcId="{702C5212-D121-4417-A374-D23072C33042}" destId="{AE3BD2C0-0A5D-48E1-90C6-423E01D53906}" srcOrd="0" destOrd="0" presId="urn:microsoft.com/office/officeart/2005/8/layout/vList2"/>
    <dgm:cxn modelId="{8D7EBFC5-F569-4338-BB8C-F3B1F783009E}" type="presOf" srcId="{945247DB-35E9-442E-83B3-2E2D8BD3AA59}" destId="{25ACEDE7-8260-44D5-B85B-E7797BA2E589}" srcOrd="0" destOrd="0" presId="urn:microsoft.com/office/officeart/2005/8/layout/vList2"/>
    <dgm:cxn modelId="{AAEAC3F4-5B58-4FF1-8214-CA9BA529AE90}" type="presOf" srcId="{27E4B05A-FF88-494D-AA06-52BC346CCE21}" destId="{83806DC3-B898-4F32-B0F6-4F910CF84B0A}" srcOrd="0" destOrd="0" presId="urn:microsoft.com/office/officeart/2005/8/layout/vList2"/>
    <dgm:cxn modelId="{ABA50A37-10A1-450E-BD54-6EFD864193B4}" type="presParOf" srcId="{9729FFC3-1F54-47A3-9E3E-34644CC505C3}" destId="{83806DC3-B898-4F32-B0F6-4F910CF84B0A}" srcOrd="0" destOrd="0" presId="urn:microsoft.com/office/officeart/2005/8/layout/vList2"/>
    <dgm:cxn modelId="{47B882E6-589B-4BF9-98DF-080B84FDED41}" type="presParOf" srcId="{9729FFC3-1F54-47A3-9E3E-34644CC505C3}" destId="{DEB9CCED-FCB6-4089-BB75-55304C2F4086}" srcOrd="1" destOrd="0" presId="urn:microsoft.com/office/officeart/2005/8/layout/vList2"/>
    <dgm:cxn modelId="{6FD23A3F-5F76-4ECF-AA57-01024961EE90}" type="presParOf" srcId="{9729FFC3-1F54-47A3-9E3E-34644CC505C3}" destId="{8C371D7D-8292-4AE2-99FA-E5056200D2AF}" srcOrd="2" destOrd="0" presId="urn:microsoft.com/office/officeart/2005/8/layout/vList2"/>
    <dgm:cxn modelId="{A30C6743-12CA-43DF-B82F-CAEA557D9529}" type="presParOf" srcId="{9729FFC3-1F54-47A3-9E3E-34644CC505C3}" destId="{3CCB459A-100D-4B27-83EC-12EE05C0CE1D}" srcOrd="3" destOrd="0" presId="urn:microsoft.com/office/officeart/2005/8/layout/vList2"/>
    <dgm:cxn modelId="{0920EE64-B086-4B57-AF41-0A3FD01DE2C0}" type="presParOf" srcId="{9729FFC3-1F54-47A3-9E3E-34644CC505C3}" destId="{E9C802AC-D524-4350-99E8-0B026D9E4BC5}" srcOrd="4" destOrd="0" presId="urn:microsoft.com/office/officeart/2005/8/layout/vList2"/>
    <dgm:cxn modelId="{CF1983AC-8923-412D-B3C6-B49920B056D4}" type="presParOf" srcId="{9729FFC3-1F54-47A3-9E3E-34644CC505C3}" destId="{8AA3970E-EF56-4E1B-945D-B889A71FA461}" srcOrd="5" destOrd="0" presId="urn:microsoft.com/office/officeart/2005/8/layout/vList2"/>
    <dgm:cxn modelId="{3A4A57AC-64F3-4AE4-9D92-5D20BCC35ED4}" type="presParOf" srcId="{9729FFC3-1F54-47A3-9E3E-34644CC505C3}" destId="{25ACEDE7-8260-44D5-B85B-E7797BA2E589}" srcOrd="6" destOrd="0" presId="urn:microsoft.com/office/officeart/2005/8/layout/vList2"/>
    <dgm:cxn modelId="{B15E6D9C-382E-4D46-89DD-39F85C807E29}" type="presParOf" srcId="{9729FFC3-1F54-47A3-9E3E-34644CC505C3}" destId="{AF41E26C-974A-4A6E-BD88-1D9A5F98807F}" srcOrd="7" destOrd="0" presId="urn:microsoft.com/office/officeart/2005/8/layout/vList2"/>
    <dgm:cxn modelId="{29ED4C45-5CC7-49DD-B9DB-67CB92366B98}" type="presParOf" srcId="{9729FFC3-1F54-47A3-9E3E-34644CC505C3}" destId="{203801C7-27D8-40AD-8F42-F9DE248B0C73}" srcOrd="8" destOrd="0" presId="urn:microsoft.com/office/officeart/2005/8/layout/vList2"/>
    <dgm:cxn modelId="{0BC69801-56F8-45A3-A1EC-FBAE6FEDA3ED}" type="presParOf" srcId="{9729FFC3-1F54-47A3-9E3E-34644CC505C3}" destId="{8FC1D813-A9EB-49ED-83EB-A8CAF052C918}" srcOrd="9" destOrd="0" presId="urn:microsoft.com/office/officeart/2005/8/layout/vList2"/>
    <dgm:cxn modelId="{745BE476-A5F8-4E15-877C-802CE08FC3B0}" type="presParOf" srcId="{9729FFC3-1F54-47A3-9E3E-34644CC505C3}" destId="{AE3BD2C0-0A5D-48E1-90C6-423E01D53906}" srcOrd="10" destOrd="0" presId="urn:microsoft.com/office/officeart/2005/8/layout/vList2"/>
    <dgm:cxn modelId="{4E3A0F3D-8431-4E9D-AB76-1BBB1E6437AD}" type="presParOf" srcId="{9729FFC3-1F54-47A3-9E3E-34644CC505C3}" destId="{DE5B9D6F-4078-4413-AC2A-98235D092416}" srcOrd="11" destOrd="0" presId="urn:microsoft.com/office/officeart/2005/8/layout/vList2"/>
    <dgm:cxn modelId="{1E244EEB-4091-4EC7-AE3F-DD957A1CDB6E}" type="presParOf" srcId="{9729FFC3-1F54-47A3-9E3E-34644CC505C3}" destId="{B7AADB20-FE70-40E5-839C-25C15AAC6783}" srcOrd="12" destOrd="0" presId="urn:microsoft.com/office/officeart/2005/8/layout/vList2"/>
    <dgm:cxn modelId="{764B6C77-27B5-4475-9F88-7C8C1FD908FD}" type="presParOf" srcId="{9729FFC3-1F54-47A3-9E3E-34644CC505C3}" destId="{461C9C79-AA93-4B44-A21F-68BC26CC363A}" srcOrd="13" destOrd="0" presId="urn:microsoft.com/office/officeart/2005/8/layout/vList2"/>
    <dgm:cxn modelId="{96E87EDD-E2EE-415B-8A56-BD298D41301F}" type="presParOf" srcId="{9729FFC3-1F54-47A3-9E3E-34644CC505C3}" destId="{7E5C23A1-49C7-4FAF-B183-8EA550CDE490}" srcOrd="1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16BED633-D946-4D0D-8253-9CF7B538B563}"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n-US"/>
        </a:p>
      </dgm:t>
    </dgm:pt>
    <dgm:pt modelId="{59EC2E2A-190C-466E-A9ED-970E37087C6D}">
      <dgm:prSet custT="1"/>
      <dgm:spPr/>
      <dgm: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IN" sz="1600" b="1" dirty="0">
              <a:latin typeface="Times" pitchFamily="18" charset="0"/>
            </a:rPr>
            <a:t>Development of Ayurveda based Diagnostics</a:t>
          </a:r>
          <a:endParaRPr lang="en-IN" sz="1600" dirty="0">
            <a:latin typeface="Times" panose="02020603060405020304" pitchFamily="18" charset="0"/>
          </a:endParaRPr>
        </a:p>
      </dgm:t>
    </dgm:pt>
    <dgm:pt modelId="{9F7AB118-BA72-4925-8E05-3B16C0E7FAFE}" type="parTrans" cxnId="{A80D4624-720A-4D17-955F-5C67E9D797DC}">
      <dgm:prSet/>
      <dgm:spPr/>
      <dgm:t>
        <a:bodyPr/>
        <a:lstStyle/>
        <a:p>
          <a:endParaRPr lang="en-US" sz="1200"/>
        </a:p>
      </dgm:t>
    </dgm:pt>
    <dgm:pt modelId="{8C8A5D5A-7F54-4D70-AF1F-73C03E1EE881}" type="sibTrans" cxnId="{A80D4624-720A-4D17-955F-5C67E9D797DC}">
      <dgm:prSet/>
      <dgm:spPr/>
      <dgm:t>
        <a:bodyPr/>
        <a:lstStyle/>
        <a:p>
          <a:endParaRPr lang="en-US" sz="1200"/>
        </a:p>
      </dgm:t>
    </dgm:pt>
    <dgm:pt modelId="{72295F90-70A0-44D7-81E6-976002C26CD5}">
      <dgm:prSet custT="1"/>
      <dgm:spPr/>
      <dgm:t>
        <a:bodyPr/>
        <a:lstStyle/>
        <a:p>
          <a:pPr rtl="0"/>
          <a:r>
            <a:rPr lang="en-US" sz="1400" dirty="0">
              <a:latin typeface="Times" panose="02020603060405020304" pitchFamily="18" charset="0"/>
            </a:rPr>
            <a:t>To develop standard diagnostic protocol for selected diseases</a:t>
          </a:r>
        </a:p>
      </dgm:t>
    </dgm:pt>
    <dgm:pt modelId="{F5B56343-A78F-40D4-A0E0-3679881CCB60}" type="parTrans" cxnId="{2288B6CE-EA5C-439C-B7B6-4771B6CE5C39}">
      <dgm:prSet/>
      <dgm:spPr/>
      <dgm:t>
        <a:bodyPr/>
        <a:lstStyle/>
        <a:p>
          <a:endParaRPr lang="en-US" sz="1200"/>
        </a:p>
      </dgm:t>
    </dgm:pt>
    <dgm:pt modelId="{B239EA38-2AE4-437A-A6E0-EAFEFE99C946}" type="sibTrans" cxnId="{2288B6CE-EA5C-439C-B7B6-4771B6CE5C39}">
      <dgm:prSet/>
      <dgm:spPr/>
      <dgm:t>
        <a:bodyPr/>
        <a:lstStyle/>
        <a:p>
          <a:endParaRPr lang="en-US" sz="1200"/>
        </a:p>
      </dgm:t>
    </dgm:pt>
    <dgm:pt modelId="{FD3A1F4A-DE9D-4F6F-AECE-7D8890AF830F}">
      <dgm:prSet custT="1"/>
      <dgm:spPr/>
      <dgm:t>
        <a:bodyPr/>
        <a:lstStyle/>
        <a:p>
          <a:pPr rtl="0"/>
          <a:r>
            <a:rPr lang="en-US" sz="1400" dirty="0">
              <a:latin typeface="Times" panose="02020603060405020304" pitchFamily="18" charset="0"/>
            </a:rPr>
            <a:t>Interface for integration/ customization and development of diagnostic gadgets</a:t>
          </a:r>
        </a:p>
      </dgm:t>
    </dgm:pt>
    <dgm:pt modelId="{276B690A-5371-42E1-BDBA-56CA2233C901}" type="parTrans" cxnId="{2FB7443B-B382-40D0-B874-ED63353D590F}">
      <dgm:prSet/>
      <dgm:spPr/>
      <dgm:t>
        <a:bodyPr/>
        <a:lstStyle/>
        <a:p>
          <a:endParaRPr lang="en-US" sz="1200"/>
        </a:p>
      </dgm:t>
    </dgm:pt>
    <dgm:pt modelId="{F609237A-1FA2-43E4-9AFB-D6F90FA46093}" type="sibTrans" cxnId="{2FB7443B-B382-40D0-B874-ED63353D590F}">
      <dgm:prSet/>
      <dgm:spPr/>
      <dgm:t>
        <a:bodyPr/>
        <a:lstStyle/>
        <a:p>
          <a:endParaRPr lang="en-US" sz="1200"/>
        </a:p>
      </dgm:t>
    </dgm:pt>
    <dgm:pt modelId="{023296A7-A0EC-4C53-AF8D-54E19D0DEE7E}">
      <dgm:prSet custT="1"/>
      <dgm:spPr/>
      <dgm:t>
        <a:bodyPr/>
        <a:lstStyle/>
        <a:p>
          <a:pPr rtl="0"/>
          <a:r>
            <a:rPr lang="en-US" sz="1400" dirty="0">
              <a:latin typeface="Times" panose="02020603060405020304" pitchFamily="18" charset="0"/>
            </a:rPr>
            <a:t>To develop Standardized Ayurvedic Case Taking Protocol (SACTP) </a:t>
          </a:r>
          <a:endParaRPr lang="en-IN" sz="1400" dirty="0">
            <a:latin typeface="Times" panose="02020603060405020304" pitchFamily="18" charset="0"/>
          </a:endParaRPr>
        </a:p>
      </dgm:t>
    </dgm:pt>
    <dgm:pt modelId="{3BF1B325-1644-4F88-BE33-2E37C582F629}" type="parTrans" cxnId="{54E5CFE3-096E-4317-B1AF-79F5C93DFEBE}">
      <dgm:prSet/>
      <dgm:spPr/>
      <dgm:t>
        <a:bodyPr/>
        <a:lstStyle/>
        <a:p>
          <a:endParaRPr lang="en-US" sz="1200"/>
        </a:p>
      </dgm:t>
    </dgm:pt>
    <dgm:pt modelId="{11A74B1D-292E-4CFF-9195-76F186AB537D}" type="sibTrans" cxnId="{54E5CFE3-096E-4317-B1AF-79F5C93DFEBE}">
      <dgm:prSet/>
      <dgm:spPr/>
      <dgm:t>
        <a:bodyPr/>
        <a:lstStyle/>
        <a:p>
          <a:endParaRPr lang="en-US" sz="1200"/>
        </a:p>
      </dgm:t>
    </dgm:pt>
    <dgm:pt modelId="{9086DF94-578B-4DA8-A0DD-C9AA2DBA27A9}">
      <dgm:prSet custT="1"/>
      <dgm:spPr/>
      <dgm:t>
        <a:bodyPr/>
        <a:lstStyle/>
        <a:p>
          <a:pPr rtl="0"/>
          <a:r>
            <a:rPr lang="en-US" sz="1400" dirty="0">
              <a:latin typeface="Times" panose="02020603060405020304" pitchFamily="18" charset="0"/>
            </a:rPr>
            <a:t>Validated diagnostic Criteria of 2 disease conditions viz. </a:t>
          </a:r>
          <a:r>
            <a:rPr lang="en-US" sz="1400" dirty="0" err="1">
              <a:latin typeface="Times" panose="02020603060405020304" pitchFamily="18" charset="0"/>
            </a:rPr>
            <a:t>Grahani</a:t>
          </a:r>
          <a:r>
            <a:rPr lang="en-US" sz="1400" dirty="0">
              <a:latin typeface="Times" panose="02020603060405020304" pitchFamily="18" charset="0"/>
            </a:rPr>
            <a:t> &amp; </a:t>
          </a:r>
          <a:r>
            <a:rPr lang="en-US" sz="1400" dirty="0" err="1">
              <a:latin typeface="Times" panose="02020603060405020304" pitchFamily="18" charset="0"/>
            </a:rPr>
            <a:t>Kasa</a:t>
          </a:r>
          <a:endParaRPr lang="en-US" sz="1400" dirty="0">
            <a:latin typeface="Times" panose="02020603060405020304" pitchFamily="18" charset="0"/>
          </a:endParaRPr>
        </a:p>
      </dgm:t>
    </dgm:pt>
    <dgm:pt modelId="{D17FA73B-8D1C-4EC7-A5F5-00A05F282BB3}" type="parTrans" cxnId="{C3303697-4876-49E5-9091-DDD7344D491B}">
      <dgm:prSet/>
      <dgm:spPr/>
      <dgm:t>
        <a:bodyPr/>
        <a:lstStyle/>
        <a:p>
          <a:endParaRPr lang="en-US" sz="1200"/>
        </a:p>
      </dgm:t>
    </dgm:pt>
    <dgm:pt modelId="{C7721C61-4009-487F-BF44-27E911D1DC70}" type="sibTrans" cxnId="{C3303697-4876-49E5-9091-DDD7344D491B}">
      <dgm:prSet/>
      <dgm:spPr/>
      <dgm:t>
        <a:bodyPr/>
        <a:lstStyle/>
        <a:p>
          <a:endParaRPr lang="en-US" sz="1200"/>
        </a:p>
      </dgm:t>
    </dgm:pt>
    <dgm:pt modelId="{78D04D2C-50F2-4430-A618-851DEF60CB2F}" type="pres">
      <dgm:prSet presAssocID="{16BED633-D946-4D0D-8253-9CF7B538B563}" presName="linear" presStyleCnt="0">
        <dgm:presLayoutVars>
          <dgm:animLvl val="lvl"/>
          <dgm:resizeHandles val="exact"/>
        </dgm:presLayoutVars>
      </dgm:prSet>
      <dgm:spPr/>
    </dgm:pt>
    <dgm:pt modelId="{864320A6-0537-475B-A678-1B9D7F5C4666}" type="pres">
      <dgm:prSet presAssocID="{59EC2E2A-190C-466E-A9ED-970E37087C6D}" presName="parentText" presStyleLbl="node1" presStyleIdx="0" presStyleCnt="1" custScaleY="82476" custLinFactNeighborX="-301" custLinFactNeighborY="-4983">
        <dgm:presLayoutVars>
          <dgm:chMax val="0"/>
          <dgm:bulletEnabled val="1"/>
        </dgm:presLayoutVars>
      </dgm:prSet>
      <dgm:spPr/>
    </dgm:pt>
    <dgm:pt modelId="{F93C4DB9-FAF0-452A-85D4-F6E733D6C4C8}" type="pres">
      <dgm:prSet presAssocID="{59EC2E2A-190C-466E-A9ED-970E37087C6D}" presName="childText" presStyleLbl="revTx" presStyleIdx="0" presStyleCnt="1">
        <dgm:presLayoutVars>
          <dgm:bulletEnabled val="1"/>
        </dgm:presLayoutVars>
      </dgm:prSet>
      <dgm:spPr/>
    </dgm:pt>
  </dgm:ptLst>
  <dgm:cxnLst>
    <dgm:cxn modelId="{E92FD607-6AC6-458B-BE01-A3DC497607E4}" type="presOf" srcId="{9086DF94-578B-4DA8-A0DD-C9AA2DBA27A9}" destId="{F93C4DB9-FAF0-452A-85D4-F6E733D6C4C8}" srcOrd="0" destOrd="3" presId="urn:microsoft.com/office/officeart/2005/8/layout/vList2"/>
    <dgm:cxn modelId="{A80D4624-720A-4D17-955F-5C67E9D797DC}" srcId="{16BED633-D946-4D0D-8253-9CF7B538B563}" destId="{59EC2E2A-190C-466E-A9ED-970E37087C6D}" srcOrd="0" destOrd="0" parTransId="{9F7AB118-BA72-4925-8E05-3B16C0E7FAFE}" sibTransId="{8C8A5D5A-7F54-4D70-AF1F-73C03E1EE881}"/>
    <dgm:cxn modelId="{99805638-6404-45F2-8026-DD66FE5A0590}" type="presOf" srcId="{72295F90-70A0-44D7-81E6-976002C26CD5}" destId="{F93C4DB9-FAF0-452A-85D4-F6E733D6C4C8}" srcOrd="0" destOrd="1" presId="urn:microsoft.com/office/officeart/2005/8/layout/vList2"/>
    <dgm:cxn modelId="{2FB7443B-B382-40D0-B874-ED63353D590F}" srcId="{59EC2E2A-190C-466E-A9ED-970E37087C6D}" destId="{FD3A1F4A-DE9D-4F6F-AECE-7D8890AF830F}" srcOrd="2" destOrd="0" parTransId="{276B690A-5371-42E1-BDBA-56CA2233C901}" sibTransId="{F609237A-1FA2-43E4-9AFB-D6F90FA46093}"/>
    <dgm:cxn modelId="{C1FB9D61-0D0F-4F53-8C5B-76DA359A01AD}" type="presOf" srcId="{023296A7-A0EC-4C53-AF8D-54E19D0DEE7E}" destId="{F93C4DB9-FAF0-452A-85D4-F6E733D6C4C8}" srcOrd="0" destOrd="0" presId="urn:microsoft.com/office/officeart/2005/8/layout/vList2"/>
    <dgm:cxn modelId="{62DD167A-9F3D-4609-8E60-8E6CE117EFBF}" type="presOf" srcId="{59EC2E2A-190C-466E-A9ED-970E37087C6D}" destId="{864320A6-0537-475B-A678-1B9D7F5C4666}" srcOrd="0" destOrd="0" presId="urn:microsoft.com/office/officeart/2005/8/layout/vList2"/>
    <dgm:cxn modelId="{C3303697-4876-49E5-9091-DDD7344D491B}" srcId="{59EC2E2A-190C-466E-A9ED-970E37087C6D}" destId="{9086DF94-578B-4DA8-A0DD-C9AA2DBA27A9}" srcOrd="3" destOrd="0" parTransId="{D17FA73B-8D1C-4EC7-A5F5-00A05F282BB3}" sibTransId="{C7721C61-4009-487F-BF44-27E911D1DC70}"/>
    <dgm:cxn modelId="{C0D620B6-33C9-41A9-816B-5C14ED469B9D}" type="presOf" srcId="{16BED633-D946-4D0D-8253-9CF7B538B563}" destId="{78D04D2C-50F2-4430-A618-851DEF60CB2F}" srcOrd="0" destOrd="0" presId="urn:microsoft.com/office/officeart/2005/8/layout/vList2"/>
    <dgm:cxn modelId="{2288B6CE-EA5C-439C-B7B6-4771B6CE5C39}" srcId="{59EC2E2A-190C-466E-A9ED-970E37087C6D}" destId="{72295F90-70A0-44D7-81E6-976002C26CD5}" srcOrd="1" destOrd="0" parTransId="{F5B56343-A78F-40D4-A0E0-3679881CCB60}" sibTransId="{B239EA38-2AE4-437A-A6E0-EAFEFE99C946}"/>
    <dgm:cxn modelId="{54E5CFE3-096E-4317-B1AF-79F5C93DFEBE}" srcId="{59EC2E2A-190C-466E-A9ED-970E37087C6D}" destId="{023296A7-A0EC-4C53-AF8D-54E19D0DEE7E}" srcOrd="0" destOrd="0" parTransId="{3BF1B325-1644-4F88-BE33-2E37C582F629}" sibTransId="{11A74B1D-292E-4CFF-9195-76F186AB537D}"/>
    <dgm:cxn modelId="{B28FDAF7-F537-4660-B322-8BE116F7953E}" type="presOf" srcId="{FD3A1F4A-DE9D-4F6F-AECE-7D8890AF830F}" destId="{F93C4DB9-FAF0-452A-85D4-F6E733D6C4C8}" srcOrd="0" destOrd="2" presId="urn:microsoft.com/office/officeart/2005/8/layout/vList2"/>
    <dgm:cxn modelId="{CB08A2D7-2788-483C-832A-B087C879B855}" type="presParOf" srcId="{78D04D2C-50F2-4430-A618-851DEF60CB2F}" destId="{864320A6-0537-475B-A678-1B9D7F5C4666}" srcOrd="0" destOrd="0" presId="urn:microsoft.com/office/officeart/2005/8/layout/vList2"/>
    <dgm:cxn modelId="{FA8438FA-CF07-4C2E-AF66-530FB0BEAA32}" type="presParOf" srcId="{78D04D2C-50F2-4430-A618-851DEF60CB2F}" destId="{F93C4DB9-FAF0-452A-85D4-F6E733D6C4C8}"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B87C52C7-D032-41AF-A796-C691E4ECE319}" type="doc">
      <dgm:prSet loTypeId="urn:microsoft.com/office/officeart/2005/8/layout/list1" loCatId="list" qsTypeId="urn:microsoft.com/office/officeart/2005/8/quickstyle/3d1" qsCatId="3D" csTypeId="urn:microsoft.com/office/officeart/2005/8/colors/accent2_2" csCatId="accent2" phldr="1"/>
      <dgm:spPr/>
      <dgm:t>
        <a:bodyPr/>
        <a:lstStyle/>
        <a:p>
          <a:endParaRPr lang="en-US"/>
        </a:p>
      </dgm:t>
    </dgm:pt>
    <dgm:pt modelId="{52D04B00-86AD-4D94-96C9-812FF8AD1A3D}">
      <dgm:prSet custT="1"/>
      <dgm:spPr/>
      <dgm:t>
        <a:bodyPr/>
        <a:lstStyle/>
        <a:p>
          <a:pPr rtl="0"/>
          <a:r>
            <a:rPr lang="en-IN" sz="1400" dirty="0">
              <a:latin typeface="Times" panose="02020603060405020304" pitchFamily="18" charset="0"/>
            </a:rPr>
            <a:t>Development of Ayurveda based Health assessment scale</a:t>
          </a:r>
          <a:endParaRPr lang="en-US" sz="1400" dirty="0">
            <a:latin typeface="Times" panose="02020603060405020304" pitchFamily="18" charset="0"/>
          </a:endParaRPr>
        </a:p>
      </dgm:t>
    </dgm:pt>
    <dgm:pt modelId="{EB44AB94-62F7-43BE-95DB-EB1CFAA17BC6}" type="parTrans" cxnId="{4D1EC14B-26CB-4465-BBD7-8AEAFDE06184}">
      <dgm:prSet/>
      <dgm:spPr/>
      <dgm:t>
        <a:bodyPr/>
        <a:lstStyle/>
        <a:p>
          <a:endParaRPr lang="en-US" sz="1400"/>
        </a:p>
      </dgm:t>
    </dgm:pt>
    <dgm:pt modelId="{8643EBB7-7CCD-4A83-85C0-088D3E15832B}" type="sibTrans" cxnId="{4D1EC14B-26CB-4465-BBD7-8AEAFDE06184}">
      <dgm:prSet/>
      <dgm:spPr/>
      <dgm:t>
        <a:bodyPr/>
        <a:lstStyle/>
        <a:p>
          <a:endParaRPr lang="en-US" sz="1400"/>
        </a:p>
      </dgm:t>
    </dgm:pt>
    <dgm:pt modelId="{C6A435E0-53A6-462E-8589-94AA69698825}">
      <dgm:prSet custT="1"/>
      <dgm:spPr/>
      <dgm:t>
        <a:bodyPr/>
        <a:lstStyle/>
        <a:p>
          <a:r>
            <a:rPr lang="en-US" sz="1800" dirty="0">
              <a:solidFill>
                <a:schemeClr val="bg1"/>
              </a:solidFill>
              <a:latin typeface="Times New Roman" panose="02020603050405020304" pitchFamily="18" charset="0"/>
              <a:cs typeface="Times New Roman" panose="02020603050405020304" pitchFamily="18" charset="0"/>
            </a:rPr>
            <a:t>Standardization of </a:t>
          </a:r>
          <a:r>
            <a:rPr lang="en-US" sz="1800" dirty="0" err="1">
              <a:solidFill>
                <a:schemeClr val="bg1"/>
              </a:solidFill>
              <a:latin typeface="Times New Roman" panose="02020603050405020304" pitchFamily="18" charset="0"/>
              <a:cs typeface="Times New Roman" panose="02020603050405020304" pitchFamily="18" charset="0"/>
            </a:rPr>
            <a:t>Prakriti</a:t>
          </a:r>
          <a:r>
            <a:rPr lang="en-US" sz="1800" dirty="0">
              <a:solidFill>
                <a:schemeClr val="bg1"/>
              </a:solidFill>
              <a:latin typeface="Times New Roman" panose="02020603050405020304" pitchFamily="18" charset="0"/>
              <a:cs typeface="Times New Roman" panose="02020603050405020304" pitchFamily="18" charset="0"/>
            </a:rPr>
            <a:t> </a:t>
          </a:r>
          <a:r>
            <a:rPr lang="en-US" sz="1600" dirty="0">
              <a:solidFill>
                <a:schemeClr val="bg1"/>
              </a:solidFill>
              <a:latin typeface="Times" panose="02020603050405020304" pitchFamily="18" charset="0"/>
              <a:cs typeface="Times" panose="02020603050405020304" pitchFamily="18" charset="0"/>
            </a:rPr>
            <a:t>Assessment</a:t>
          </a:r>
          <a:r>
            <a:rPr lang="en-US" sz="1800" dirty="0">
              <a:solidFill>
                <a:schemeClr val="bg1"/>
              </a:solidFill>
              <a:latin typeface="Times New Roman" panose="02020603050405020304" pitchFamily="18" charset="0"/>
              <a:cs typeface="Times New Roman" panose="02020603050405020304" pitchFamily="18" charset="0"/>
            </a:rPr>
            <a:t> </a:t>
          </a:r>
          <a:r>
            <a:rPr lang="en-US" sz="1600" dirty="0">
              <a:solidFill>
                <a:schemeClr val="bg1"/>
              </a:solidFill>
              <a:latin typeface="Times" panose="02020603050405020304" pitchFamily="18" charset="0"/>
              <a:cs typeface="Times" panose="02020603050405020304" pitchFamily="18" charset="0"/>
            </a:rPr>
            <a:t>Scale &amp; Developed AYUR </a:t>
          </a:r>
          <a:r>
            <a:rPr lang="en-US" sz="1600" dirty="0" err="1">
              <a:solidFill>
                <a:schemeClr val="bg1"/>
              </a:solidFill>
              <a:latin typeface="Times" panose="02020603050405020304" pitchFamily="18" charset="0"/>
              <a:cs typeface="Times" panose="02020603050405020304" pitchFamily="18" charset="0"/>
            </a:rPr>
            <a:t>Prakriti</a:t>
          </a:r>
          <a:r>
            <a:rPr lang="en-US" sz="1600" dirty="0">
              <a:solidFill>
                <a:schemeClr val="bg1"/>
              </a:solidFill>
              <a:latin typeface="Times" panose="02020603050405020304" pitchFamily="18" charset="0"/>
              <a:cs typeface="Times" panose="02020603050405020304" pitchFamily="18" charset="0"/>
            </a:rPr>
            <a:t> Web Portal</a:t>
          </a:r>
          <a:r>
            <a:rPr lang="en-IN" sz="1600" dirty="0">
              <a:solidFill>
                <a:schemeClr val="bg1"/>
              </a:solidFill>
              <a:latin typeface="Times" panose="02020603050405020304" pitchFamily="18" charset="0"/>
              <a:cs typeface="Times" panose="02020603050405020304" pitchFamily="18" charset="0"/>
            </a:rPr>
            <a:t> </a:t>
          </a:r>
          <a:endParaRPr lang="en-US" sz="1600" dirty="0">
            <a:solidFill>
              <a:schemeClr val="bg1"/>
            </a:solidFill>
            <a:latin typeface="Times" panose="02020603050405020304" pitchFamily="18" charset="0"/>
            <a:cs typeface="Times" panose="02020603050405020304" pitchFamily="18" charset="0"/>
          </a:endParaRPr>
        </a:p>
      </dgm:t>
    </dgm:pt>
    <dgm:pt modelId="{75036BFE-A688-40CF-9DE4-8B8AC8BB4DA3}" type="parTrans" cxnId="{8357822C-FEEF-4550-8B4A-10C60E26C9B8}">
      <dgm:prSet/>
      <dgm:spPr/>
      <dgm:t>
        <a:bodyPr/>
        <a:lstStyle/>
        <a:p>
          <a:endParaRPr lang="en-US" sz="1400"/>
        </a:p>
      </dgm:t>
    </dgm:pt>
    <dgm:pt modelId="{99CB437F-27FD-428C-BED9-30F0A3497FBC}" type="sibTrans" cxnId="{8357822C-FEEF-4550-8B4A-10C60E26C9B8}">
      <dgm:prSet/>
      <dgm:spPr/>
      <dgm:t>
        <a:bodyPr/>
        <a:lstStyle/>
        <a:p>
          <a:endParaRPr lang="en-US" sz="1400"/>
        </a:p>
      </dgm:t>
    </dgm:pt>
    <dgm:pt modelId="{28676416-FE7A-42B1-83AB-D39E33EAF971}" type="pres">
      <dgm:prSet presAssocID="{B87C52C7-D032-41AF-A796-C691E4ECE319}" presName="linear" presStyleCnt="0">
        <dgm:presLayoutVars>
          <dgm:dir/>
          <dgm:animLvl val="lvl"/>
          <dgm:resizeHandles val="exact"/>
        </dgm:presLayoutVars>
      </dgm:prSet>
      <dgm:spPr/>
    </dgm:pt>
    <dgm:pt modelId="{119062AB-A609-4A66-B4E5-C20B51E6F202}" type="pres">
      <dgm:prSet presAssocID="{C6A435E0-53A6-462E-8589-94AA69698825}" presName="parentLin" presStyleCnt="0"/>
      <dgm:spPr/>
    </dgm:pt>
    <dgm:pt modelId="{18B8F0E7-63B8-420A-B0D4-43D2926E630E}" type="pres">
      <dgm:prSet presAssocID="{C6A435E0-53A6-462E-8589-94AA69698825}" presName="parentLeftMargin" presStyleLbl="node1" presStyleIdx="0" presStyleCnt="2"/>
      <dgm:spPr/>
    </dgm:pt>
    <dgm:pt modelId="{1E986018-1D29-4ABB-97B6-9E67450E7338}" type="pres">
      <dgm:prSet presAssocID="{C6A435E0-53A6-462E-8589-94AA69698825}" presName="parentText" presStyleLbl="node1" presStyleIdx="0" presStyleCnt="2" custScaleX="140232" custScaleY="300767" custLinFactY="-13618" custLinFactNeighborX="310" custLinFactNeighborY="-100000">
        <dgm:presLayoutVars>
          <dgm:chMax val="0"/>
          <dgm:bulletEnabled val="1"/>
        </dgm:presLayoutVars>
      </dgm:prSet>
      <dgm:spPr/>
    </dgm:pt>
    <dgm:pt modelId="{CF6D0C41-07C3-4A56-8662-455A04AD7813}" type="pres">
      <dgm:prSet presAssocID="{C6A435E0-53A6-462E-8589-94AA69698825}" presName="negativeSpace" presStyleCnt="0"/>
      <dgm:spPr/>
    </dgm:pt>
    <dgm:pt modelId="{DD69775D-B611-4160-A55C-63E9CC2DFB3B}" type="pres">
      <dgm:prSet presAssocID="{C6A435E0-53A6-462E-8589-94AA69698825}" presName="childText" presStyleLbl="conFgAcc1" presStyleIdx="0" presStyleCnt="2">
        <dgm:presLayoutVars>
          <dgm:bulletEnabled val="1"/>
        </dgm:presLayoutVars>
      </dgm:prSet>
      <dgm:spPr/>
    </dgm:pt>
    <dgm:pt modelId="{B2621B99-7174-45FC-A8DA-3EAE259A7FA5}" type="pres">
      <dgm:prSet presAssocID="{99CB437F-27FD-428C-BED9-30F0A3497FBC}" presName="spaceBetweenRectangles" presStyleCnt="0"/>
      <dgm:spPr/>
    </dgm:pt>
    <dgm:pt modelId="{2DDCB195-75E8-4C22-87AC-DCE237BE52A6}" type="pres">
      <dgm:prSet presAssocID="{52D04B00-86AD-4D94-96C9-812FF8AD1A3D}" presName="parentLin" presStyleCnt="0"/>
      <dgm:spPr/>
    </dgm:pt>
    <dgm:pt modelId="{502BC165-5693-4144-9BBA-5DC088E24983}" type="pres">
      <dgm:prSet presAssocID="{52D04B00-86AD-4D94-96C9-812FF8AD1A3D}" presName="parentLeftMargin" presStyleLbl="node1" presStyleIdx="0" presStyleCnt="2" custScaleX="142067" custScaleY="76535" custLinFactNeighborX="859" custLinFactNeighborY="32962"/>
      <dgm:spPr/>
    </dgm:pt>
    <dgm:pt modelId="{F883A537-1B90-469D-BF10-203D1D6E3DE2}" type="pres">
      <dgm:prSet presAssocID="{52D04B00-86AD-4D94-96C9-812FF8AD1A3D}" presName="parentText" presStyleLbl="node1" presStyleIdx="1" presStyleCnt="2" custScaleX="146873" custScaleY="297549" custLinFactNeighborX="-36260" custLinFactNeighborY="-99423">
        <dgm:presLayoutVars>
          <dgm:chMax val="0"/>
          <dgm:bulletEnabled val="1"/>
        </dgm:presLayoutVars>
      </dgm:prSet>
      <dgm:spPr/>
    </dgm:pt>
    <dgm:pt modelId="{00F17D59-B06D-4FCC-AA9C-4C867156287B}" type="pres">
      <dgm:prSet presAssocID="{52D04B00-86AD-4D94-96C9-812FF8AD1A3D}" presName="negativeSpace" presStyleCnt="0"/>
      <dgm:spPr/>
    </dgm:pt>
    <dgm:pt modelId="{3C55B7A4-16A1-44C2-9EAA-7D97393F9E09}" type="pres">
      <dgm:prSet presAssocID="{52D04B00-86AD-4D94-96C9-812FF8AD1A3D}" presName="childText" presStyleLbl="conFgAcc1" presStyleIdx="1" presStyleCnt="2">
        <dgm:presLayoutVars>
          <dgm:bulletEnabled val="1"/>
        </dgm:presLayoutVars>
      </dgm:prSet>
      <dgm:spPr/>
    </dgm:pt>
  </dgm:ptLst>
  <dgm:cxnLst>
    <dgm:cxn modelId="{27E05C2A-7BAD-4B02-BAD9-9FAE753E2C13}" type="presOf" srcId="{52D04B00-86AD-4D94-96C9-812FF8AD1A3D}" destId="{F883A537-1B90-469D-BF10-203D1D6E3DE2}" srcOrd="1" destOrd="0" presId="urn:microsoft.com/office/officeart/2005/8/layout/list1"/>
    <dgm:cxn modelId="{8357822C-FEEF-4550-8B4A-10C60E26C9B8}" srcId="{B87C52C7-D032-41AF-A796-C691E4ECE319}" destId="{C6A435E0-53A6-462E-8589-94AA69698825}" srcOrd="0" destOrd="0" parTransId="{75036BFE-A688-40CF-9DE4-8B8AC8BB4DA3}" sibTransId="{99CB437F-27FD-428C-BED9-30F0A3497FBC}"/>
    <dgm:cxn modelId="{4D1EC14B-26CB-4465-BBD7-8AEAFDE06184}" srcId="{B87C52C7-D032-41AF-A796-C691E4ECE319}" destId="{52D04B00-86AD-4D94-96C9-812FF8AD1A3D}" srcOrd="1" destOrd="0" parTransId="{EB44AB94-62F7-43BE-95DB-EB1CFAA17BC6}" sibTransId="{8643EBB7-7CCD-4A83-85C0-088D3E15832B}"/>
    <dgm:cxn modelId="{16ABF188-E560-440A-AFBE-82AAC5AA65DD}" type="presOf" srcId="{B87C52C7-D032-41AF-A796-C691E4ECE319}" destId="{28676416-FE7A-42B1-83AB-D39E33EAF971}" srcOrd="0" destOrd="0" presId="urn:microsoft.com/office/officeart/2005/8/layout/list1"/>
    <dgm:cxn modelId="{22EE8597-C9C0-4E70-9B1F-BE093176B2A8}" type="presOf" srcId="{C6A435E0-53A6-462E-8589-94AA69698825}" destId="{18B8F0E7-63B8-420A-B0D4-43D2926E630E}" srcOrd="0" destOrd="0" presId="urn:microsoft.com/office/officeart/2005/8/layout/list1"/>
    <dgm:cxn modelId="{5DEF70B7-5F6F-4F60-9B98-84A8F7B73263}" type="presOf" srcId="{52D04B00-86AD-4D94-96C9-812FF8AD1A3D}" destId="{502BC165-5693-4144-9BBA-5DC088E24983}" srcOrd="0" destOrd="0" presId="urn:microsoft.com/office/officeart/2005/8/layout/list1"/>
    <dgm:cxn modelId="{8BB87AD7-7220-4F88-A38F-DB8DD03490E5}" type="presOf" srcId="{C6A435E0-53A6-462E-8589-94AA69698825}" destId="{1E986018-1D29-4ABB-97B6-9E67450E7338}" srcOrd="1" destOrd="0" presId="urn:microsoft.com/office/officeart/2005/8/layout/list1"/>
    <dgm:cxn modelId="{02369D53-0A76-48B7-A006-71EA12CD45BE}" type="presParOf" srcId="{28676416-FE7A-42B1-83AB-D39E33EAF971}" destId="{119062AB-A609-4A66-B4E5-C20B51E6F202}" srcOrd="0" destOrd="0" presId="urn:microsoft.com/office/officeart/2005/8/layout/list1"/>
    <dgm:cxn modelId="{B6480518-6B48-4FA1-8402-05FF26F7A6A3}" type="presParOf" srcId="{119062AB-A609-4A66-B4E5-C20B51E6F202}" destId="{18B8F0E7-63B8-420A-B0D4-43D2926E630E}" srcOrd="0" destOrd="0" presId="urn:microsoft.com/office/officeart/2005/8/layout/list1"/>
    <dgm:cxn modelId="{6BF559AE-6642-4F17-A119-2638DC7FBB15}" type="presParOf" srcId="{119062AB-A609-4A66-B4E5-C20B51E6F202}" destId="{1E986018-1D29-4ABB-97B6-9E67450E7338}" srcOrd="1" destOrd="0" presId="urn:microsoft.com/office/officeart/2005/8/layout/list1"/>
    <dgm:cxn modelId="{A322B678-615F-45E9-97C3-7101AB34D997}" type="presParOf" srcId="{28676416-FE7A-42B1-83AB-D39E33EAF971}" destId="{CF6D0C41-07C3-4A56-8662-455A04AD7813}" srcOrd="1" destOrd="0" presId="urn:microsoft.com/office/officeart/2005/8/layout/list1"/>
    <dgm:cxn modelId="{FC2568E8-7B5A-4F71-A383-CF2EE190CEED}" type="presParOf" srcId="{28676416-FE7A-42B1-83AB-D39E33EAF971}" destId="{DD69775D-B611-4160-A55C-63E9CC2DFB3B}" srcOrd="2" destOrd="0" presId="urn:microsoft.com/office/officeart/2005/8/layout/list1"/>
    <dgm:cxn modelId="{54E28CBD-408F-46DD-A785-0DBF7181CBBF}" type="presParOf" srcId="{28676416-FE7A-42B1-83AB-D39E33EAF971}" destId="{B2621B99-7174-45FC-A8DA-3EAE259A7FA5}" srcOrd="3" destOrd="0" presId="urn:microsoft.com/office/officeart/2005/8/layout/list1"/>
    <dgm:cxn modelId="{35892705-1083-41D8-A51A-57FFC599F91D}" type="presParOf" srcId="{28676416-FE7A-42B1-83AB-D39E33EAF971}" destId="{2DDCB195-75E8-4C22-87AC-DCE237BE52A6}" srcOrd="4" destOrd="0" presId="urn:microsoft.com/office/officeart/2005/8/layout/list1"/>
    <dgm:cxn modelId="{63C6EA63-1713-4D86-A51B-AD54AA85AE40}" type="presParOf" srcId="{2DDCB195-75E8-4C22-87AC-DCE237BE52A6}" destId="{502BC165-5693-4144-9BBA-5DC088E24983}" srcOrd="0" destOrd="0" presId="urn:microsoft.com/office/officeart/2005/8/layout/list1"/>
    <dgm:cxn modelId="{6FFAB92E-00A1-4AC9-B25E-E5E25A15F07A}" type="presParOf" srcId="{2DDCB195-75E8-4C22-87AC-DCE237BE52A6}" destId="{F883A537-1B90-469D-BF10-203D1D6E3DE2}" srcOrd="1" destOrd="0" presId="urn:microsoft.com/office/officeart/2005/8/layout/list1"/>
    <dgm:cxn modelId="{D2288AEA-30CC-4ED9-BEDB-89023E3AD907}" type="presParOf" srcId="{28676416-FE7A-42B1-83AB-D39E33EAF971}" destId="{00F17D59-B06D-4FCC-AA9C-4C867156287B}" srcOrd="5" destOrd="0" presId="urn:microsoft.com/office/officeart/2005/8/layout/list1"/>
    <dgm:cxn modelId="{C981A9DA-15FC-45A7-81B0-DAC609526267}" type="presParOf" srcId="{28676416-FE7A-42B1-83AB-D39E33EAF971}" destId="{3C55B7A4-16A1-44C2-9EAA-7D97393F9E09}" srcOrd="6"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BE9B652D-B77C-460C-8670-4E8538867F9B}"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482D3F74-35B3-446E-BCE4-45402E815759}">
      <dgm:prSet/>
      <dgm:spPr/>
      <dgm:t>
        <a:bodyPr/>
        <a:lstStyle/>
        <a:p>
          <a:pPr algn="ctr" rtl="1"/>
          <a:r>
            <a:rPr lang="en-IN" b="1" dirty="0"/>
            <a:t>Overall 12794 Publications in Ayurveda across 652 National and International Journals</a:t>
          </a:r>
        </a:p>
      </dgm:t>
    </dgm:pt>
    <dgm:pt modelId="{D79AFCFC-6A38-4279-B57F-9149DC19BBD2}" type="sibTrans" cxnId="{03E91B6E-F3A7-47F3-8F4B-6502AF67020E}">
      <dgm:prSet/>
      <dgm:spPr/>
      <dgm:t>
        <a:bodyPr/>
        <a:lstStyle/>
        <a:p>
          <a:pPr algn="ctr"/>
          <a:endParaRPr lang="en-US"/>
        </a:p>
      </dgm:t>
    </dgm:pt>
    <dgm:pt modelId="{21BA1D97-E091-4EB5-8ED2-93A7BF39173B}" type="parTrans" cxnId="{03E91B6E-F3A7-47F3-8F4B-6502AF67020E}">
      <dgm:prSet/>
      <dgm:spPr/>
      <dgm:t>
        <a:bodyPr/>
        <a:lstStyle/>
        <a:p>
          <a:pPr algn="ctr"/>
          <a:endParaRPr lang="en-US"/>
        </a:p>
      </dgm:t>
    </dgm:pt>
    <dgm:pt modelId="{70CF74D5-F5D5-44E2-832A-2DE5BF571B6C}" type="pres">
      <dgm:prSet presAssocID="{BE9B652D-B77C-460C-8670-4E8538867F9B}" presName="linear" presStyleCnt="0">
        <dgm:presLayoutVars>
          <dgm:animLvl val="lvl"/>
          <dgm:resizeHandles val="exact"/>
        </dgm:presLayoutVars>
      </dgm:prSet>
      <dgm:spPr/>
    </dgm:pt>
    <dgm:pt modelId="{3324078B-EECD-4032-A860-1E4EC7C7A8A4}" type="pres">
      <dgm:prSet presAssocID="{482D3F74-35B3-446E-BCE4-45402E815759}" presName="parentText" presStyleLbl="node1" presStyleIdx="0" presStyleCnt="1">
        <dgm:presLayoutVars>
          <dgm:chMax val="0"/>
          <dgm:bulletEnabled val="1"/>
        </dgm:presLayoutVars>
      </dgm:prSet>
      <dgm:spPr/>
    </dgm:pt>
  </dgm:ptLst>
  <dgm:cxnLst>
    <dgm:cxn modelId="{03E91B6E-F3A7-47F3-8F4B-6502AF67020E}" srcId="{BE9B652D-B77C-460C-8670-4E8538867F9B}" destId="{482D3F74-35B3-446E-BCE4-45402E815759}" srcOrd="0" destOrd="0" parTransId="{21BA1D97-E091-4EB5-8ED2-93A7BF39173B}" sibTransId="{D79AFCFC-6A38-4279-B57F-9149DC19BBD2}"/>
    <dgm:cxn modelId="{CC0E06A6-A839-463D-9D27-BB1841384BE0}" type="presOf" srcId="{482D3F74-35B3-446E-BCE4-45402E815759}" destId="{3324078B-EECD-4032-A860-1E4EC7C7A8A4}" srcOrd="0" destOrd="0" presId="urn:microsoft.com/office/officeart/2005/8/layout/vList2"/>
    <dgm:cxn modelId="{AAF99AC9-7E52-4D6C-9CA5-DDE6835D72B6}" type="presOf" srcId="{BE9B652D-B77C-460C-8670-4E8538867F9B}" destId="{70CF74D5-F5D5-44E2-832A-2DE5BF571B6C}" srcOrd="0" destOrd="0" presId="urn:microsoft.com/office/officeart/2005/8/layout/vList2"/>
    <dgm:cxn modelId="{B548FCE4-F460-4747-AB58-133222D6CF34}" type="presParOf" srcId="{70CF74D5-F5D5-44E2-832A-2DE5BF571B6C}" destId="{3324078B-EECD-4032-A860-1E4EC7C7A8A4}"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F80AE47-384F-4170-8150-7D46F3E56F0A}" type="doc">
      <dgm:prSet loTypeId="urn:microsoft.com/office/officeart/2005/8/layout/vList2" loCatId="list" qsTypeId="urn:microsoft.com/office/officeart/2005/8/quickstyle/simple1" qsCatId="simple" csTypeId="urn:microsoft.com/office/officeart/2005/8/colors/colorful1#3" csCatId="colorful" phldr="1"/>
      <dgm:spPr/>
      <dgm:t>
        <a:bodyPr/>
        <a:lstStyle/>
        <a:p>
          <a:endParaRPr lang="en-US"/>
        </a:p>
      </dgm:t>
    </dgm:pt>
    <dgm:pt modelId="{FD3DA2FB-4A43-4A5E-B566-6E3363C0E497}">
      <dgm:prSet custT="1"/>
      <dgm:spPr/>
      <dgm:t>
        <a:bodyPr/>
        <a:lstStyle/>
        <a:p>
          <a:pPr algn="ctr" rtl="0">
            <a:lnSpc>
              <a:spcPct val="100000"/>
            </a:lnSpc>
          </a:pPr>
          <a:r>
            <a:rPr lang="en-US" sz="2400" b="1" dirty="0">
              <a:latin typeface="+mj-lt"/>
            </a:rPr>
            <a:t>Evidence on clinical safety and efficacy on classical Ayurveda interventions</a:t>
          </a:r>
          <a:endParaRPr lang="en-IN" sz="2400" b="1" dirty="0">
            <a:latin typeface="+mj-lt"/>
          </a:endParaRPr>
        </a:p>
      </dgm:t>
    </dgm:pt>
    <dgm:pt modelId="{BFB5FB1F-88D3-4FF6-B328-8AD52F86DB37}" type="parTrans" cxnId="{6BDB2E75-9EB6-4268-814A-1AD8AFA0D050}">
      <dgm:prSet/>
      <dgm:spPr/>
      <dgm:t>
        <a:bodyPr/>
        <a:lstStyle/>
        <a:p>
          <a:endParaRPr lang="en-US"/>
        </a:p>
      </dgm:t>
    </dgm:pt>
    <dgm:pt modelId="{41393D16-7B20-490A-A739-BC1E6A63FA96}" type="sibTrans" cxnId="{6BDB2E75-9EB6-4268-814A-1AD8AFA0D050}">
      <dgm:prSet/>
      <dgm:spPr/>
      <dgm:t>
        <a:bodyPr/>
        <a:lstStyle/>
        <a:p>
          <a:endParaRPr lang="en-US"/>
        </a:p>
      </dgm:t>
    </dgm:pt>
    <dgm:pt modelId="{EFF82583-1489-4347-B305-133839ADB295}" type="pres">
      <dgm:prSet presAssocID="{FF80AE47-384F-4170-8150-7D46F3E56F0A}" presName="linear" presStyleCnt="0">
        <dgm:presLayoutVars>
          <dgm:animLvl val="lvl"/>
          <dgm:resizeHandles val="exact"/>
        </dgm:presLayoutVars>
      </dgm:prSet>
      <dgm:spPr/>
    </dgm:pt>
    <dgm:pt modelId="{8A97F51C-7A50-4F5E-BA0F-DF6700BD5162}" type="pres">
      <dgm:prSet presAssocID="{FD3DA2FB-4A43-4A5E-B566-6E3363C0E497}" presName="parentText" presStyleLbl="node1" presStyleIdx="0" presStyleCnt="1" custScaleY="306473" custLinFactNeighborY="-11102">
        <dgm:presLayoutVars>
          <dgm:chMax val="0"/>
          <dgm:bulletEnabled val="1"/>
        </dgm:presLayoutVars>
      </dgm:prSet>
      <dgm:spPr/>
    </dgm:pt>
  </dgm:ptLst>
  <dgm:cxnLst>
    <dgm:cxn modelId="{9424C804-6E4D-457A-BC8E-4BEC76F35BC3}" type="presOf" srcId="{FF80AE47-384F-4170-8150-7D46F3E56F0A}" destId="{EFF82583-1489-4347-B305-133839ADB295}" srcOrd="0" destOrd="0" presId="urn:microsoft.com/office/officeart/2005/8/layout/vList2"/>
    <dgm:cxn modelId="{E78CC264-412D-4C75-B033-5290EEB18E94}" type="presOf" srcId="{FD3DA2FB-4A43-4A5E-B566-6E3363C0E497}" destId="{8A97F51C-7A50-4F5E-BA0F-DF6700BD5162}" srcOrd="0" destOrd="0" presId="urn:microsoft.com/office/officeart/2005/8/layout/vList2"/>
    <dgm:cxn modelId="{6BDB2E75-9EB6-4268-814A-1AD8AFA0D050}" srcId="{FF80AE47-384F-4170-8150-7D46F3E56F0A}" destId="{FD3DA2FB-4A43-4A5E-B566-6E3363C0E497}" srcOrd="0" destOrd="0" parTransId="{BFB5FB1F-88D3-4FF6-B328-8AD52F86DB37}" sibTransId="{41393D16-7B20-490A-A739-BC1E6A63FA96}"/>
    <dgm:cxn modelId="{0FE86AF6-EBAF-4EFB-BBDE-EE668E5FCD97}" type="presParOf" srcId="{EFF82583-1489-4347-B305-133839ADB295}" destId="{8A97F51C-7A50-4F5E-BA0F-DF6700BD5162}"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0A5E800-5BB8-4984-A2F8-4DEC5F61A9BD}"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IN"/>
        </a:p>
      </dgm:t>
    </dgm:pt>
    <dgm:pt modelId="{F1665C66-1121-412F-A8CA-7D738CB93BCD}">
      <dgm:prSet custT="1"/>
      <dgm:spPr/>
      <dgm:t>
        <a:bodyPr/>
        <a:lstStyle/>
        <a:p>
          <a:pPr rtl="0"/>
          <a:r>
            <a:rPr lang="en-IN" sz="1200" b="1" dirty="0">
              <a:latin typeface="Perpetua" panose="02020502060401020303" pitchFamily="18" charset="0"/>
              <a:cs typeface="Arial" pitchFamily="34" charset="0"/>
            </a:rPr>
            <a:t>Completed :</a:t>
          </a:r>
        </a:p>
        <a:p>
          <a:pPr rtl="0"/>
          <a:r>
            <a:rPr lang="en-IN" sz="1200" b="1" dirty="0">
              <a:latin typeface="Perpetua" panose="02020502060401020303" pitchFamily="18" charset="0"/>
              <a:cs typeface="Arial" pitchFamily="34" charset="0"/>
            </a:rPr>
            <a:t>140 formulations</a:t>
          </a:r>
        </a:p>
        <a:p>
          <a:pPr rtl="0"/>
          <a:r>
            <a:rPr lang="en-IN" sz="1200" b="1" dirty="0">
              <a:latin typeface="Perpetua" panose="02020502060401020303" pitchFamily="18" charset="0"/>
              <a:cs typeface="Arial" pitchFamily="34" charset="0"/>
            </a:rPr>
            <a:t>32 disease conditions</a:t>
          </a:r>
        </a:p>
      </dgm:t>
    </dgm:pt>
    <dgm:pt modelId="{A9EF172D-DC48-4183-B3D7-F6B129EA75EE}" type="parTrans" cxnId="{D2389D95-5F90-4B96-BC65-2041F6DA8624}">
      <dgm:prSet/>
      <dgm:spPr/>
      <dgm:t>
        <a:bodyPr/>
        <a:lstStyle/>
        <a:p>
          <a:endParaRPr lang="en-IN" sz="1200">
            <a:latin typeface="Perpetua" panose="02020502060401020303" pitchFamily="18" charset="0"/>
            <a:cs typeface="Arial" pitchFamily="34" charset="0"/>
          </a:endParaRPr>
        </a:p>
      </dgm:t>
    </dgm:pt>
    <dgm:pt modelId="{C1F2424C-97B6-4E24-A43D-B4B1B7DFB699}" type="sibTrans" cxnId="{D2389D95-5F90-4B96-BC65-2041F6DA8624}">
      <dgm:prSet/>
      <dgm:spPr/>
      <dgm:t>
        <a:bodyPr/>
        <a:lstStyle/>
        <a:p>
          <a:endParaRPr lang="en-IN" sz="1200">
            <a:latin typeface="Perpetua" panose="02020502060401020303" pitchFamily="18" charset="0"/>
            <a:cs typeface="Arial" pitchFamily="34" charset="0"/>
          </a:endParaRPr>
        </a:p>
      </dgm:t>
    </dgm:pt>
    <dgm:pt modelId="{23FEC557-41EB-40C6-9720-43FE34C83E67}">
      <dgm:prSet custT="1"/>
      <dgm:spPr/>
      <dgm:t>
        <a:bodyPr/>
        <a:lstStyle/>
        <a:p>
          <a:pPr algn="just" rtl="0"/>
          <a:r>
            <a:rPr lang="en-US" sz="1200" dirty="0">
              <a:latin typeface="Perpetua" panose="02020502060401020303" pitchFamily="18" charset="0"/>
              <a:cs typeface="Arial" pitchFamily="34" charset="0"/>
            </a:rPr>
            <a:t>Bronchial Asthma, Chronic Bronchitis, Dry Eye Syndrome, Cognitive Deficit, Obesity, Dyslipidemia, Type II DM, Essential HTN, OA,, RA, Rasayana, Gout, Psoriasis, Osteopenia, </a:t>
          </a:r>
          <a:r>
            <a:rPr lang="en-US" sz="1200" dirty="0" err="1">
              <a:latin typeface="Perpetua" panose="02020502060401020303" pitchFamily="18" charset="0"/>
              <a:cs typeface="Arial" pitchFamily="34" charset="0"/>
            </a:rPr>
            <a:t>Osteoporosissis</a:t>
          </a:r>
          <a:r>
            <a:rPr lang="en-US" sz="1200" dirty="0">
              <a:latin typeface="Perpetua" panose="02020502060401020303" pitchFamily="18" charset="0"/>
              <a:cs typeface="Arial" pitchFamily="34" charset="0"/>
            </a:rPr>
            <a:t>, </a:t>
          </a:r>
          <a:r>
            <a:rPr lang="it-IT" sz="1200" dirty="0">
              <a:latin typeface="Perpetua" panose="02020502060401020303" pitchFamily="18" charset="0"/>
              <a:cs typeface="Arial" pitchFamily="34" charset="0"/>
            </a:rPr>
            <a:t>PCOS, </a:t>
          </a:r>
          <a:r>
            <a:rPr lang="en-IN" sz="1200" dirty="0">
              <a:latin typeface="Perpetua" panose="02020502060401020303" pitchFamily="18" charset="0"/>
              <a:cs typeface="Arial" pitchFamily="34" charset="0"/>
            </a:rPr>
            <a:t>DUB, </a:t>
          </a:r>
          <a:r>
            <a:rPr lang="en-US" sz="1200" dirty="0">
              <a:latin typeface="Perpetua" panose="02020502060401020303" pitchFamily="18" charset="0"/>
              <a:cs typeface="Arial" pitchFamily="34" charset="0"/>
            </a:rPr>
            <a:t>MR, GAD, Computer vision syndrome, Uterine Fibroids etc.</a:t>
          </a:r>
          <a:endParaRPr lang="en-IN" sz="1200" dirty="0">
            <a:latin typeface="Perpetua" panose="02020502060401020303" pitchFamily="18" charset="0"/>
            <a:cs typeface="Arial" pitchFamily="34" charset="0"/>
          </a:endParaRPr>
        </a:p>
      </dgm:t>
    </dgm:pt>
    <dgm:pt modelId="{A8919E95-7333-40D2-BC2B-4F10690CA4E0}" type="parTrans" cxnId="{9C48788F-B602-4BB1-89CE-156D590A8DAC}">
      <dgm:prSet/>
      <dgm:spPr/>
      <dgm:t>
        <a:bodyPr/>
        <a:lstStyle/>
        <a:p>
          <a:endParaRPr lang="en-IN" sz="1200">
            <a:latin typeface="Perpetua" panose="02020502060401020303" pitchFamily="18" charset="0"/>
            <a:cs typeface="Arial" pitchFamily="34" charset="0"/>
          </a:endParaRPr>
        </a:p>
      </dgm:t>
    </dgm:pt>
    <dgm:pt modelId="{18504D19-C278-495E-B54C-D662218A270C}" type="sibTrans" cxnId="{9C48788F-B602-4BB1-89CE-156D590A8DAC}">
      <dgm:prSet/>
      <dgm:spPr/>
      <dgm:t>
        <a:bodyPr/>
        <a:lstStyle/>
        <a:p>
          <a:endParaRPr lang="en-IN" sz="1200">
            <a:latin typeface="Perpetua" panose="02020502060401020303" pitchFamily="18" charset="0"/>
            <a:cs typeface="Arial" pitchFamily="34" charset="0"/>
          </a:endParaRPr>
        </a:p>
      </dgm:t>
    </dgm:pt>
    <dgm:pt modelId="{FAF1CA87-C95E-4409-A5D3-8D791343C0B0}">
      <dgm:prSet custT="1"/>
      <dgm:spPr/>
      <dgm:t>
        <a:bodyPr/>
        <a:lstStyle/>
        <a:p>
          <a:pPr rtl="0"/>
          <a:r>
            <a:rPr lang="en-IN" sz="1200" b="1" dirty="0">
              <a:latin typeface="Perpetua" panose="02020502060401020303" pitchFamily="18" charset="0"/>
              <a:cs typeface="Arial" pitchFamily="34" charset="0"/>
            </a:rPr>
            <a:t>Ongoing: </a:t>
          </a:r>
        </a:p>
        <a:p>
          <a:pPr rtl="0"/>
          <a:r>
            <a:rPr lang="en-IN" sz="1200" b="1" dirty="0">
              <a:latin typeface="Perpetua" panose="02020502060401020303" pitchFamily="18" charset="0"/>
              <a:cs typeface="Arial" pitchFamily="34" charset="0"/>
            </a:rPr>
            <a:t>31 formulations</a:t>
          </a:r>
        </a:p>
        <a:p>
          <a:pPr rtl="0"/>
          <a:r>
            <a:rPr lang="en-IN" sz="1200" b="1" dirty="0">
              <a:latin typeface="Perpetua" panose="02020502060401020303" pitchFamily="18" charset="0"/>
              <a:cs typeface="Arial" pitchFamily="34" charset="0"/>
            </a:rPr>
            <a:t>14 diseases </a:t>
          </a:r>
        </a:p>
      </dgm:t>
    </dgm:pt>
    <dgm:pt modelId="{33CF31C1-DE6F-48CC-BE52-E0DF31E5C3D6}" type="parTrans" cxnId="{AB657376-2816-4F70-BD05-7734111F46B7}">
      <dgm:prSet/>
      <dgm:spPr/>
      <dgm:t>
        <a:bodyPr/>
        <a:lstStyle/>
        <a:p>
          <a:endParaRPr lang="en-IN" sz="1200">
            <a:latin typeface="Perpetua" panose="02020502060401020303" pitchFamily="18" charset="0"/>
            <a:cs typeface="Arial" pitchFamily="34" charset="0"/>
          </a:endParaRPr>
        </a:p>
      </dgm:t>
    </dgm:pt>
    <dgm:pt modelId="{F484515B-393A-4536-B927-A3A7586BD754}" type="sibTrans" cxnId="{AB657376-2816-4F70-BD05-7734111F46B7}">
      <dgm:prSet/>
      <dgm:spPr/>
      <dgm:t>
        <a:bodyPr/>
        <a:lstStyle/>
        <a:p>
          <a:endParaRPr lang="en-IN" sz="1200">
            <a:latin typeface="Perpetua" panose="02020502060401020303" pitchFamily="18" charset="0"/>
            <a:cs typeface="Arial" pitchFamily="34" charset="0"/>
          </a:endParaRPr>
        </a:p>
      </dgm:t>
    </dgm:pt>
    <dgm:pt modelId="{840A1F16-0838-44F0-B2E7-71B568894B88}">
      <dgm:prSet custT="1"/>
      <dgm:spPr/>
      <dgm:t>
        <a:bodyPr/>
        <a:lstStyle/>
        <a:p>
          <a:pPr algn="just" rtl="0"/>
          <a:r>
            <a:rPr lang="en-IN" sz="1200" dirty="0">
              <a:latin typeface="Perpetua" panose="02020502060401020303" pitchFamily="18" charset="0"/>
              <a:cs typeface="Arial" pitchFamily="34" charset="0"/>
            </a:rPr>
            <a:t>IDA,, Post Natal Care, </a:t>
          </a:r>
          <a:r>
            <a:rPr lang="en-IN" sz="1200" dirty="0" err="1">
              <a:latin typeface="Perpetua" panose="02020502060401020303" pitchFamily="18" charset="0"/>
              <a:cs typeface="Arial" pitchFamily="34" charset="0"/>
            </a:rPr>
            <a:t>Urolithiasis,Gout</a:t>
          </a:r>
          <a:r>
            <a:rPr lang="en-IN" sz="1200" dirty="0">
              <a:latin typeface="Perpetua" panose="02020502060401020303" pitchFamily="18" charset="0"/>
              <a:cs typeface="Arial" pitchFamily="34" charset="0"/>
            </a:rPr>
            <a:t>, Bronchitis, Bronchial Asthma, Psoriasis, etc.</a:t>
          </a:r>
        </a:p>
      </dgm:t>
    </dgm:pt>
    <dgm:pt modelId="{875149E5-74D5-485F-B930-7EA28A27611A}" type="parTrans" cxnId="{8E375B8E-CFEE-4AD2-AA78-1C22C33258EC}">
      <dgm:prSet/>
      <dgm:spPr/>
      <dgm:t>
        <a:bodyPr/>
        <a:lstStyle/>
        <a:p>
          <a:endParaRPr lang="en-IN" sz="1200">
            <a:latin typeface="Perpetua" panose="02020502060401020303" pitchFamily="18" charset="0"/>
            <a:cs typeface="Arial" pitchFamily="34" charset="0"/>
          </a:endParaRPr>
        </a:p>
      </dgm:t>
    </dgm:pt>
    <dgm:pt modelId="{71000259-343B-4900-9F25-793CF7D41A5C}" type="sibTrans" cxnId="{8E375B8E-CFEE-4AD2-AA78-1C22C33258EC}">
      <dgm:prSet/>
      <dgm:spPr/>
      <dgm:t>
        <a:bodyPr/>
        <a:lstStyle/>
        <a:p>
          <a:endParaRPr lang="en-IN" sz="1200">
            <a:latin typeface="Perpetua" panose="02020502060401020303" pitchFamily="18" charset="0"/>
            <a:cs typeface="Arial" pitchFamily="34" charset="0"/>
          </a:endParaRPr>
        </a:p>
      </dgm:t>
    </dgm:pt>
    <dgm:pt modelId="{89C7EDF7-60C4-48C3-9D37-76579DFE170A}">
      <dgm:prSet custT="1"/>
      <dgm:spPr/>
      <dgm:t>
        <a:bodyPr/>
        <a:lstStyle/>
        <a:p>
          <a:pPr rtl="0"/>
          <a:r>
            <a:rPr lang="en-IN" sz="1200" b="1" dirty="0">
              <a:latin typeface="Perpetua" panose="02020502060401020303" pitchFamily="18" charset="0"/>
              <a:cs typeface="Arial" pitchFamily="34" charset="0"/>
            </a:rPr>
            <a:t>New initiatives:</a:t>
          </a:r>
        </a:p>
        <a:p>
          <a:pPr rtl="0"/>
          <a:r>
            <a:rPr lang="en-IN" sz="1200" b="1" dirty="0">
              <a:latin typeface="Perpetua" panose="02020502060401020303" pitchFamily="18" charset="0"/>
              <a:cs typeface="Arial" pitchFamily="34" charset="0"/>
            </a:rPr>
            <a:t>20 formulations </a:t>
          </a:r>
        </a:p>
        <a:p>
          <a:pPr rtl="0"/>
          <a:r>
            <a:rPr lang="en-IN" sz="1200" b="1" dirty="0">
              <a:latin typeface="Perpetua" panose="02020502060401020303" pitchFamily="18" charset="0"/>
              <a:cs typeface="Arial" pitchFamily="34" charset="0"/>
            </a:rPr>
            <a:t>12 diseases </a:t>
          </a:r>
        </a:p>
      </dgm:t>
    </dgm:pt>
    <dgm:pt modelId="{BAE71FF2-6D5D-4533-A3CD-88205AF25A9F}" type="parTrans" cxnId="{D13C72F4-76AD-420A-8904-90636AC14F70}">
      <dgm:prSet/>
      <dgm:spPr/>
      <dgm:t>
        <a:bodyPr/>
        <a:lstStyle/>
        <a:p>
          <a:endParaRPr lang="en-IN" sz="1200">
            <a:latin typeface="Perpetua" panose="02020502060401020303" pitchFamily="18" charset="0"/>
            <a:cs typeface="Arial" pitchFamily="34" charset="0"/>
          </a:endParaRPr>
        </a:p>
      </dgm:t>
    </dgm:pt>
    <dgm:pt modelId="{4761EDDD-1E1D-4C60-A43E-83B2471D82C8}" type="sibTrans" cxnId="{D13C72F4-76AD-420A-8904-90636AC14F70}">
      <dgm:prSet/>
      <dgm:spPr/>
      <dgm:t>
        <a:bodyPr/>
        <a:lstStyle/>
        <a:p>
          <a:endParaRPr lang="en-IN" sz="1200">
            <a:latin typeface="Perpetua" panose="02020502060401020303" pitchFamily="18" charset="0"/>
            <a:cs typeface="Arial" pitchFamily="34" charset="0"/>
          </a:endParaRPr>
        </a:p>
      </dgm:t>
    </dgm:pt>
    <dgm:pt modelId="{F065D2EE-49DA-4CED-96D8-1D903FDAB306}">
      <dgm:prSet custT="1"/>
      <dgm:spPr/>
      <dgm:t>
        <a:bodyPr/>
        <a:lstStyle/>
        <a:p>
          <a:pPr algn="l" rtl="0"/>
          <a:r>
            <a:rPr lang="en-IN" sz="1200" dirty="0">
              <a:latin typeface="Perpetua" panose="02020502060401020303" pitchFamily="18" charset="0"/>
              <a:cs typeface="Arial" pitchFamily="34" charset="0"/>
            </a:rPr>
            <a:t>BA, Eczema, Bronchitis, Malabsorption Syndrome, Chronic Diarrhoea in Children, Dyslipidaemia, Obesity, etc.</a:t>
          </a:r>
        </a:p>
      </dgm:t>
    </dgm:pt>
    <dgm:pt modelId="{169658F4-0D24-4053-9798-67DF89258702}" type="parTrans" cxnId="{1F20D370-641F-493B-AF09-2EF7C1065AC1}">
      <dgm:prSet/>
      <dgm:spPr/>
      <dgm:t>
        <a:bodyPr/>
        <a:lstStyle/>
        <a:p>
          <a:endParaRPr lang="en-IN" sz="1200">
            <a:latin typeface="Perpetua" panose="02020502060401020303" pitchFamily="18" charset="0"/>
            <a:cs typeface="Arial" pitchFamily="34" charset="0"/>
          </a:endParaRPr>
        </a:p>
      </dgm:t>
    </dgm:pt>
    <dgm:pt modelId="{DAD2ADC0-0116-444C-A3E3-A94B2E4CC85E}" type="sibTrans" cxnId="{1F20D370-641F-493B-AF09-2EF7C1065AC1}">
      <dgm:prSet/>
      <dgm:spPr/>
      <dgm:t>
        <a:bodyPr/>
        <a:lstStyle/>
        <a:p>
          <a:endParaRPr lang="en-IN" sz="1200">
            <a:latin typeface="Perpetua" panose="02020502060401020303" pitchFamily="18" charset="0"/>
            <a:cs typeface="Arial" pitchFamily="34" charset="0"/>
          </a:endParaRPr>
        </a:p>
      </dgm:t>
    </dgm:pt>
    <dgm:pt modelId="{D88FEEBD-7F87-45C8-A5F2-A3EDCE142B26}" type="pres">
      <dgm:prSet presAssocID="{30A5E800-5BB8-4984-A2F8-4DEC5F61A9BD}" presName="diagram" presStyleCnt="0">
        <dgm:presLayoutVars>
          <dgm:chPref val="1"/>
          <dgm:dir/>
          <dgm:animOne val="branch"/>
          <dgm:animLvl val="lvl"/>
          <dgm:resizeHandles/>
        </dgm:presLayoutVars>
      </dgm:prSet>
      <dgm:spPr/>
    </dgm:pt>
    <dgm:pt modelId="{4B961197-9FFE-4546-A063-B3F1A915588A}" type="pres">
      <dgm:prSet presAssocID="{F1665C66-1121-412F-A8CA-7D738CB93BCD}" presName="root" presStyleCnt="0"/>
      <dgm:spPr/>
    </dgm:pt>
    <dgm:pt modelId="{0927748F-2CF6-4CAA-9B4D-5EC32B037E75}" type="pres">
      <dgm:prSet presAssocID="{F1665C66-1121-412F-A8CA-7D738CB93BCD}" presName="rootComposite" presStyleCnt="0"/>
      <dgm:spPr/>
    </dgm:pt>
    <dgm:pt modelId="{2310817A-2D66-4818-AD99-D6476F737A49}" type="pres">
      <dgm:prSet presAssocID="{F1665C66-1121-412F-A8CA-7D738CB93BCD}" presName="rootText" presStyleLbl="node1" presStyleIdx="0" presStyleCnt="3" custScaleX="123865" custLinFactNeighborX="827" custLinFactNeighborY="-44791"/>
      <dgm:spPr/>
    </dgm:pt>
    <dgm:pt modelId="{77353949-B43B-4A90-B95F-30244364AA3E}" type="pres">
      <dgm:prSet presAssocID="{F1665C66-1121-412F-A8CA-7D738CB93BCD}" presName="rootConnector" presStyleLbl="node1" presStyleIdx="0" presStyleCnt="3"/>
      <dgm:spPr/>
    </dgm:pt>
    <dgm:pt modelId="{728100F1-AF2F-4AB6-A51A-6AE4C73610BB}" type="pres">
      <dgm:prSet presAssocID="{F1665C66-1121-412F-A8CA-7D738CB93BCD}" presName="childShape" presStyleCnt="0"/>
      <dgm:spPr/>
    </dgm:pt>
    <dgm:pt modelId="{A62548F9-4648-465B-93DE-C4ACBF97BD96}" type="pres">
      <dgm:prSet presAssocID="{A8919E95-7333-40D2-BC2B-4F10690CA4E0}" presName="Name13" presStyleLbl="parChTrans1D2" presStyleIdx="0" presStyleCnt="3"/>
      <dgm:spPr/>
    </dgm:pt>
    <dgm:pt modelId="{4B31B6EA-6061-4E50-B596-5357D482DBE4}" type="pres">
      <dgm:prSet presAssocID="{23FEC557-41EB-40C6-9720-43FE34C83E67}" presName="childText" presStyleLbl="bgAcc1" presStyleIdx="0" presStyleCnt="3" custScaleX="179406" custScaleY="160302" custLinFactNeighborX="-3806" custLinFactNeighborY="-53230">
        <dgm:presLayoutVars>
          <dgm:bulletEnabled val="1"/>
        </dgm:presLayoutVars>
      </dgm:prSet>
      <dgm:spPr/>
    </dgm:pt>
    <dgm:pt modelId="{3B7A8317-000A-4CAB-A726-9CF123E44600}" type="pres">
      <dgm:prSet presAssocID="{FAF1CA87-C95E-4409-A5D3-8D791343C0B0}" presName="root" presStyleCnt="0"/>
      <dgm:spPr/>
    </dgm:pt>
    <dgm:pt modelId="{EE08FC81-8F55-42DA-A78C-B9D1BD12D877}" type="pres">
      <dgm:prSet presAssocID="{FAF1CA87-C95E-4409-A5D3-8D791343C0B0}" presName="rootComposite" presStyleCnt="0"/>
      <dgm:spPr/>
    </dgm:pt>
    <dgm:pt modelId="{430936FA-A3D8-48B0-89F2-FCCFA3BF1C87}" type="pres">
      <dgm:prSet presAssocID="{FAF1CA87-C95E-4409-A5D3-8D791343C0B0}" presName="rootText" presStyleLbl="node1" presStyleIdx="1" presStyleCnt="3" custScaleY="111832" custLinFactNeighborX="2348" custLinFactNeighborY="-49130"/>
      <dgm:spPr/>
    </dgm:pt>
    <dgm:pt modelId="{53C0E34E-21C1-44C2-8B1D-A10156C86F74}" type="pres">
      <dgm:prSet presAssocID="{FAF1CA87-C95E-4409-A5D3-8D791343C0B0}" presName="rootConnector" presStyleLbl="node1" presStyleIdx="1" presStyleCnt="3"/>
      <dgm:spPr/>
    </dgm:pt>
    <dgm:pt modelId="{8692FAF7-974F-4683-920F-B1DB02394093}" type="pres">
      <dgm:prSet presAssocID="{FAF1CA87-C95E-4409-A5D3-8D791343C0B0}" presName="childShape" presStyleCnt="0"/>
      <dgm:spPr/>
    </dgm:pt>
    <dgm:pt modelId="{DDBD828C-94A7-4D47-B0FC-32F2C4921ECE}" type="pres">
      <dgm:prSet presAssocID="{875149E5-74D5-485F-B930-7EA28A27611A}" presName="Name13" presStyleLbl="parChTrans1D2" presStyleIdx="1" presStyleCnt="3"/>
      <dgm:spPr/>
    </dgm:pt>
    <dgm:pt modelId="{B385348C-8483-4D3A-BB16-3E5492E8B3BB}" type="pres">
      <dgm:prSet presAssocID="{840A1F16-0838-44F0-B2E7-71B568894B88}" presName="childText" presStyleLbl="bgAcc1" presStyleIdx="1" presStyleCnt="3" custScaleX="118864" custScaleY="116663" custLinFactNeighborX="-54" custLinFactNeighborY="-50536">
        <dgm:presLayoutVars>
          <dgm:bulletEnabled val="1"/>
        </dgm:presLayoutVars>
      </dgm:prSet>
      <dgm:spPr/>
    </dgm:pt>
    <dgm:pt modelId="{8D2B9CF7-BC3B-4099-BE18-DD563E842EFC}" type="pres">
      <dgm:prSet presAssocID="{89C7EDF7-60C4-48C3-9D37-76579DFE170A}" presName="root" presStyleCnt="0"/>
      <dgm:spPr/>
    </dgm:pt>
    <dgm:pt modelId="{8FCBA829-D2B5-4AFC-BDA6-55845F2955F4}" type="pres">
      <dgm:prSet presAssocID="{89C7EDF7-60C4-48C3-9D37-76579DFE170A}" presName="rootComposite" presStyleCnt="0"/>
      <dgm:spPr/>
    </dgm:pt>
    <dgm:pt modelId="{2683618E-047D-4ACD-85E2-8D2C255705E4}" type="pres">
      <dgm:prSet presAssocID="{89C7EDF7-60C4-48C3-9D37-76579DFE170A}" presName="rootText" presStyleLbl="node1" presStyleIdx="2" presStyleCnt="3" custScaleY="129998" custLinFactNeighborX="-2339" custLinFactNeighborY="-52464"/>
      <dgm:spPr/>
    </dgm:pt>
    <dgm:pt modelId="{4FB721F1-95F1-4F38-B2D9-11DF051235AE}" type="pres">
      <dgm:prSet presAssocID="{89C7EDF7-60C4-48C3-9D37-76579DFE170A}" presName="rootConnector" presStyleLbl="node1" presStyleIdx="2" presStyleCnt="3"/>
      <dgm:spPr/>
    </dgm:pt>
    <dgm:pt modelId="{38600A90-0BB3-43CF-8F77-453B30E09559}" type="pres">
      <dgm:prSet presAssocID="{89C7EDF7-60C4-48C3-9D37-76579DFE170A}" presName="childShape" presStyleCnt="0"/>
      <dgm:spPr/>
    </dgm:pt>
    <dgm:pt modelId="{0B99C87D-1F73-4BDD-935B-6FC6B12C2E22}" type="pres">
      <dgm:prSet presAssocID="{169658F4-0D24-4053-9798-67DF89258702}" presName="Name13" presStyleLbl="parChTrans1D2" presStyleIdx="2" presStyleCnt="3"/>
      <dgm:spPr/>
    </dgm:pt>
    <dgm:pt modelId="{046EB0DE-C525-4B75-8FFA-AF42CDC91600}" type="pres">
      <dgm:prSet presAssocID="{F065D2EE-49DA-4CED-96D8-1D903FDAB306}" presName="childText" presStyleLbl="bgAcc1" presStyleIdx="2" presStyleCnt="3" custScaleX="108971" custScaleY="161815" custLinFactNeighborX="-5490" custLinFactNeighborY="-61351">
        <dgm:presLayoutVars>
          <dgm:bulletEnabled val="1"/>
        </dgm:presLayoutVars>
      </dgm:prSet>
      <dgm:spPr/>
    </dgm:pt>
  </dgm:ptLst>
  <dgm:cxnLst>
    <dgm:cxn modelId="{2F12FD19-F719-4965-8BA7-5BC6804C8303}" type="presOf" srcId="{F1665C66-1121-412F-A8CA-7D738CB93BCD}" destId="{77353949-B43B-4A90-B95F-30244364AA3E}" srcOrd="1" destOrd="0" presId="urn:microsoft.com/office/officeart/2005/8/layout/hierarchy3"/>
    <dgm:cxn modelId="{F739BA29-ADEA-404E-A6BD-272B85A435AF}" type="presOf" srcId="{A8919E95-7333-40D2-BC2B-4F10690CA4E0}" destId="{A62548F9-4648-465B-93DE-C4ACBF97BD96}" srcOrd="0" destOrd="0" presId="urn:microsoft.com/office/officeart/2005/8/layout/hierarchy3"/>
    <dgm:cxn modelId="{F82FCC5C-9EEB-4A7D-A0EF-57A507977F05}" type="presOf" srcId="{F065D2EE-49DA-4CED-96D8-1D903FDAB306}" destId="{046EB0DE-C525-4B75-8FFA-AF42CDC91600}" srcOrd="0" destOrd="0" presId="urn:microsoft.com/office/officeart/2005/8/layout/hierarchy3"/>
    <dgm:cxn modelId="{1F20D370-641F-493B-AF09-2EF7C1065AC1}" srcId="{89C7EDF7-60C4-48C3-9D37-76579DFE170A}" destId="{F065D2EE-49DA-4CED-96D8-1D903FDAB306}" srcOrd="0" destOrd="0" parTransId="{169658F4-0D24-4053-9798-67DF89258702}" sibTransId="{DAD2ADC0-0116-444C-A3E3-A94B2E4CC85E}"/>
    <dgm:cxn modelId="{F3785151-99A4-494B-AF9C-A78511234D2D}" type="presOf" srcId="{875149E5-74D5-485F-B930-7EA28A27611A}" destId="{DDBD828C-94A7-4D47-B0FC-32F2C4921ECE}" srcOrd="0" destOrd="0" presId="urn:microsoft.com/office/officeart/2005/8/layout/hierarchy3"/>
    <dgm:cxn modelId="{9AE5B052-1B01-4A0C-8F05-B5A5EE1A496B}" type="presOf" srcId="{FAF1CA87-C95E-4409-A5D3-8D791343C0B0}" destId="{430936FA-A3D8-48B0-89F2-FCCFA3BF1C87}" srcOrd="0" destOrd="0" presId="urn:microsoft.com/office/officeart/2005/8/layout/hierarchy3"/>
    <dgm:cxn modelId="{52B14F54-0EC2-4F02-8797-9C7CD6937387}" type="presOf" srcId="{30A5E800-5BB8-4984-A2F8-4DEC5F61A9BD}" destId="{D88FEEBD-7F87-45C8-A5F2-A3EDCE142B26}" srcOrd="0" destOrd="0" presId="urn:microsoft.com/office/officeart/2005/8/layout/hierarchy3"/>
    <dgm:cxn modelId="{C2880F56-2652-45E4-891E-E659D4BB810E}" type="presOf" srcId="{169658F4-0D24-4053-9798-67DF89258702}" destId="{0B99C87D-1F73-4BDD-935B-6FC6B12C2E22}" srcOrd="0" destOrd="0" presId="urn:microsoft.com/office/officeart/2005/8/layout/hierarchy3"/>
    <dgm:cxn modelId="{AB657376-2816-4F70-BD05-7734111F46B7}" srcId="{30A5E800-5BB8-4984-A2F8-4DEC5F61A9BD}" destId="{FAF1CA87-C95E-4409-A5D3-8D791343C0B0}" srcOrd="1" destOrd="0" parTransId="{33CF31C1-DE6F-48CC-BE52-E0DF31E5C3D6}" sibTransId="{F484515B-393A-4536-B927-A3A7586BD754}"/>
    <dgm:cxn modelId="{8E375B8E-CFEE-4AD2-AA78-1C22C33258EC}" srcId="{FAF1CA87-C95E-4409-A5D3-8D791343C0B0}" destId="{840A1F16-0838-44F0-B2E7-71B568894B88}" srcOrd="0" destOrd="0" parTransId="{875149E5-74D5-485F-B930-7EA28A27611A}" sibTransId="{71000259-343B-4900-9F25-793CF7D41A5C}"/>
    <dgm:cxn modelId="{9C48788F-B602-4BB1-89CE-156D590A8DAC}" srcId="{F1665C66-1121-412F-A8CA-7D738CB93BCD}" destId="{23FEC557-41EB-40C6-9720-43FE34C83E67}" srcOrd="0" destOrd="0" parTransId="{A8919E95-7333-40D2-BC2B-4F10690CA4E0}" sibTransId="{18504D19-C278-495E-B54C-D662218A270C}"/>
    <dgm:cxn modelId="{D2389D95-5F90-4B96-BC65-2041F6DA8624}" srcId="{30A5E800-5BB8-4984-A2F8-4DEC5F61A9BD}" destId="{F1665C66-1121-412F-A8CA-7D738CB93BCD}" srcOrd="0" destOrd="0" parTransId="{A9EF172D-DC48-4183-B3D7-F6B129EA75EE}" sibTransId="{C1F2424C-97B6-4E24-A43D-B4B1B7DFB699}"/>
    <dgm:cxn modelId="{B56149B3-C804-49C6-BA45-CD36A116F153}" type="presOf" srcId="{89C7EDF7-60C4-48C3-9D37-76579DFE170A}" destId="{4FB721F1-95F1-4F38-B2D9-11DF051235AE}" srcOrd="1" destOrd="0" presId="urn:microsoft.com/office/officeart/2005/8/layout/hierarchy3"/>
    <dgm:cxn modelId="{C91293B6-29F6-4C24-A4E7-C10B259B26FC}" type="presOf" srcId="{F1665C66-1121-412F-A8CA-7D738CB93BCD}" destId="{2310817A-2D66-4818-AD99-D6476F737A49}" srcOrd="0" destOrd="0" presId="urn:microsoft.com/office/officeart/2005/8/layout/hierarchy3"/>
    <dgm:cxn modelId="{11EEB8CB-9B77-4C3E-A36E-1C616723AE99}" type="presOf" srcId="{840A1F16-0838-44F0-B2E7-71B568894B88}" destId="{B385348C-8483-4D3A-BB16-3E5492E8B3BB}" srcOrd="0" destOrd="0" presId="urn:microsoft.com/office/officeart/2005/8/layout/hierarchy3"/>
    <dgm:cxn modelId="{525D75D7-E915-4ADE-BD24-930421D3B1EF}" type="presOf" srcId="{FAF1CA87-C95E-4409-A5D3-8D791343C0B0}" destId="{53C0E34E-21C1-44C2-8B1D-A10156C86F74}" srcOrd="1" destOrd="0" presId="urn:microsoft.com/office/officeart/2005/8/layout/hierarchy3"/>
    <dgm:cxn modelId="{7D2769EE-9E43-4A44-AC10-370ACC7E28A9}" type="presOf" srcId="{89C7EDF7-60C4-48C3-9D37-76579DFE170A}" destId="{2683618E-047D-4ACD-85E2-8D2C255705E4}" srcOrd="0" destOrd="0" presId="urn:microsoft.com/office/officeart/2005/8/layout/hierarchy3"/>
    <dgm:cxn modelId="{D13C72F4-76AD-420A-8904-90636AC14F70}" srcId="{30A5E800-5BB8-4984-A2F8-4DEC5F61A9BD}" destId="{89C7EDF7-60C4-48C3-9D37-76579DFE170A}" srcOrd="2" destOrd="0" parTransId="{BAE71FF2-6D5D-4533-A3CD-88205AF25A9F}" sibTransId="{4761EDDD-1E1D-4C60-A43E-83B2471D82C8}"/>
    <dgm:cxn modelId="{7C490EFA-6A25-4888-8A21-08F6E49C8939}" type="presOf" srcId="{23FEC557-41EB-40C6-9720-43FE34C83E67}" destId="{4B31B6EA-6061-4E50-B596-5357D482DBE4}" srcOrd="0" destOrd="0" presId="urn:microsoft.com/office/officeart/2005/8/layout/hierarchy3"/>
    <dgm:cxn modelId="{5832951B-371E-45C1-9763-70F7C356209B}" type="presParOf" srcId="{D88FEEBD-7F87-45C8-A5F2-A3EDCE142B26}" destId="{4B961197-9FFE-4546-A063-B3F1A915588A}" srcOrd="0" destOrd="0" presId="urn:microsoft.com/office/officeart/2005/8/layout/hierarchy3"/>
    <dgm:cxn modelId="{5D5158B6-7EDC-45F1-B3C5-9834C0254B6C}" type="presParOf" srcId="{4B961197-9FFE-4546-A063-B3F1A915588A}" destId="{0927748F-2CF6-4CAA-9B4D-5EC32B037E75}" srcOrd="0" destOrd="0" presId="urn:microsoft.com/office/officeart/2005/8/layout/hierarchy3"/>
    <dgm:cxn modelId="{D1D2FC31-14B7-49B8-A0F0-943A68421683}" type="presParOf" srcId="{0927748F-2CF6-4CAA-9B4D-5EC32B037E75}" destId="{2310817A-2D66-4818-AD99-D6476F737A49}" srcOrd="0" destOrd="0" presId="urn:microsoft.com/office/officeart/2005/8/layout/hierarchy3"/>
    <dgm:cxn modelId="{A8792C6D-3DCF-4923-8001-91CC34E8F4EB}" type="presParOf" srcId="{0927748F-2CF6-4CAA-9B4D-5EC32B037E75}" destId="{77353949-B43B-4A90-B95F-30244364AA3E}" srcOrd="1" destOrd="0" presId="urn:microsoft.com/office/officeart/2005/8/layout/hierarchy3"/>
    <dgm:cxn modelId="{FB393F9D-44A8-4458-A151-9220E81FD90B}" type="presParOf" srcId="{4B961197-9FFE-4546-A063-B3F1A915588A}" destId="{728100F1-AF2F-4AB6-A51A-6AE4C73610BB}" srcOrd="1" destOrd="0" presId="urn:microsoft.com/office/officeart/2005/8/layout/hierarchy3"/>
    <dgm:cxn modelId="{55DACEF0-DA21-4D70-AFDD-B43834EFF953}" type="presParOf" srcId="{728100F1-AF2F-4AB6-A51A-6AE4C73610BB}" destId="{A62548F9-4648-465B-93DE-C4ACBF97BD96}" srcOrd="0" destOrd="0" presId="urn:microsoft.com/office/officeart/2005/8/layout/hierarchy3"/>
    <dgm:cxn modelId="{A0ACC3AF-1A6E-4A16-B656-0E67F1D04CDF}" type="presParOf" srcId="{728100F1-AF2F-4AB6-A51A-6AE4C73610BB}" destId="{4B31B6EA-6061-4E50-B596-5357D482DBE4}" srcOrd="1" destOrd="0" presId="urn:microsoft.com/office/officeart/2005/8/layout/hierarchy3"/>
    <dgm:cxn modelId="{AA95470C-DAFA-4C72-A0F2-D87AE6F4B850}" type="presParOf" srcId="{D88FEEBD-7F87-45C8-A5F2-A3EDCE142B26}" destId="{3B7A8317-000A-4CAB-A726-9CF123E44600}" srcOrd="1" destOrd="0" presId="urn:microsoft.com/office/officeart/2005/8/layout/hierarchy3"/>
    <dgm:cxn modelId="{94F12632-8FBC-4EE9-99B6-A85EFC1AD4A4}" type="presParOf" srcId="{3B7A8317-000A-4CAB-A726-9CF123E44600}" destId="{EE08FC81-8F55-42DA-A78C-B9D1BD12D877}" srcOrd="0" destOrd="0" presId="urn:microsoft.com/office/officeart/2005/8/layout/hierarchy3"/>
    <dgm:cxn modelId="{BF5A3ACD-2029-43A3-A131-51AA50B35D15}" type="presParOf" srcId="{EE08FC81-8F55-42DA-A78C-B9D1BD12D877}" destId="{430936FA-A3D8-48B0-89F2-FCCFA3BF1C87}" srcOrd="0" destOrd="0" presId="urn:microsoft.com/office/officeart/2005/8/layout/hierarchy3"/>
    <dgm:cxn modelId="{8D5A1732-FC62-468B-A232-3453FE125093}" type="presParOf" srcId="{EE08FC81-8F55-42DA-A78C-B9D1BD12D877}" destId="{53C0E34E-21C1-44C2-8B1D-A10156C86F74}" srcOrd="1" destOrd="0" presId="urn:microsoft.com/office/officeart/2005/8/layout/hierarchy3"/>
    <dgm:cxn modelId="{C6BBBD1C-7A60-4EDF-BFAC-D07B7C63F2E6}" type="presParOf" srcId="{3B7A8317-000A-4CAB-A726-9CF123E44600}" destId="{8692FAF7-974F-4683-920F-B1DB02394093}" srcOrd="1" destOrd="0" presId="urn:microsoft.com/office/officeart/2005/8/layout/hierarchy3"/>
    <dgm:cxn modelId="{013FAB4E-2D35-4986-8E51-0C35A33AA081}" type="presParOf" srcId="{8692FAF7-974F-4683-920F-B1DB02394093}" destId="{DDBD828C-94A7-4D47-B0FC-32F2C4921ECE}" srcOrd="0" destOrd="0" presId="urn:microsoft.com/office/officeart/2005/8/layout/hierarchy3"/>
    <dgm:cxn modelId="{E674638C-A805-4FA5-BAC3-EB94AC3DBD06}" type="presParOf" srcId="{8692FAF7-974F-4683-920F-B1DB02394093}" destId="{B385348C-8483-4D3A-BB16-3E5492E8B3BB}" srcOrd="1" destOrd="0" presId="urn:microsoft.com/office/officeart/2005/8/layout/hierarchy3"/>
    <dgm:cxn modelId="{5E2070D4-A95D-40B6-ABEC-52ED26E9793A}" type="presParOf" srcId="{D88FEEBD-7F87-45C8-A5F2-A3EDCE142B26}" destId="{8D2B9CF7-BC3B-4099-BE18-DD563E842EFC}" srcOrd="2" destOrd="0" presId="urn:microsoft.com/office/officeart/2005/8/layout/hierarchy3"/>
    <dgm:cxn modelId="{23451982-2981-40A4-9D17-C2D754F6660D}" type="presParOf" srcId="{8D2B9CF7-BC3B-4099-BE18-DD563E842EFC}" destId="{8FCBA829-D2B5-4AFC-BDA6-55845F2955F4}" srcOrd="0" destOrd="0" presId="urn:microsoft.com/office/officeart/2005/8/layout/hierarchy3"/>
    <dgm:cxn modelId="{14395F7E-871A-4681-B799-CFA163B0E16A}" type="presParOf" srcId="{8FCBA829-D2B5-4AFC-BDA6-55845F2955F4}" destId="{2683618E-047D-4ACD-85E2-8D2C255705E4}" srcOrd="0" destOrd="0" presId="urn:microsoft.com/office/officeart/2005/8/layout/hierarchy3"/>
    <dgm:cxn modelId="{6C8D87BA-7EE1-442F-A32A-AD6F79F88664}" type="presParOf" srcId="{8FCBA829-D2B5-4AFC-BDA6-55845F2955F4}" destId="{4FB721F1-95F1-4F38-B2D9-11DF051235AE}" srcOrd="1" destOrd="0" presId="urn:microsoft.com/office/officeart/2005/8/layout/hierarchy3"/>
    <dgm:cxn modelId="{F3C767CE-E58B-41E7-8DF2-7BAAA6A6A03E}" type="presParOf" srcId="{8D2B9CF7-BC3B-4099-BE18-DD563E842EFC}" destId="{38600A90-0BB3-43CF-8F77-453B30E09559}" srcOrd="1" destOrd="0" presId="urn:microsoft.com/office/officeart/2005/8/layout/hierarchy3"/>
    <dgm:cxn modelId="{7FDE47AA-FD9B-4F65-A36E-B4EFCEF2EE15}" type="presParOf" srcId="{38600A90-0BB3-43CF-8F77-453B30E09559}" destId="{0B99C87D-1F73-4BDD-935B-6FC6B12C2E22}" srcOrd="0" destOrd="0" presId="urn:microsoft.com/office/officeart/2005/8/layout/hierarchy3"/>
    <dgm:cxn modelId="{BBA2D6E5-0B1F-4069-ACAA-38D01E5CE4B1}" type="presParOf" srcId="{38600A90-0BB3-43CF-8F77-453B30E09559}" destId="{046EB0DE-C525-4B75-8FFA-AF42CDC91600}" srcOrd="1" destOrd="0" presId="urn:microsoft.com/office/officeart/2005/8/layout/hierarchy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887D35D-BEB5-47C3-8A88-FC13435028AF}"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78E3BD3B-E364-4E31-86C3-E6224A53ED19}">
      <dgm:prSet custT="1"/>
      <dgm:spPr/>
      <dgm:t>
        <a:bodyPr/>
        <a:lstStyle/>
        <a:p>
          <a:pPr algn="ctr" rtl="0"/>
          <a:r>
            <a:rPr lang="en-IN" sz="1800" dirty="0">
              <a:latin typeface="Perpetua" panose="02020502060401020303" pitchFamily="18" charset="0"/>
              <a:cs typeface="Arial" pitchFamily="34" charset="0"/>
            </a:rPr>
            <a:t>Nearly 50 Research papers published for generation of evidence in safety and efficacy of </a:t>
          </a:r>
          <a:r>
            <a:rPr lang="en-IN" sz="1800" b="1" dirty="0">
              <a:latin typeface="Perpetua" panose="02020502060401020303" pitchFamily="18" charset="0"/>
              <a:cs typeface="Arial" pitchFamily="34" charset="0"/>
            </a:rPr>
            <a:t>classical Ayurveda formulations</a:t>
          </a:r>
          <a:endParaRPr lang="en-US" sz="1800" b="1" dirty="0">
            <a:latin typeface="Perpetua" panose="02020502060401020303" pitchFamily="18" charset="0"/>
            <a:cs typeface="Arial" pitchFamily="34" charset="0"/>
          </a:endParaRPr>
        </a:p>
      </dgm:t>
    </dgm:pt>
    <dgm:pt modelId="{9FCFDA78-B42E-45F0-9DA7-217417F4BAFF}" type="parTrans" cxnId="{466E1A84-02A9-4188-BB48-ECD32B78FABD}">
      <dgm:prSet/>
      <dgm:spPr/>
      <dgm:t>
        <a:bodyPr/>
        <a:lstStyle/>
        <a:p>
          <a:pPr algn="just"/>
          <a:endParaRPr lang="en-US" sz="1800">
            <a:latin typeface="Perpetua" panose="02020502060401020303" pitchFamily="18" charset="0"/>
            <a:cs typeface="Arial" pitchFamily="34" charset="0"/>
          </a:endParaRPr>
        </a:p>
      </dgm:t>
    </dgm:pt>
    <dgm:pt modelId="{DD7BC978-A1B0-43E3-8106-81D07917D5F9}" type="sibTrans" cxnId="{466E1A84-02A9-4188-BB48-ECD32B78FABD}">
      <dgm:prSet/>
      <dgm:spPr/>
      <dgm:t>
        <a:bodyPr/>
        <a:lstStyle/>
        <a:p>
          <a:pPr algn="just"/>
          <a:endParaRPr lang="en-US" sz="1800">
            <a:latin typeface="Perpetua" panose="02020502060401020303" pitchFamily="18" charset="0"/>
            <a:cs typeface="Arial" pitchFamily="34" charset="0"/>
          </a:endParaRPr>
        </a:p>
      </dgm:t>
    </dgm:pt>
    <dgm:pt modelId="{13BFEA4E-A245-44BB-9710-7A9AA715982F}" type="pres">
      <dgm:prSet presAssocID="{D887D35D-BEB5-47C3-8A88-FC13435028AF}" presName="linear" presStyleCnt="0">
        <dgm:presLayoutVars>
          <dgm:animLvl val="lvl"/>
          <dgm:resizeHandles val="exact"/>
        </dgm:presLayoutVars>
      </dgm:prSet>
      <dgm:spPr/>
    </dgm:pt>
    <dgm:pt modelId="{4362DC00-B31D-467C-835C-438E2C7C2E39}" type="pres">
      <dgm:prSet presAssocID="{78E3BD3B-E364-4E31-86C3-E6224A53ED19}" presName="parentText" presStyleLbl="node1" presStyleIdx="0" presStyleCnt="1" custLinFactNeighborY="-9143">
        <dgm:presLayoutVars>
          <dgm:chMax val="0"/>
          <dgm:bulletEnabled val="1"/>
        </dgm:presLayoutVars>
      </dgm:prSet>
      <dgm:spPr/>
    </dgm:pt>
  </dgm:ptLst>
  <dgm:cxnLst>
    <dgm:cxn modelId="{B4F37A23-52D8-4743-99A2-CE81A26767D8}" type="presOf" srcId="{78E3BD3B-E364-4E31-86C3-E6224A53ED19}" destId="{4362DC00-B31D-467C-835C-438E2C7C2E39}" srcOrd="0" destOrd="0" presId="urn:microsoft.com/office/officeart/2005/8/layout/vList2"/>
    <dgm:cxn modelId="{9DBDCF62-46F5-467A-B632-6DEC49D95D0B}" type="presOf" srcId="{D887D35D-BEB5-47C3-8A88-FC13435028AF}" destId="{13BFEA4E-A245-44BB-9710-7A9AA715982F}" srcOrd="0" destOrd="0" presId="urn:microsoft.com/office/officeart/2005/8/layout/vList2"/>
    <dgm:cxn modelId="{466E1A84-02A9-4188-BB48-ECD32B78FABD}" srcId="{D887D35D-BEB5-47C3-8A88-FC13435028AF}" destId="{78E3BD3B-E364-4E31-86C3-E6224A53ED19}" srcOrd="0" destOrd="0" parTransId="{9FCFDA78-B42E-45F0-9DA7-217417F4BAFF}" sibTransId="{DD7BC978-A1B0-43E3-8106-81D07917D5F9}"/>
    <dgm:cxn modelId="{5ADAA025-9453-40FC-B5C7-C2265D0EDA47}" type="presParOf" srcId="{13BFEA4E-A245-44BB-9710-7A9AA715982F}" destId="{4362DC00-B31D-467C-835C-438E2C7C2E39}" srcOrd="0"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3DA5DAF-4203-4E87-AC95-958E512D9F8C}"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36A81E5D-DE8E-41DD-BB4B-AF1AF36E8304}">
      <dgm:prSet custT="1"/>
      <dgm:spPr/>
      <dgm:t>
        <a:bodyPr/>
        <a:lstStyle/>
        <a:p>
          <a:pPr rtl="0"/>
          <a:r>
            <a:rPr lang="en-US" sz="1600" dirty="0">
              <a:latin typeface="+mj-lt"/>
            </a:rPr>
            <a:t>Reproductive &amp; Child Health (RCH)</a:t>
          </a:r>
        </a:p>
      </dgm:t>
    </dgm:pt>
    <dgm:pt modelId="{CE09C556-C7D9-4F19-A0E9-3F77C5E04ECD}" type="parTrans" cxnId="{376A8BB3-A631-40AC-9437-98467985FCD6}">
      <dgm:prSet/>
      <dgm:spPr/>
      <dgm:t>
        <a:bodyPr/>
        <a:lstStyle/>
        <a:p>
          <a:endParaRPr lang="en-US" sz="1600">
            <a:latin typeface="+mj-lt"/>
          </a:endParaRPr>
        </a:p>
      </dgm:t>
    </dgm:pt>
    <dgm:pt modelId="{DF516AD9-F3DF-40DA-B940-45159BB5C8F4}" type="sibTrans" cxnId="{376A8BB3-A631-40AC-9437-98467985FCD6}">
      <dgm:prSet/>
      <dgm:spPr/>
      <dgm:t>
        <a:bodyPr/>
        <a:lstStyle/>
        <a:p>
          <a:endParaRPr lang="en-US" sz="1600">
            <a:latin typeface="+mj-lt"/>
          </a:endParaRPr>
        </a:p>
      </dgm:t>
    </dgm:pt>
    <dgm:pt modelId="{C11E8B84-62C0-4B0A-BEC2-9FFF2965514D}">
      <dgm:prSet custT="1"/>
      <dgm:spPr/>
      <dgm:t>
        <a:bodyPr/>
        <a:lstStyle/>
        <a:p>
          <a:pPr rtl="0"/>
          <a:r>
            <a:rPr lang="en-US" sz="1600" dirty="0" err="1">
              <a:latin typeface="+mj-lt"/>
            </a:rPr>
            <a:t>Musculo</a:t>
          </a:r>
          <a:r>
            <a:rPr lang="en-US" sz="1600" dirty="0">
              <a:latin typeface="+mj-lt"/>
            </a:rPr>
            <a:t> –skeletal disorders</a:t>
          </a:r>
        </a:p>
      </dgm:t>
    </dgm:pt>
    <dgm:pt modelId="{8725418A-68E0-48D3-9868-6A5EF743552C}" type="parTrans" cxnId="{1A2231C2-F64A-475E-BC91-465648133EB9}">
      <dgm:prSet/>
      <dgm:spPr/>
      <dgm:t>
        <a:bodyPr/>
        <a:lstStyle/>
        <a:p>
          <a:endParaRPr lang="en-US" sz="1600">
            <a:latin typeface="+mj-lt"/>
          </a:endParaRPr>
        </a:p>
      </dgm:t>
    </dgm:pt>
    <dgm:pt modelId="{628BBCF6-7C9B-4E5D-A297-6063D2F859A5}" type="sibTrans" cxnId="{1A2231C2-F64A-475E-BC91-465648133EB9}">
      <dgm:prSet/>
      <dgm:spPr/>
      <dgm:t>
        <a:bodyPr/>
        <a:lstStyle/>
        <a:p>
          <a:endParaRPr lang="en-US" sz="1600">
            <a:latin typeface="+mj-lt"/>
          </a:endParaRPr>
        </a:p>
      </dgm:t>
    </dgm:pt>
    <dgm:pt modelId="{31367984-5C84-428A-81CA-B38EEB20CBAD}">
      <dgm:prSet custT="1"/>
      <dgm:spPr/>
      <dgm:t>
        <a:bodyPr/>
        <a:lstStyle/>
        <a:p>
          <a:pPr rtl="0"/>
          <a:r>
            <a:rPr lang="en-US" sz="1600" dirty="0">
              <a:latin typeface="+mj-lt"/>
            </a:rPr>
            <a:t>Eye diseases</a:t>
          </a:r>
        </a:p>
      </dgm:t>
    </dgm:pt>
    <dgm:pt modelId="{668244E1-B2A0-4F70-80F7-B02CF67C1C86}" type="parTrans" cxnId="{A5D8A2C6-438D-4D64-8940-849EC79FA647}">
      <dgm:prSet/>
      <dgm:spPr/>
      <dgm:t>
        <a:bodyPr/>
        <a:lstStyle/>
        <a:p>
          <a:endParaRPr lang="en-US" sz="1600">
            <a:latin typeface="+mj-lt"/>
          </a:endParaRPr>
        </a:p>
      </dgm:t>
    </dgm:pt>
    <dgm:pt modelId="{EF25675F-F45F-43E7-AB83-2862B88D3AB6}" type="sibTrans" cxnId="{A5D8A2C6-438D-4D64-8940-849EC79FA647}">
      <dgm:prSet/>
      <dgm:spPr/>
      <dgm:t>
        <a:bodyPr/>
        <a:lstStyle/>
        <a:p>
          <a:endParaRPr lang="en-US" sz="1600">
            <a:latin typeface="+mj-lt"/>
          </a:endParaRPr>
        </a:p>
      </dgm:t>
    </dgm:pt>
    <dgm:pt modelId="{374211A7-0E12-4B47-B529-BAC8B73DFB71}">
      <dgm:prSet custT="1"/>
      <dgm:spPr/>
      <dgm:t>
        <a:bodyPr/>
        <a:lstStyle/>
        <a:p>
          <a:pPr rtl="0"/>
          <a:r>
            <a:rPr lang="en-US" sz="1600" dirty="0">
              <a:latin typeface="+mj-lt"/>
            </a:rPr>
            <a:t>Obesity</a:t>
          </a:r>
        </a:p>
      </dgm:t>
    </dgm:pt>
    <dgm:pt modelId="{4D045569-3425-430B-BFA5-88D757760240}" type="parTrans" cxnId="{09B9DD83-15F5-40F8-9B89-DF775D47A251}">
      <dgm:prSet/>
      <dgm:spPr/>
      <dgm:t>
        <a:bodyPr/>
        <a:lstStyle/>
        <a:p>
          <a:endParaRPr lang="en-US" sz="1600">
            <a:latin typeface="+mj-lt"/>
          </a:endParaRPr>
        </a:p>
      </dgm:t>
    </dgm:pt>
    <dgm:pt modelId="{F9A177B4-ABC1-4105-8390-842FC916A120}" type="sibTrans" cxnId="{09B9DD83-15F5-40F8-9B89-DF775D47A251}">
      <dgm:prSet/>
      <dgm:spPr/>
      <dgm:t>
        <a:bodyPr/>
        <a:lstStyle/>
        <a:p>
          <a:endParaRPr lang="en-US" sz="1600">
            <a:latin typeface="+mj-lt"/>
          </a:endParaRPr>
        </a:p>
      </dgm:t>
    </dgm:pt>
    <dgm:pt modelId="{7D2D51DE-277F-424D-89B8-B50EC2AE8B52}">
      <dgm:prSet custT="1"/>
      <dgm:spPr/>
      <dgm:t>
        <a:bodyPr/>
        <a:lstStyle/>
        <a:p>
          <a:pPr rtl="0"/>
          <a:r>
            <a:rPr lang="en-US" sz="1600" dirty="0">
              <a:latin typeface="+mj-lt"/>
            </a:rPr>
            <a:t>Diabetes Mellitus</a:t>
          </a:r>
        </a:p>
      </dgm:t>
    </dgm:pt>
    <dgm:pt modelId="{C8144430-942F-44F6-84E4-8F221144C522}" type="parTrans" cxnId="{D12E0EEC-428B-4490-B590-1481E9AD6003}">
      <dgm:prSet/>
      <dgm:spPr/>
      <dgm:t>
        <a:bodyPr/>
        <a:lstStyle/>
        <a:p>
          <a:endParaRPr lang="en-US" sz="1600">
            <a:latin typeface="+mj-lt"/>
          </a:endParaRPr>
        </a:p>
      </dgm:t>
    </dgm:pt>
    <dgm:pt modelId="{D0C28A35-AC42-47D2-8E1A-8CBD11B616E5}" type="sibTrans" cxnId="{D12E0EEC-428B-4490-B590-1481E9AD6003}">
      <dgm:prSet/>
      <dgm:spPr/>
      <dgm:t>
        <a:bodyPr/>
        <a:lstStyle/>
        <a:p>
          <a:endParaRPr lang="en-US" sz="1600">
            <a:latin typeface="+mj-lt"/>
          </a:endParaRPr>
        </a:p>
      </dgm:t>
    </dgm:pt>
    <dgm:pt modelId="{364F116B-BE54-4D64-BAF9-5CD31F6C200E}">
      <dgm:prSet custT="1"/>
      <dgm:spPr/>
      <dgm:t>
        <a:bodyPr/>
        <a:lstStyle/>
        <a:p>
          <a:pPr rtl="0"/>
          <a:r>
            <a:rPr lang="en-US" sz="1600" dirty="0">
              <a:latin typeface="+mj-lt"/>
            </a:rPr>
            <a:t>hypertension</a:t>
          </a:r>
        </a:p>
      </dgm:t>
    </dgm:pt>
    <dgm:pt modelId="{CEBDD5BF-27BB-4157-BCA3-0EFD676DF380}" type="parTrans" cxnId="{FAAC73DE-B0D7-44FF-A975-AEF1C85A6193}">
      <dgm:prSet/>
      <dgm:spPr/>
      <dgm:t>
        <a:bodyPr/>
        <a:lstStyle/>
        <a:p>
          <a:endParaRPr lang="en-US" sz="1600">
            <a:latin typeface="+mj-lt"/>
          </a:endParaRPr>
        </a:p>
      </dgm:t>
    </dgm:pt>
    <dgm:pt modelId="{12F1F17D-864A-476E-BB00-0C497B5E6E7C}" type="sibTrans" cxnId="{FAAC73DE-B0D7-44FF-A975-AEF1C85A6193}">
      <dgm:prSet/>
      <dgm:spPr/>
      <dgm:t>
        <a:bodyPr/>
        <a:lstStyle/>
        <a:p>
          <a:endParaRPr lang="en-US" sz="1600">
            <a:latin typeface="+mj-lt"/>
          </a:endParaRPr>
        </a:p>
      </dgm:t>
    </dgm:pt>
    <dgm:pt modelId="{1F41AA45-C472-4361-A5A1-0E0C5B5F413D}">
      <dgm:prSet custT="1"/>
      <dgm:spPr/>
      <dgm:t>
        <a:bodyPr/>
        <a:lstStyle/>
        <a:p>
          <a:pPr rtl="0"/>
          <a:r>
            <a:rPr lang="en-US" sz="1600" dirty="0">
              <a:latin typeface="+mj-lt"/>
            </a:rPr>
            <a:t>Iron deficiency </a:t>
          </a:r>
          <a:r>
            <a:rPr lang="en-US" sz="1600" dirty="0" err="1">
              <a:latin typeface="+mj-lt"/>
            </a:rPr>
            <a:t>Anaemia</a:t>
          </a:r>
          <a:endParaRPr lang="en-US" sz="1600" dirty="0">
            <a:latin typeface="+mj-lt"/>
          </a:endParaRPr>
        </a:p>
      </dgm:t>
    </dgm:pt>
    <dgm:pt modelId="{D33008D5-C181-438E-BD4F-A9CC517C2DEC}" type="parTrans" cxnId="{A0541FF1-83DB-4273-8751-E1287BB6815D}">
      <dgm:prSet/>
      <dgm:spPr/>
      <dgm:t>
        <a:bodyPr/>
        <a:lstStyle/>
        <a:p>
          <a:endParaRPr lang="en-US" sz="1600">
            <a:latin typeface="+mj-lt"/>
          </a:endParaRPr>
        </a:p>
      </dgm:t>
    </dgm:pt>
    <dgm:pt modelId="{8E71ABF0-CC35-4D9A-8931-27FB1276DC49}" type="sibTrans" cxnId="{A0541FF1-83DB-4273-8751-E1287BB6815D}">
      <dgm:prSet/>
      <dgm:spPr/>
      <dgm:t>
        <a:bodyPr/>
        <a:lstStyle/>
        <a:p>
          <a:endParaRPr lang="en-US" sz="1600">
            <a:latin typeface="+mj-lt"/>
          </a:endParaRPr>
        </a:p>
      </dgm:t>
    </dgm:pt>
    <dgm:pt modelId="{17A3ACAC-586E-4937-83B2-28942A53CB5A}">
      <dgm:prSet custT="1"/>
      <dgm:spPr/>
      <dgm:t>
        <a:bodyPr/>
        <a:lstStyle/>
        <a:p>
          <a:pPr rtl="0"/>
          <a:r>
            <a:rPr lang="en-US" sz="1600" dirty="0">
              <a:latin typeface="+mj-lt"/>
            </a:rPr>
            <a:t>Vector borne diseases</a:t>
          </a:r>
        </a:p>
      </dgm:t>
    </dgm:pt>
    <dgm:pt modelId="{68873875-7A01-4403-83E3-33E18BCB3A19}" type="parTrans" cxnId="{980F8FC5-75F9-4515-9B8E-37DD760776BB}">
      <dgm:prSet/>
      <dgm:spPr/>
      <dgm:t>
        <a:bodyPr/>
        <a:lstStyle/>
        <a:p>
          <a:endParaRPr lang="en-US" sz="1600">
            <a:latin typeface="+mj-lt"/>
          </a:endParaRPr>
        </a:p>
      </dgm:t>
    </dgm:pt>
    <dgm:pt modelId="{EC2D97AC-F057-48E4-8181-BE9B871FA036}" type="sibTrans" cxnId="{980F8FC5-75F9-4515-9B8E-37DD760776BB}">
      <dgm:prSet/>
      <dgm:spPr/>
      <dgm:t>
        <a:bodyPr/>
        <a:lstStyle/>
        <a:p>
          <a:endParaRPr lang="en-US" sz="1600">
            <a:latin typeface="+mj-lt"/>
          </a:endParaRPr>
        </a:p>
      </dgm:t>
    </dgm:pt>
    <dgm:pt modelId="{B204D01C-D990-4C80-BDD5-E0BFA06A7F86}">
      <dgm:prSet custT="1"/>
      <dgm:spPr/>
      <dgm:t>
        <a:bodyPr/>
        <a:lstStyle/>
        <a:p>
          <a:pPr rtl="0"/>
          <a:r>
            <a:rPr lang="en-US" sz="1600" dirty="0">
              <a:latin typeface="+mj-lt"/>
            </a:rPr>
            <a:t>Renal disorders</a:t>
          </a:r>
        </a:p>
      </dgm:t>
    </dgm:pt>
    <dgm:pt modelId="{F19E68E0-3244-47AF-8F4E-5F6D61D894E9}" type="parTrans" cxnId="{7B8AA4E1-FC23-4F77-8A51-C0031DB4B2E5}">
      <dgm:prSet/>
      <dgm:spPr/>
      <dgm:t>
        <a:bodyPr/>
        <a:lstStyle/>
        <a:p>
          <a:endParaRPr lang="en-US" sz="1600">
            <a:latin typeface="+mj-lt"/>
          </a:endParaRPr>
        </a:p>
      </dgm:t>
    </dgm:pt>
    <dgm:pt modelId="{72A382C1-D80E-429A-9D0A-6017DAF587D4}" type="sibTrans" cxnId="{7B8AA4E1-FC23-4F77-8A51-C0031DB4B2E5}">
      <dgm:prSet/>
      <dgm:spPr/>
      <dgm:t>
        <a:bodyPr/>
        <a:lstStyle/>
        <a:p>
          <a:endParaRPr lang="en-US" sz="1600">
            <a:latin typeface="+mj-lt"/>
          </a:endParaRPr>
        </a:p>
      </dgm:t>
    </dgm:pt>
    <dgm:pt modelId="{006DEE6B-DABD-4F4E-B262-B3990ACF2445}" type="pres">
      <dgm:prSet presAssocID="{83DA5DAF-4203-4E87-AC95-958E512D9F8C}" presName="linear" presStyleCnt="0">
        <dgm:presLayoutVars>
          <dgm:animLvl val="lvl"/>
          <dgm:resizeHandles val="exact"/>
        </dgm:presLayoutVars>
      </dgm:prSet>
      <dgm:spPr/>
    </dgm:pt>
    <dgm:pt modelId="{8C9E5609-0536-453B-9947-BF2EAED26F3F}" type="pres">
      <dgm:prSet presAssocID="{36A81E5D-DE8E-41DD-BB4B-AF1AF36E8304}" presName="parentText" presStyleLbl="node1" presStyleIdx="0" presStyleCnt="9">
        <dgm:presLayoutVars>
          <dgm:chMax val="0"/>
          <dgm:bulletEnabled val="1"/>
        </dgm:presLayoutVars>
      </dgm:prSet>
      <dgm:spPr/>
    </dgm:pt>
    <dgm:pt modelId="{A757EA72-1CC5-4B09-BB7C-53EC37644D57}" type="pres">
      <dgm:prSet presAssocID="{DF516AD9-F3DF-40DA-B940-45159BB5C8F4}" presName="spacer" presStyleCnt="0"/>
      <dgm:spPr/>
    </dgm:pt>
    <dgm:pt modelId="{BE4BB9EC-34CC-4D8A-A030-6D4FFF38F194}" type="pres">
      <dgm:prSet presAssocID="{C11E8B84-62C0-4B0A-BEC2-9FFF2965514D}" presName="parentText" presStyleLbl="node1" presStyleIdx="1" presStyleCnt="9">
        <dgm:presLayoutVars>
          <dgm:chMax val="0"/>
          <dgm:bulletEnabled val="1"/>
        </dgm:presLayoutVars>
      </dgm:prSet>
      <dgm:spPr/>
    </dgm:pt>
    <dgm:pt modelId="{41F2A36B-3543-471C-831A-5716E5D6173E}" type="pres">
      <dgm:prSet presAssocID="{628BBCF6-7C9B-4E5D-A297-6063D2F859A5}" presName="spacer" presStyleCnt="0"/>
      <dgm:spPr/>
    </dgm:pt>
    <dgm:pt modelId="{CAAA3004-C1EF-496A-9B77-1283792E87AE}" type="pres">
      <dgm:prSet presAssocID="{31367984-5C84-428A-81CA-B38EEB20CBAD}" presName="parentText" presStyleLbl="node1" presStyleIdx="2" presStyleCnt="9">
        <dgm:presLayoutVars>
          <dgm:chMax val="0"/>
          <dgm:bulletEnabled val="1"/>
        </dgm:presLayoutVars>
      </dgm:prSet>
      <dgm:spPr/>
    </dgm:pt>
    <dgm:pt modelId="{B18F3CB4-C6C3-4451-A3C1-29A1D0CEB466}" type="pres">
      <dgm:prSet presAssocID="{EF25675F-F45F-43E7-AB83-2862B88D3AB6}" presName="spacer" presStyleCnt="0"/>
      <dgm:spPr/>
    </dgm:pt>
    <dgm:pt modelId="{D47A8D77-1D18-4791-93B3-486E214BD11A}" type="pres">
      <dgm:prSet presAssocID="{374211A7-0E12-4B47-B529-BAC8B73DFB71}" presName="parentText" presStyleLbl="node1" presStyleIdx="3" presStyleCnt="9">
        <dgm:presLayoutVars>
          <dgm:chMax val="0"/>
          <dgm:bulletEnabled val="1"/>
        </dgm:presLayoutVars>
      </dgm:prSet>
      <dgm:spPr/>
    </dgm:pt>
    <dgm:pt modelId="{71F0567C-4346-4384-9E7B-4AF58DD4EAC4}" type="pres">
      <dgm:prSet presAssocID="{F9A177B4-ABC1-4105-8390-842FC916A120}" presName="spacer" presStyleCnt="0"/>
      <dgm:spPr/>
    </dgm:pt>
    <dgm:pt modelId="{B6141F10-2CD9-47DB-8DA6-8A4A30EBF64C}" type="pres">
      <dgm:prSet presAssocID="{7D2D51DE-277F-424D-89B8-B50EC2AE8B52}" presName="parentText" presStyleLbl="node1" presStyleIdx="4" presStyleCnt="9">
        <dgm:presLayoutVars>
          <dgm:chMax val="0"/>
          <dgm:bulletEnabled val="1"/>
        </dgm:presLayoutVars>
      </dgm:prSet>
      <dgm:spPr/>
    </dgm:pt>
    <dgm:pt modelId="{EE76D15C-0D21-42B4-99DD-A5F0FBC34053}" type="pres">
      <dgm:prSet presAssocID="{D0C28A35-AC42-47D2-8E1A-8CBD11B616E5}" presName="spacer" presStyleCnt="0"/>
      <dgm:spPr/>
    </dgm:pt>
    <dgm:pt modelId="{0D9F62D8-5F84-4AE4-BAEE-D2D872418F9C}" type="pres">
      <dgm:prSet presAssocID="{364F116B-BE54-4D64-BAF9-5CD31F6C200E}" presName="parentText" presStyleLbl="node1" presStyleIdx="5" presStyleCnt="9">
        <dgm:presLayoutVars>
          <dgm:chMax val="0"/>
          <dgm:bulletEnabled val="1"/>
        </dgm:presLayoutVars>
      </dgm:prSet>
      <dgm:spPr/>
    </dgm:pt>
    <dgm:pt modelId="{4F171E99-0103-460C-AFE4-81F2CA0E4956}" type="pres">
      <dgm:prSet presAssocID="{12F1F17D-864A-476E-BB00-0C497B5E6E7C}" presName="spacer" presStyleCnt="0"/>
      <dgm:spPr/>
    </dgm:pt>
    <dgm:pt modelId="{D7BC2895-4B31-42C2-B7DC-9C0E6B23D5CE}" type="pres">
      <dgm:prSet presAssocID="{1F41AA45-C472-4361-A5A1-0E0C5B5F413D}" presName="parentText" presStyleLbl="node1" presStyleIdx="6" presStyleCnt="9">
        <dgm:presLayoutVars>
          <dgm:chMax val="0"/>
          <dgm:bulletEnabled val="1"/>
        </dgm:presLayoutVars>
      </dgm:prSet>
      <dgm:spPr/>
    </dgm:pt>
    <dgm:pt modelId="{D80EDFB7-0CC3-4B0F-AAEE-E417A183C865}" type="pres">
      <dgm:prSet presAssocID="{8E71ABF0-CC35-4D9A-8931-27FB1276DC49}" presName="spacer" presStyleCnt="0"/>
      <dgm:spPr/>
    </dgm:pt>
    <dgm:pt modelId="{61C96C66-E595-41D5-97C4-07B700011F1A}" type="pres">
      <dgm:prSet presAssocID="{17A3ACAC-586E-4937-83B2-28942A53CB5A}" presName="parentText" presStyleLbl="node1" presStyleIdx="7" presStyleCnt="9">
        <dgm:presLayoutVars>
          <dgm:chMax val="0"/>
          <dgm:bulletEnabled val="1"/>
        </dgm:presLayoutVars>
      </dgm:prSet>
      <dgm:spPr/>
    </dgm:pt>
    <dgm:pt modelId="{62CC9C70-7070-47D5-980A-FA93FDE1834C}" type="pres">
      <dgm:prSet presAssocID="{EC2D97AC-F057-48E4-8181-BE9B871FA036}" presName="spacer" presStyleCnt="0"/>
      <dgm:spPr/>
    </dgm:pt>
    <dgm:pt modelId="{1C9EAA9F-FA5A-44B0-8BF3-A7185DC8F19D}" type="pres">
      <dgm:prSet presAssocID="{B204D01C-D990-4C80-BDD5-E0BFA06A7F86}" presName="parentText" presStyleLbl="node1" presStyleIdx="8" presStyleCnt="9">
        <dgm:presLayoutVars>
          <dgm:chMax val="0"/>
          <dgm:bulletEnabled val="1"/>
        </dgm:presLayoutVars>
      </dgm:prSet>
      <dgm:spPr/>
    </dgm:pt>
  </dgm:ptLst>
  <dgm:cxnLst>
    <dgm:cxn modelId="{E3BD7104-153D-4CF0-A687-7D9E1032AB85}" type="presOf" srcId="{31367984-5C84-428A-81CA-B38EEB20CBAD}" destId="{CAAA3004-C1EF-496A-9B77-1283792E87AE}" srcOrd="0" destOrd="0" presId="urn:microsoft.com/office/officeart/2005/8/layout/vList2"/>
    <dgm:cxn modelId="{D1ECCA33-1633-4D27-B002-5DE93ED123FA}" type="presOf" srcId="{17A3ACAC-586E-4937-83B2-28942A53CB5A}" destId="{61C96C66-E595-41D5-97C4-07B700011F1A}" srcOrd="0" destOrd="0" presId="urn:microsoft.com/office/officeart/2005/8/layout/vList2"/>
    <dgm:cxn modelId="{F09B2461-30AD-48AD-8C67-E769D9FEDBA4}" type="presOf" srcId="{1F41AA45-C472-4361-A5A1-0E0C5B5F413D}" destId="{D7BC2895-4B31-42C2-B7DC-9C0E6B23D5CE}" srcOrd="0" destOrd="0" presId="urn:microsoft.com/office/officeart/2005/8/layout/vList2"/>
    <dgm:cxn modelId="{BBCB1C4B-801A-4E71-B1C2-C5B791E900E4}" type="presOf" srcId="{364F116B-BE54-4D64-BAF9-5CD31F6C200E}" destId="{0D9F62D8-5F84-4AE4-BAEE-D2D872418F9C}" srcOrd="0" destOrd="0" presId="urn:microsoft.com/office/officeart/2005/8/layout/vList2"/>
    <dgm:cxn modelId="{39771075-B4ED-4507-AD58-010741BB88F3}" type="presOf" srcId="{36A81E5D-DE8E-41DD-BB4B-AF1AF36E8304}" destId="{8C9E5609-0536-453B-9947-BF2EAED26F3F}" srcOrd="0" destOrd="0" presId="urn:microsoft.com/office/officeart/2005/8/layout/vList2"/>
    <dgm:cxn modelId="{76A93A58-C06D-4D3A-829F-D81121B44D72}" type="presOf" srcId="{B204D01C-D990-4C80-BDD5-E0BFA06A7F86}" destId="{1C9EAA9F-FA5A-44B0-8BF3-A7185DC8F19D}" srcOrd="0" destOrd="0" presId="urn:microsoft.com/office/officeart/2005/8/layout/vList2"/>
    <dgm:cxn modelId="{09B9DD83-15F5-40F8-9B89-DF775D47A251}" srcId="{83DA5DAF-4203-4E87-AC95-958E512D9F8C}" destId="{374211A7-0E12-4B47-B529-BAC8B73DFB71}" srcOrd="3" destOrd="0" parTransId="{4D045569-3425-430B-BFA5-88D757760240}" sibTransId="{F9A177B4-ABC1-4105-8390-842FC916A120}"/>
    <dgm:cxn modelId="{5ECE2B95-B2D9-4022-805A-476B7D9B496C}" type="presOf" srcId="{374211A7-0E12-4B47-B529-BAC8B73DFB71}" destId="{D47A8D77-1D18-4791-93B3-486E214BD11A}" srcOrd="0" destOrd="0" presId="urn:microsoft.com/office/officeart/2005/8/layout/vList2"/>
    <dgm:cxn modelId="{EA62BEA5-5A28-42DC-8A6D-FEAB999DE42A}" type="presOf" srcId="{7D2D51DE-277F-424D-89B8-B50EC2AE8B52}" destId="{B6141F10-2CD9-47DB-8DA6-8A4A30EBF64C}" srcOrd="0" destOrd="0" presId="urn:microsoft.com/office/officeart/2005/8/layout/vList2"/>
    <dgm:cxn modelId="{376A8BB3-A631-40AC-9437-98467985FCD6}" srcId="{83DA5DAF-4203-4E87-AC95-958E512D9F8C}" destId="{36A81E5D-DE8E-41DD-BB4B-AF1AF36E8304}" srcOrd="0" destOrd="0" parTransId="{CE09C556-C7D9-4F19-A0E9-3F77C5E04ECD}" sibTransId="{DF516AD9-F3DF-40DA-B940-45159BB5C8F4}"/>
    <dgm:cxn modelId="{1A2231C2-F64A-475E-BC91-465648133EB9}" srcId="{83DA5DAF-4203-4E87-AC95-958E512D9F8C}" destId="{C11E8B84-62C0-4B0A-BEC2-9FFF2965514D}" srcOrd="1" destOrd="0" parTransId="{8725418A-68E0-48D3-9868-6A5EF743552C}" sibTransId="{628BBCF6-7C9B-4E5D-A297-6063D2F859A5}"/>
    <dgm:cxn modelId="{980F8FC5-75F9-4515-9B8E-37DD760776BB}" srcId="{83DA5DAF-4203-4E87-AC95-958E512D9F8C}" destId="{17A3ACAC-586E-4937-83B2-28942A53CB5A}" srcOrd="7" destOrd="0" parTransId="{68873875-7A01-4403-83E3-33E18BCB3A19}" sibTransId="{EC2D97AC-F057-48E4-8181-BE9B871FA036}"/>
    <dgm:cxn modelId="{A5D8A2C6-438D-4D64-8940-849EC79FA647}" srcId="{83DA5DAF-4203-4E87-AC95-958E512D9F8C}" destId="{31367984-5C84-428A-81CA-B38EEB20CBAD}" srcOrd="2" destOrd="0" parTransId="{668244E1-B2A0-4F70-80F7-B02CF67C1C86}" sibTransId="{EF25675F-F45F-43E7-AB83-2862B88D3AB6}"/>
    <dgm:cxn modelId="{FAAC73DE-B0D7-44FF-A975-AEF1C85A6193}" srcId="{83DA5DAF-4203-4E87-AC95-958E512D9F8C}" destId="{364F116B-BE54-4D64-BAF9-5CD31F6C200E}" srcOrd="5" destOrd="0" parTransId="{CEBDD5BF-27BB-4157-BCA3-0EFD676DF380}" sibTransId="{12F1F17D-864A-476E-BB00-0C497B5E6E7C}"/>
    <dgm:cxn modelId="{7B8AA4E1-FC23-4F77-8A51-C0031DB4B2E5}" srcId="{83DA5DAF-4203-4E87-AC95-958E512D9F8C}" destId="{B204D01C-D990-4C80-BDD5-E0BFA06A7F86}" srcOrd="8" destOrd="0" parTransId="{F19E68E0-3244-47AF-8F4E-5F6D61D894E9}" sibTransId="{72A382C1-D80E-429A-9D0A-6017DAF587D4}"/>
    <dgm:cxn modelId="{9C7D78E5-6317-4203-9D3C-2221FDC05582}" type="presOf" srcId="{C11E8B84-62C0-4B0A-BEC2-9FFF2965514D}" destId="{BE4BB9EC-34CC-4D8A-A030-6D4FFF38F194}" srcOrd="0" destOrd="0" presId="urn:microsoft.com/office/officeart/2005/8/layout/vList2"/>
    <dgm:cxn modelId="{D12E0EEC-428B-4490-B590-1481E9AD6003}" srcId="{83DA5DAF-4203-4E87-AC95-958E512D9F8C}" destId="{7D2D51DE-277F-424D-89B8-B50EC2AE8B52}" srcOrd="4" destOrd="0" parTransId="{C8144430-942F-44F6-84E4-8F221144C522}" sibTransId="{D0C28A35-AC42-47D2-8E1A-8CBD11B616E5}"/>
    <dgm:cxn modelId="{A0541FF1-83DB-4273-8751-E1287BB6815D}" srcId="{83DA5DAF-4203-4E87-AC95-958E512D9F8C}" destId="{1F41AA45-C472-4361-A5A1-0E0C5B5F413D}" srcOrd="6" destOrd="0" parTransId="{D33008D5-C181-438E-BD4F-A9CC517C2DEC}" sibTransId="{8E71ABF0-CC35-4D9A-8931-27FB1276DC49}"/>
    <dgm:cxn modelId="{C44664F4-C574-4B64-B41F-644FDD34169C}" type="presOf" srcId="{83DA5DAF-4203-4E87-AC95-958E512D9F8C}" destId="{006DEE6B-DABD-4F4E-B262-B3990ACF2445}" srcOrd="0" destOrd="0" presId="urn:microsoft.com/office/officeart/2005/8/layout/vList2"/>
    <dgm:cxn modelId="{8596F860-9269-4966-BCE6-B8FE4EC8BA83}" type="presParOf" srcId="{006DEE6B-DABD-4F4E-B262-B3990ACF2445}" destId="{8C9E5609-0536-453B-9947-BF2EAED26F3F}" srcOrd="0" destOrd="0" presId="urn:microsoft.com/office/officeart/2005/8/layout/vList2"/>
    <dgm:cxn modelId="{5700B166-F2B4-4F35-BA4E-3570E8BB620E}" type="presParOf" srcId="{006DEE6B-DABD-4F4E-B262-B3990ACF2445}" destId="{A757EA72-1CC5-4B09-BB7C-53EC37644D57}" srcOrd="1" destOrd="0" presId="urn:microsoft.com/office/officeart/2005/8/layout/vList2"/>
    <dgm:cxn modelId="{80464772-8DEB-4A76-998C-EB93EF915474}" type="presParOf" srcId="{006DEE6B-DABD-4F4E-B262-B3990ACF2445}" destId="{BE4BB9EC-34CC-4D8A-A030-6D4FFF38F194}" srcOrd="2" destOrd="0" presId="urn:microsoft.com/office/officeart/2005/8/layout/vList2"/>
    <dgm:cxn modelId="{23EB972E-E156-482B-B249-F40C981D2DBB}" type="presParOf" srcId="{006DEE6B-DABD-4F4E-B262-B3990ACF2445}" destId="{41F2A36B-3543-471C-831A-5716E5D6173E}" srcOrd="3" destOrd="0" presId="urn:microsoft.com/office/officeart/2005/8/layout/vList2"/>
    <dgm:cxn modelId="{40C5F18C-147A-43F7-B9A9-C865121A9B9B}" type="presParOf" srcId="{006DEE6B-DABD-4F4E-B262-B3990ACF2445}" destId="{CAAA3004-C1EF-496A-9B77-1283792E87AE}" srcOrd="4" destOrd="0" presId="urn:microsoft.com/office/officeart/2005/8/layout/vList2"/>
    <dgm:cxn modelId="{270DE0BA-A550-4E17-81BF-8AD87F53A329}" type="presParOf" srcId="{006DEE6B-DABD-4F4E-B262-B3990ACF2445}" destId="{B18F3CB4-C6C3-4451-A3C1-29A1D0CEB466}" srcOrd="5" destOrd="0" presId="urn:microsoft.com/office/officeart/2005/8/layout/vList2"/>
    <dgm:cxn modelId="{BDD5C49D-1921-48BF-858B-9FDD8BF37183}" type="presParOf" srcId="{006DEE6B-DABD-4F4E-B262-B3990ACF2445}" destId="{D47A8D77-1D18-4791-93B3-486E214BD11A}" srcOrd="6" destOrd="0" presId="urn:microsoft.com/office/officeart/2005/8/layout/vList2"/>
    <dgm:cxn modelId="{3B276935-8B11-4F87-BBA7-BEEC60544B8D}" type="presParOf" srcId="{006DEE6B-DABD-4F4E-B262-B3990ACF2445}" destId="{71F0567C-4346-4384-9E7B-4AF58DD4EAC4}" srcOrd="7" destOrd="0" presId="urn:microsoft.com/office/officeart/2005/8/layout/vList2"/>
    <dgm:cxn modelId="{09ECF570-25D0-4ED4-B3FD-9CEB37265052}" type="presParOf" srcId="{006DEE6B-DABD-4F4E-B262-B3990ACF2445}" destId="{B6141F10-2CD9-47DB-8DA6-8A4A30EBF64C}" srcOrd="8" destOrd="0" presId="urn:microsoft.com/office/officeart/2005/8/layout/vList2"/>
    <dgm:cxn modelId="{88159208-52A4-4357-AF3D-7F7B5FD8F42E}" type="presParOf" srcId="{006DEE6B-DABD-4F4E-B262-B3990ACF2445}" destId="{EE76D15C-0D21-42B4-99DD-A5F0FBC34053}" srcOrd="9" destOrd="0" presId="urn:microsoft.com/office/officeart/2005/8/layout/vList2"/>
    <dgm:cxn modelId="{A2F17BAF-510C-4F64-80C3-76965DBD1897}" type="presParOf" srcId="{006DEE6B-DABD-4F4E-B262-B3990ACF2445}" destId="{0D9F62D8-5F84-4AE4-BAEE-D2D872418F9C}" srcOrd="10" destOrd="0" presId="urn:microsoft.com/office/officeart/2005/8/layout/vList2"/>
    <dgm:cxn modelId="{3AB8D5A4-BCE3-4942-B4E6-DA8109F15B86}" type="presParOf" srcId="{006DEE6B-DABD-4F4E-B262-B3990ACF2445}" destId="{4F171E99-0103-460C-AFE4-81F2CA0E4956}" srcOrd="11" destOrd="0" presId="urn:microsoft.com/office/officeart/2005/8/layout/vList2"/>
    <dgm:cxn modelId="{EB668F64-4ECC-4025-A45A-66144303919E}" type="presParOf" srcId="{006DEE6B-DABD-4F4E-B262-B3990ACF2445}" destId="{D7BC2895-4B31-42C2-B7DC-9C0E6B23D5CE}" srcOrd="12" destOrd="0" presId="urn:microsoft.com/office/officeart/2005/8/layout/vList2"/>
    <dgm:cxn modelId="{BD7695CF-4616-4603-89DD-018D47B87C49}" type="presParOf" srcId="{006DEE6B-DABD-4F4E-B262-B3990ACF2445}" destId="{D80EDFB7-0CC3-4B0F-AAEE-E417A183C865}" srcOrd="13" destOrd="0" presId="urn:microsoft.com/office/officeart/2005/8/layout/vList2"/>
    <dgm:cxn modelId="{36909397-C4B8-4AF3-88B6-340A8022E330}" type="presParOf" srcId="{006DEE6B-DABD-4F4E-B262-B3990ACF2445}" destId="{61C96C66-E595-41D5-97C4-07B700011F1A}" srcOrd="14" destOrd="0" presId="urn:microsoft.com/office/officeart/2005/8/layout/vList2"/>
    <dgm:cxn modelId="{38283BA5-1172-45B3-928B-AA11F431F38C}" type="presParOf" srcId="{006DEE6B-DABD-4F4E-B262-B3990ACF2445}" destId="{62CC9C70-7070-47D5-980A-FA93FDE1834C}" srcOrd="15" destOrd="0" presId="urn:microsoft.com/office/officeart/2005/8/layout/vList2"/>
    <dgm:cxn modelId="{F2235D83-1CDA-4255-B55C-F882AF48AE39}" type="presParOf" srcId="{006DEE6B-DABD-4F4E-B262-B3990ACF2445}" destId="{1C9EAA9F-FA5A-44B0-8BF3-A7185DC8F19D}" srcOrd="1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F0C98AC-3738-4A6D-8C38-34458EA268A0}"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5FE25116-88AC-4DB1-94E8-4B6EF358D765}">
      <dgm:prSet custT="1"/>
      <dgm:spPr/>
      <dgm:t>
        <a:bodyPr/>
        <a:lstStyle/>
        <a:p>
          <a:pPr rtl="0"/>
          <a:r>
            <a:rPr lang="en-US" sz="1600" dirty="0"/>
            <a:t>IBS</a:t>
          </a:r>
        </a:p>
      </dgm:t>
    </dgm:pt>
    <dgm:pt modelId="{AF5475DF-AFB5-44C3-B505-8CBCD6D2808A}" type="parTrans" cxnId="{22013BC5-E545-41B2-800E-65194CB3C1F4}">
      <dgm:prSet/>
      <dgm:spPr/>
      <dgm:t>
        <a:bodyPr/>
        <a:lstStyle/>
        <a:p>
          <a:endParaRPr lang="en-US" sz="1600"/>
        </a:p>
      </dgm:t>
    </dgm:pt>
    <dgm:pt modelId="{8DD72420-B1DA-4F49-9199-579FCA88EDBD}" type="sibTrans" cxnId="{22013BC5-E545-41B2-800E-65194CB3C1F4}">
      <dgm:prSet/>
      <dgm:spPr/>
      <dgm:t>
        <a:bodyPr/>
        <a:lstStyle/>
        <a:p>
          <a:endParaRPr lang="en-US" sz="1600"/>
        </a:p>
      </dgm:t>
    </dgm:pt>
    <dgm:pt modelId="{DD51EEDF-2DEB-4935-85C7-15550EBE4E66}">
      <dgm:prSet custT="1"/>
      <dgm:spPr/>
      <dgm:t>
        <a:bodyPr/>
        <a:lstStyle/>
        <a:p>
          <a:pPr rtl="0"/>
          <a:r>
            <a:rPr lang="en-US" sz="1600" dirty="0"/>
            <a:t>Neurological, </a:t>
          </a:r>
          <a:r>
            <a:rPr lang="en-US" sz="1600" dirty="0" err="1"/>
            <a:t>Neuro</a:t>
          </a:r>
          <a:r>
            <a:rPr lang="en-US" sz="1600" dirty="0"/>
            <a:t>-muscular and </a:t>
          </a:r>
          <a:r>
            <a:rPr lang="en-US" sz="1600" dirty="0" err="1"/>
            <a:t>Neuro</a:t>
          </a:r>
          <a:r>
            <a:rPr lang="en-US" sz="1600" dirty="0"/>
            <a:t>-degenerative disorders</a:t>
          </a:r>
        </a:p>
      </dgm:t>
    </dgm:pt>
    <dgm:pt modelId="{48CD181C-5B7A-4845-B458-67087669708B}" type="parTrans" cxnId="{A88DD025-E3FE-4DA5-97F8-1F084C4F4857}">
      <dgm:prSet/>
      <dgm:spPr/>
      <dgm:t>
        <a:bodyPr/>
        <a:lstStyle/>
        <a:p>
          <a:endParaRPr lang="en-US" sz="1600"/>
        </a:p>
      </dgm:t>
    </dgm:pt>
    <dgm:pt modelId="{C9945E98-388C-4238-B5EB-7905D14ED8A2}" type="sibTrans" cxnId="{A88DD025-E3FE-4DA5-97F8-1F084C4F4857}">
      <dgm:prSet/>
      <dgm:spPr/>
      <dgm:t>
        <a:bodyPr/>
        <a:lstStyle/>
        <a:p>
          <a:endParaRPr lang="en-US" sz="1600"/>
        </a:p>
      </dgm:t>
    </dgm:pt>
    <dgm:pt modelId="{4AFAF515-E4B3-494B-A8C5-43D16FC8FFD6}">
      <dgm:prSet custT="1"/>
      <dgm:spPr/>
      <dgm:t>
        <a:bodyPr/>
        <a:lstStyle/>
        <a:p>
          <a:pPr rtl="0"/>
          <a:r>
            <a:rPr lang="en-US" sz="1600" dirty="0" err="1"/>
            <a:t>Rasayana</a:t>
          </a:r>
          <a:r>
            <a:rPr lang="en-US" sz="1600" dirty="0"/>
            <a:t> therapy &amp; Geriatrics</a:t>
          </a:r>
        </a:p>
      </dgm:t>
    </dgm:pt>
    <dgm:pt modelId="{E7593A7A-AEDB-4856-9E05-F3C5B811D9A8}" type="parTrans" cxnId="{B1584E16-A27F-4371-AE26-C3AEEEA9432F}">
      <dgm:prSet/>
      <dgm:spPr/>
      <dgm:t>
        <a:bodyPr/>
        <a:lstStyle/>
        <a:p>
          <a:endParaRPr lang="en-US" sz="1600"/>
        </a:p>
      </dgm:t>
    </dgm:pt>
    <dgm:pt modelId="{1A24C933-F732-4954-8C33-121044E95D31}" type="sibTrans" cxnId="{B1584E16-A27F-4371-AE26-C3AEEEA9432F}">
      <dgm:prSet/>
      <dgm:spPr/>
      <dgm:t>
        <a:bodyPr/>
        <a:lstStyle/>
        <a:p>
          <a:endParaRPr lang="en-US" sz="1600"/>
        </a:p>
      </dgm:t>
    </dgm:pt>
    <dgm:pt modelId="{80FE11D9-76F4-4B85-A55B-942B6ECD3E51}">
      <dgm:prSet custT="1"/>
      <dgm:spPr/>
      <dgm:t>
        <a:bodyPr/>
        <a:lstStyle/>
        <a:p>
          <a:pPr rtl="0"/>
          <a:r>
            <a:rPr lang="en-US" sz="1600" dirty="0"/>
            <a:t>Quality of life (QOL) in Cancer etc.</a:t>
          </a:r>
        </a:p>
      </dgm:t>
    </dgm:pt>
    <dgm:pt modelId="{B53B731C-0651-4ED5-9989-06C82B209304}" type="parTrans" cxnId="{4B67FA87-07BB-420F-BA81-B8062E75F891}">
      <dgm:prSet/>
      <dgm:spPr/>
      <dgm:t>
        <a:bodyPr/>
        <a:lstStyle/>
        <a:p>
          <a:endParaRPr lang="en-US" sz="1600"/>
        </a:p>
      </dgm:t>
    </dgm:pt>
    <dgm:pt modelId="{BD29B1C0-C0A2-416F-969E-F36A59C3D99E}" type="sibTrans" cxnId="{4B67FA87-07BB-420F-BA81-B8062E75F891}">
      <dgm:prSet/>
      <dgm:spPr/>
      <dgm:t>
        <a:bodyPr/>
        <a:lstStyle/>
        <a:p>
          <a:endParaRPr lang="en-US" sz="1600"/>
        </a:p>
      </dgm:t>
    </dgm:pt>
    <dgm:pt modelId="{FBBAB58E-B75C-4552-B6AF-8D25D1948502}">
      <dgm:prSet custT="1"/>
      <dgm:spPr/>
      <dgm:t>
        <a:bodyPr/>
        <a:lstStyle/>
        <a:p>
          <a:pPr rtl="0"/>
          <a:r>
            <a:rPr lang="en-US" sz="1600" dirty="0"/>
            <a:t>Skin diseases</a:t>
          </a:r>
        </a:p>
      </dgm:t>
    </dgm:pt>
    <dgm:pt modelId="{6A7B89AF-F737-4B84-AA43-69F989B1A52E}" type="parTrans" cxnId="{BA7C041A-E239-4F79-81F7-F26DD3EA2F13}">
      <dgm:prSet/>
      <dgm:spPr/>
      <dgm:t>
        <a:bodyPr/>
        <a:lstStyle/>
        <a:p>
          <a:endParaRPr lang="en-US" sz="1600"/>
        </a:p>
      </dgm:t>
    </dgm:pt>
    <dgm:pt modelId="{0103AC79-1FEB-43CB-92C0-C2842AF05CC3}" type="sibTrans" cxnId="{BA7C041A-E239-4F79-81F7-F26DD3EA2F13}">
      <dgm:prSet/>
      <dgm:spPr/>
      <dgm:t>
        <a:bodyPr/>
        <a:lstStyle/>
        <a:p>
          <a:endParaRPr lang="en-US" sz="1600"/>
        </a:p>
      </dgm:t>
    </dgm:pt>
    <dgm:pt modelId="{DC8B80DA-82F1-4F75-A7BD-4670D216B78B}">
      <dgm:prSet custT="1"/>
      <dgm:spPr/>
      <dgm:t>
        <a:bodyPr/>
        <a:lstStyle/>
        <a:p>
          <a:pPr rtl="0"/>
          <a:r>
            <a:rPr lang="en-US" sz="1600" dirty="0"/>
            <a:t>Ayurveda Dietetics </a:t>
          </a:r>
        </a:p>
      </dgm:t>
    </dgm:pt>
    <dgm:pt modelId="{0B3FEF4C-AA25-47FB-8180-5B2671E90092}" type="parTrans" cxnId="{70827311-18DF-4639-9AC2-4FA57B9CEFDB}">
      <dgm:prSet/>
      <dgm:spPr/>
      <dgm:t>
        <a:bodyPr/>
        <a:lstStyle/>
        <a:p>
          <a:endParaRPr lang="en-US" sz="1600"/>
        </a:p>
      </dgm:t>
    </dgm:pt>
    <dgm:pt modelId="{5353F3E8-E4BF-4D82-9ACB-AFC4E5534A33}" type="sibTrans" cxnId="{70827311-18DF-4639-9AC2-4FA57B9CEFDB}">
      <dgm:prSet/>
      <dgm:spPr/>
      <dgm:t>
        <a:bodyPr/>
        <a:lstStyle/>
        <a:p>
          <a:endParaRPr lang="en-US" sz="1600"/>
        </a:p>
      </dgm:t>
    </dgm:pt>
    <dgm:pt modelId="{7036F334-C124-4143-9676-F28D2B2FD5D9}">
      <dgm:prSet custT="1"/>
      <dgm:spPr/>
      <dgm:t>
        <a:bodyPr/>
        <a:lstStyle/>
        <a:p>
          <a:pPr rtl="0"/>
          <a:r>
            <a:rPr lang="en-US" sz="1600" dirty="0"/>
            <a:t>Para surgical procedures: </a:t>
          </a:r>
          <a:r>
            <a:rPr lang="en-US" sz="1600" dirty="0" err="1"/>
            <a:t>Kshara</a:t>
          </a:r>
          <a:r>
            <a:rPr lang="en-US" sz="1600" dirty="0"/>
            <a:t> Sutra </a:t>
          </a:r>
        </a:p>
      </dgm:t>
    </dgm:pt>
    <dgm:pt modelId="{6FFFC360-BBDF-470C-AEFE-74EA48140C79}" type="sibTrans" cxnId="{1E561C9F-C4F8-4380-8DD0-1013C9CD41BA}">
      <dgm:prSet/>
      <dgm:spPr/>
      <dgm:t>
        <a:bodyPr/>
        <a:lstStyle/>
        <a:p>
          <a:endParaRPr lang="en-US" sz="1600"/>
        </a:p>
      </dgm:t>
    </dgm:pt>
    <dgm:pt modelId="{A18C436A-00A7-4BBE-A820-8318CE43B3D3}" type="parTrans" cxnId="{1E561C9F-C4F8-4380-8DD0-1013C9CD41BA}">
      <dgm:prSet/>
      <dgm:spPr/>
      <dgm:t>
        <a:bodyPr/>
        <a:lstStyle/>
        <a:p>
          <a:endParaRPr lang="en-US" sz="1600"/>
        </a:p>
      </dgm:t>
    </dgm:pt>
    <dgm:pt modelId="{5B3C97FD-6709-4733-8CF3-9893562D6DE8}">
      <dgm:prSet custT="1"/>
      <dgm:spPr/>
      <dgm:t>
        <a:bodyPr/>
        <a:lstStyle/>
        <a:p>
          <a:pPr rtl="0"/>
          <a:r>
            <a:rPr lang="en-US" sz="1600" dirty="0"/>
            <a:t>Pain management</a:t>
          </a:r>
        </a:p>
      </dgm:t>
    </dgm:pt>
    <dgm:pt modelId="{C2424CD8-FB3C-4C75-B875-9AB3B7CCEA02}" type="parTrans" cxnId="{AC8FC6CC-D757-4B93-BF34-E3D43726667F}">
      <dgm:prSet/>
      <dgm:spPr/>
      <dgm:t>
        <a:bodyPr/>
        <a:lstStyle/>
        <a:p>
          <a:endParaRPr lang="en-IN" sz="1600"/>
        </a:p>
      </dgm:t>
    </dgm:pt>
    <dgm:pt modelId="{053CEA23-F444-4EC3-91C4-F306A247158F}" type="sibTrans" cxnId="{AC8FC6CC-D757-4B93-BF34-E3D43726667F}">
      <dgm:prSet/>
      <dgm:spPr/>
      <dgm:t>
        <a:bodyPr/>
        <a:lstStyle/>
        <a:p>
          <a:endParaRPr lang="en-IN" sz="1600"/>
        </a:p>
      </dgm:t>
    </dgm:pt>
    <dgm:pt modelId="{72ED3352-3CA1-4775-800B-E65E1B7A2671}" type="pres">
      <dgm:prSet presAssocID="{6F0C98AC-3738-4A6D-8C38-34458EA268A0}" presName="linear" presStyleCnt="0">
        <dgm:presLayoutVars>
          <dgm:animLvl val="lvl"/>
          <dgm:resizeHandles val="exact"/>
        </dgm:presLayoutVars>
      </dgm:prSet>
      <dgm:spPr/>
    </dgm:pt>
    <dgm:pt modelId="{AB80C810-1D0E-4BFB-9E36-E162520670B1}" type="pres">
      <dgm:prSet presAssocID="{7036F334-C124-4143-9676-F28D2B2FD5D9}" presName="parentText" presStyleLbl="node1" presStyleIdx="0" presStyleCnt="8">
        <dgm:presLayoutVars>
          <dgm:chMax val="0"/>
          <dgm:bulletEnabled val="1"/>
        </dgm:presLayoutVars>
      </dgm:prSet>
      <dgm:spPr/>
    </dgm:pt>
    <dgm:pt modelId="{12507310-BC8F-4680-8472-14C56F0E23B9}" type="pres">
      <dgm:prSet presAssocID="{6FFFC360-BBDF-470C-AEFE-74EA48140C79}" presName="spacer" presStyleCnt="0"/>
      <dgm:spPr/>
    </dgm:pt>
    <dgm:pt modelId="{9695A194-3187-474C-96BD-81FB3ECA4D73}" type="pres">
      <dgm:prSet presAssocID="{5FE25116-88AC-4DB1-94E8-4B6EF358D765}" presName="parentText" presStyleLbl="node1" presStyleIdx="1" presStyleCnt="8" custLinFactY="1299" custLinFactNeighborX="-917" custLinFactNeighborY="100000">
        <dgm:presLayoutVars>
          <dgm:chMax val="0"/>
          <dgm:bulletEnabled val="1"/>
        </dgm:presLayoutVars>
      </dgm:prSet>
      <dgm:spPr/>
    </dgm:pt>
    <dgm:pt modelId="{9862EE63-EE8A-4BF5-AFD1-2597D220A234}" type="pres">
      <dgm:prSet presAssocID="{8DD72420-B1DA-4F49-9199-579FCA88EDBD}" presName="spacer" presStyleCnt="0"/>
      <dgm:spPr/>
    </dgm:pt>
    <dgm:pt modelId="{6EBBA19A-E609-4F97-A7A4-7B9841465B31}" type="pres">
      <dgm:prSet presAssocID="{DD51EEDF-2DEB-4935-85C7-15550EBE4E66}" presName="parentText" presStyleLbl="node1" presStyleIdx="2" presStyleCnt="8">
        <dgm:presLayoutVars>
          <dgm:chMax val="0"/>
          <dgm:bulletEnabled val="1"/>
        </dgm:presLayoutVars>
      </dgm:prSet>
      <dgm:spPr/>
    </dgm:pt>
    <dgm:pt modelId="{30FDBCB2-C1AF-46B4-94B9-1037D2806F59}" type="pres">
      <dgm:prSet presAssocID="{C9945E98-388C-4238-B5EB-7905D14ED8A2}" presName="spacer" presStyleCnt="0"/>
      <dgm:spPr/>
    </dgm:pt>
    <dgm:pt modelId="{2B6BE01C-F9F5-4C58-BEAB-5C655485B0F8}" type="pres">
      <dgm:prSet presAssocID="{4AFAF515-E4B3-494B-A8C5-43D16FC8FFD6}" presName="parentText" presStyleLbl="node1" presStyleIdx="3" presStyleCnt="8">
        <dgm:presLayoutVars>
          <dgm:chMax val="0"/>
          <dgm:bulletEnabled val="1"/>
        </dgm:presLayoutVars>
      </dgm:prSet>
      <dgm:spPr/>
    </dgm:pt>
    <dgm:pt modelId="{CC2A995C-424A-4499-9079-3756E606B0AE}" type="pres">
      <dgm:prSet presAssocID="{1A24C933-F732-4954-8C33-121044E95D31}" presName="spacer" presStyleCnt="0"/>
      <dgm:spPr/>
    </dgm:pt>
    <dgm:pt modelId="{ED2B811B-5AAC-41F1-BE08-371DF12E0B35}" type="pres">
      <dgm:prSet presAssocID="{80FE11D9-76F4-4B85-A55B-942B6ECD3E51}" presName="parentText" presStyleLbl="node1" presStyleIdx="4" presStyleCnt="8">
        <dgm:presLayoutVars>
          <dgm:chMax val="0"/>
          <dgm:bulletEnabled val="1"/>
        </dgm:presLayoutVars>
      </dgm:prSet>
      <dgm:spPr/>
    </dgm:pt>
    <dgm:pt modelId="{BFC422B2-A13C-4F77-8473-C07F936C83F9}" type="pres">
      <dgm:prSet presAssocID="{BD29B1C0-C0A2-416F-969E-F36A59C3D99E}" presName="spacer" presStyleCnt="0"/>
      <dgm:spPr/>
    </dgm:pt>
    <dgm:pt modelId="{558CE75E-70F5-444A-B1AF-B274906A8C88}" type="pres">
      <dgm:prSet presAssocID="{FBBAB58E-B75C-4552-B6AF-8D25D1948502}" presName="parentText" presStyleLbl="node1" presStyleIdx="5" presStyleCnt="8">
        <dgm:presLayoutVars>
          <dgm:chMax val="0"/>
          <dgm:bulletEnabled val="1"/>
        </dgm:presLayoutVars>
      </dgm:prSet>
      <dgm:spPr/>
    </dgm:pt>
    <dgm:pt modelId="{72AA9905-B237-4443-80F5-9917AB682DDE}" type="pres">
      <dgm:prSet presAssocID="{0103AC79-1FEB-43CB-92C0-C2842AF05CC3}" presName="spacer" presStyleCnt="0"/>
      <dgm:spPr/>
    </dgm:pt>
    <dgm:pt modelId="{F02A4FDD-5A80-4490-BCA4-0B88619692BB}" type="pres">
      <dgm:prSet presAssocID="{DC8B80DA-82F1-4F75-A7BD-4670D216B78B}" presName="parentText" presStyleLbl="node1" presStyleIdx="6" presStyleCnt="8">
        <dgm:presLayoutVars>
          <dgm:chMax val="0"/>
          <dgm:bulletEnabled val="1"/>
        </dgm:presLayoutVars>
      </dgm:prSet>
      <dgm:spPr/>
    </dgm:pt>
    <dgm:pt modelId="{2E59C77A-7381-4F4A-9297-282CD3B416EF}" type="pres">
      <dgm:prSet presAssocID="{5353F3E8-E4BF-4D82-9ACB-AFC4E5534A33}" presName="spacer" presStyleCnt="0"/>
      <dgm:spPr/>
    </dgm:pt>
    <dgm:pt modelId="{583AA9D2-9E30-41D4-B1B5-3E782A8C76AF}" type="pres">
      <dgm:prSet presAssocID="{5B3C97FD-6709-4733-8CF3-9893562D6DE8}" presName="parentText" presStyleLbl="node1" presStyleIdx="7" presStyleCnt="8">
        <dgm:presLayoutVars>
          <dgm:chMax val="0"/>
          <dgm:bulletEnabled val="1"/>
        </dgm:presLayoutVars>
      </dgm:prSet>
      <dgm:spPr/>
    </dgm:pt>
  </dgm:ptLst>
  <dgm:cxnLst>
    <dgm:cxn modelId="{70827311-18DF-4639-9AC2-4FA57B9CEFDB}" srcId="{6F0C98AC-3738-4A6D-8C38-34458EA268A0}" destId="{DC8B80DA-82F1-4F75-A7BD-4670D216B78B}" srcOrd="6" destOrd="0" parTransId="{0B3FEF4C-AA25-47FB-8180-5B2671E90092}" sibTransId="{5353F3E8-E4BF-4D82-9ACB-AFC4E5534A33}"/>
    <dgm:cxn modelId="{B1584E16-A27F-4371-AE26-C3AEEEA9432F}" srcId="{6F0C98AC-3738-4A6D-8C38-34458EA268A0}" destId="{4AFAF515-E4B3-494B-A8C5-43D16FC8FFD6}" srcOrd="3" destOrd="0" parTransId="{E7593A7A-AEDB-4856-9E05-F3C5B811D9A8}" sibTransId="{1A24C933-F732-4954-8C33-121044E95D31}"/>
    <dgm:cxn modelId="{50290417-F937-4B53-B643-50B5854C88EF}" type="presOf" srcId="{7036F334-C124-4143-9676-F28D2B2FD5D9}" destId="{AB80C810-1D0E-4BFB-9E36-E162520670B1}" srcOrd="0" destOrd="0" presId="urn:microsoft.com/office/officeart/2005/8/layout/vList2"/>
    <dgm:cxn modelId="{BA7C041A-E239-4F79-81F7-F26DD3EA2F13}" srcId="{6F0C98AC-3738-4A6D-8C38-34458EA268A0}" destId="{FBBAB58E-B75C-4552-B6AF-8D25D1948502}" srcOrd="5" destOrd="0" parTransId="{6A7B89AF-F737-4B84-AA43-69F989B1A52E}" sibTransId="{0103AC79-1FEB-43CB-92C0-C2842AF05CC3}"/>
    <dgm:cxn modelId="{A88DD025-E3FE-4DA5-97F8-1F084C4F4857}" srcId="{6F0C98AC-3738-4A6D-8C38-34458EA268A0}" destId="{DD51EEDF-2DEB-4935-85C7-15550EBE4E66}" srcOrd="2" destOrd="0" parTransId="{48CD181C-5B7A-4845-B458-67087669708B}" sibTransId="{C9945E98-388C-4238-B5EB-7905D14ED8A2}"/>
    <dgm:cxn modelId="{4975A539-565C-45DC-81BA-E0ACB744F037}" type="presOf" srcId="{DC8B80DA-82F1-4F75-A7BD-4670D216B78B}" destId="{F02A4FDD-5A80-4490-BCA4-0B88619692BB}" srcOrd="0" destOrd="0" presId="urn:microsoft.com/office/officeart/2005/8/layout/vList2"/>
    <dgm:cxn modelId="{4B67FA87-07BB-420F-BA81-B8062E75F891}" srcId="{6F0C98AC-3738-4A6D-8C38-34458EA268A0}" destId="{80FE11D9-76F4-4B85-A55B-942B6ECD3E51}" srcOrd="4" destOrd="0" parTransId="{B53B731C-0651-4ED5-9989-06C82B209304}" sibTransId="{BD29B1C0-C0A2-416F-969E-F36A59C3D99E}"/>
    <dgm:cxn modelId="{80546C8C-1B12-40A1-97E6-945F616B870E}" type="presOf" srcId="{4AFAF515-E4B3-494B-A8C5-43D16FC8FFD6}" destId="{2B6BE01C-F9F5-4C58-BEAB-5C655485B0F8}" srcOrd="0" destOrd="0" presId="urn:microsoft.com/office/officeart/2005/8/layout/vList2"/>
    <dgm:cxn modelId="{BE31499D-2D17-4A3F-82F7-EB3FC74CCE2F}" type="presOf" srcId="{6F0C98AC-3738-4A6D-8C38-34458EA268A0}" destId="{72ED3352-3CA1-4775-800B-E65E1B7A2671}" srcOrd="0" destOrd="0" presId="urn:microsoft.com/office/officeart/2005/8/layout/vList2"/>
    <dgm:cxn modelId="{1E561C9F-C4F8-4380-8DD0-1013C9CD41BA}" srcId="{6F0C98AC-3738-4A6D-8C38-34458EA268A0}" destId="{7036F334-C124-4143-9676-F28D2B2FD5D9}" srcOrd="0" destOrd="0" parTransId="{A18C436A-00A7-4BBE-A820-8318CE43B3D3}" sibTransId="{6FFFC360-BBDF-470C-AEFE-74EA48140C79}"/>
    <dgm:cxn modelId="{985275A2-8965-46EB-A3E0-DED195253E46}" type="presOf" srcId="{80FE11D9-76F4-4B85-A55B-942B6ECD3E51}" destId="{ED2B811B-5AAC-41F1-BE08-371DF12E0B35}" srcOrd="0" destOrd="0" presId="urn:microsoft.com/office/officeart/2005/8/layout/vList2"/>
    <dgm:cxn modelId="{610795A6-8E5F-42D5-9B1B-A817F5E248A1}" type="presOf" srcId="{DD51EEDF-2DEB-4935-85C7-15550EBE4E66}" destId="{6EBBA19A-E609-4F97-A7A4-7B9841465B31}" srcOrd="0" destOrd="0" presId="urn:microsoft.com/office/officeart/2005/8/layout/vList2"/>
    <dgm:cxn modelId="{22013BC5-E545-41B2-800E-65194CB3C1F4}" srcId="{6F0C98AC-3738-4A6D-8C38-34458EA268A0}" destId="{5FE25116-88AC-4DB1-94E8-4B6EF358D765}" srcOrd="1" destOrd="0" parTransId="{AF5475DF-AFB5-44C3-B505-8CBCD6D2808A}" sibTransId="{8DD72420-B1DA-4F49-9199-579FCA88EDBD}"/>
    <dgm:cxn modelId="{AC8FC6CC-D757-4B93-BF34-E3D43726667F}" srcId="{6F0C98AC-3738-4A6D-8C38-34458EA268A0}" destId="{5B3C97FD-6709-4733-8CF3-9893562D6DE8}" srcOrd="7" destOrd="0" parTransId="{C2424CD8-FB3C-4C75-B875-9AB3B7CCEA02}" sibTransId="{053CEA23-F444-4EC3-91C4-F306A247158F}"/>
    <dgm:cxn modelId="{24CBE5ED-D716-4EDE-A57C-C163A0500D18}" type="presOf" srcId="{5FE25116-88AC-4DB1-94E8-4B6EF358D765}" destId="{9695A194-3187-474C-96BD-81FB3ECA4D73}" srcOrd="0" destOrd="0" presId="urn:microsoft.com/office/officeart/2005/8/layout/vList2"/>
    <dgm:cxn modelId="{A447A5F6-12F1-475C-AC3F-A7D1E984C0F2}" type="presOf" srcId="{FBBAB58E-B75C-4552-B6AF-8D25D1948502}" destId="{558CE75E-70F5-444A-B1AF-B274906A8C88}" srcOrd="0" destOrd="0" presId="urn:microsoft.com/office/officeart/2005/8/layout/vList2"/>
    <dgm:cxn modelId="{EB1E05FE-E3AB-4157-B917-76CD1F8F1EED}" type="presOf" srcId="{5B3C97FD-6709-4733-8CF3-9893562D6DE8}" destId="{583AA9D2-9E30-41D4-B1B5-3E782A8C76AF}" srcOrd="0" destOrd="0" presId="urn:microsoft.com/office/officeart/2005/8/layout/vList2"/>
    <dgm:cxn modelId="{4574087F-D8F6-4968-95E3-8C0C9DBF7B9D}" type="presParOf" srcId="{72ED3352-3CA1-4775-800B-E65E1B7A2671}" destId="{AB80C810-1D0E-4BFB-9E36-E162520670B1}" srcOrd="0" destOrd="0" presId="urn:microsoft.com/office/officeart/2005/8/layout/vList2"/>
    <dgm:cxn modelId="{F1968CE4-C5D7-4AD2-B6C8-D69214BED722}" type="presParOf" srcId="{72ED3352-3CA1-4775-800B-E65E1B7A2671}" destId="{12507310-BC8F-4680-8472-14C56F0E23B9}" srcOrd="1" destOrd="0" presId="urn:microsoft.com/office/officeart/2005/8/layout/vList2"/>
    <dgm:cxn modelId="{CF04BB1A-64C5-4A81-A400-87AC490F9EA6}" type="presParOf" srcId="{72ED3352-3CA1-4775-800B-E65E1B7A2671}" destId="{9695A194-3187-474C-96BD-81FB3ECA4D73}" srcOrd="2" destOrd="0" presId="urn:microsoft.com/office/officeart/2005/8/layout/vList2"/>
    <dgm:cxn modelId="{41F94CF2-A411-4B26-919B-B939E2F4A74E}" type="presParOf" srcId="{72ED3352-3CA1-4775-800B-E65E1B7A2671}" destId="{9862EE63-EE8A-4BF5-AFD1-2597D220A234}" srcOrd="3" destOrd="0" presId="urn:microsoft.com/office/officeart/2005/8/layout/vList2"/>
    <dgm:cxn modelId="{21EACA79-5B04-48CE-8CC8-7107777838B4}" type="presParOf" srcId="{72ED3352-3CA1-4775-800B-E65E1B7A2671}" destId="{6EBBA19A-E609-4F97-A7A4-7B9841465B31}" srcOrd="4" destOrd="0" presId="urn:microsoft.com/office/officeart/2005/8/layout/vList2"/>
    <dgm:cxn modelId="{8A331BF0-2018-49C8-9353-B7910192094F}" type="presParOf" srcId="{72ED3352-3CA1-4775-800B-E65E1B7A2671}" destId="{30FDBCB2-C1AF-46B4-94B9-1037D2806F59}" srcOrd="5" destOrd="0" presId="urn:microsoft.com/office/officeart/2005/8/layout/vList2"/>
    <dgm:cxn modelId="{49BB6E9A-6EF0-4987-8BE8-3704264D3A59}" type="presParOf" srcId="{72ED3352-3CA1-4775-800B-E65E1B7A2671}" destId="{2B6BE01C-F9F5-4C58-BEAB-5C655485B0F8}" srcOrd="6" destOrd="0" presId="urn:microsoft.com/office/officeart/2005/8/layout/vList2"/>
    <dgm:cxn modelId="{02DB4F01-3F80-4711-8F7B-4B00573D289F}" type="presParOf" srcId="{72ED3352-3CA1-4775-800B-E65E1B7A2671}" destId="{CC2A995C-424A-4499-9079-3756E606B0AE}" srcOrd="7" destOrd="0" presId="urn:microsoft.com/office/officeart/2005/8/layout/vList2"/>
    <dgm:cxn modelId="{43E384E3-2EDE-42C0-87D2-6D0A0D8951B0}" type="presParOf" srcId="{72ED3352-3CA1-4775-800B-E65E1B7A2671}" destId="{ED2B811B-5AAC-41F1-BE08-371DF12E0B35}" srcOrd="8" destOrd="0" presId="urn:microsoft.com/office/officeart/2005/8/layout/vList2"/>
    <dgm:cxn modelId="{FD1D7CC4-5201-43CE-A896-683341D3508E}" type="presParOf" srcId="{72ED3352-3CA1-4775-800B-E65E1B7A2671}" destId="{BFC422B2-A13C-4F77-8473-C07F936C83F9}" srcOrd="9" destOrd="0" presId="urn:microsoft.com/office/officeart/2005/8/layout/vList2"/>
    <dgm:cxn modelId="{B89BC585-81FA-4909-9784-CE3F2184EC57}" type="presParOf" srcId="{72ED3352-3CA1-4775-800B-E65E1B7A2671}" destId="{558CE75E-70F5-444A-B1AF-B274906A8C88}" srcOrd="10" destOrd="0" presId="urn:microsoft.com/office/officeart/2005/8/layout/vList2"/>
    <dgm:cxn modelId="{D52AE4F0-5A46-43CD-8BDB-82CC875CA038}" type="presParOf" srcId="{72ED3352-3CA1-4775-800B-E65E1B7A2671}" destId="{72AA9905-B237-4443-80F5-9917AB682DDE}" srcOrd="11" destOrd="0" presId="urn:microsoft.com/office/officeart/2005/8/layout/vList2"/>
    <dgm:cxn modelId="{EBFF34E9-74A1-4A75-A1B9-70C939750273}" type="presParOf" srcId="{72ED3352-3CA1-4775-800B-E65E1B7A2671}" destId="{F02A4FDD-5A80-4490-BCA4-0B88619692BB}" srcOrd="12" destOrd="0" presId="urn:microsoft.com/office/officeart/2005/8/layout/vList2"/>
    <dgm:cxn modelId="{13D12279-C996-4E8C-8166-F4F59CDA15D3}" type="presParOf" srcId="{72ED3352-3CA1-4775-800B-E65E1B7A2671}" destId="{2E59C77A-7381-4F4A-9297-282CD3B416EF}" srcOrd="13" destOrd="0" presId="urn:microsoft.com/office/officeart/2005/8/layout/vList2"/>
    <dgm:cxn modelId="{38B5460F-3350-4FDB-A2C4-945A55F36CD1}" type="presParOf" srcId="{72ED3352-3CA1-4775-800B-E65E1B7A2671}" destId="{583AA9D2-9E30-41D4-B1B5-3E782A8C76AF}" srcOrd="14"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D5233A7-2D08-4155-A1E2-201655447840}"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2B08800B-C18A-45D3-907F-14148D662DB5}">
      <dgm:prSet custT="1"/>
      <dgm:spPr/>
      <dgm:t>
        <a:bodyPr/>
        <a:lstStyle/>
        <a:p>
          <a:pPr rtl="0"/>
          <a:r>
            <a:rPr lang="en-IN" sz="2000" b="1" dirty="0">
              <a:latin typeface="+mj-lt"/>
            </a:rPr>
            <a:t>Feasibility integrating Ayurveda with Allopathic system of medicine  in a tertiary health care hospital  to the  management of Osteoarthritis (Knee) </a:t>
          </a:r>
          <a:endParaRPr lang="en-US" sz="2000" dirty="0">
            <a:latin typeface="+mj-lt"/>
          </a:endParaRPr>
        </a:p>
      </dgm:t>
    </dgm:pt>
    <dgm:pt modelId="{12198972-F999-458B-A061-B82E5AAAD36D}" type="parTrans" cxnId="{CD2627AB-DC85-4BB1-8356-0738F67A86CC}">
      <dgm:prSet/>
      <dgm:spPr/>
      <dgm:t>
        <a:bodyPr/>
        <a:lstStyle/>
        <a:p>
          <a:endParaRPr lang="en-US">
            <a:latin typeface="+mj-lt"/>
          </a:endParaRPr>
        </a:p>
      </dgm:t>
    </dgm:pt>
    <dgm:pt modelId="{675247F4-676C-43DD-AFA4-981D24C4696C}" type="sibTrans" cxnId="{CD2627AB-DC85-4BB1-8356-0738F67A86CC}">
      <dgm:prSet/>
      <dgm:spPr/>
      <dgm:t>
        <a:bodyPr/>
        <a:lstStyle/>
        <a:p>
          <a:endParaRPr lang="en-US">
            <a:latin typeface="+mj-lt"/>
          </a:endParaRPr>
        </a:p>
      </dgm:t>
    </dgm:pt>
    <dgm:pt modelId="{4854D29E-84C3-4C23-88C3-BBA4EDCA1129}">
      <dgm:prSet/>
      <dgm:spPr/>
      <dgm:t>
        <a:bodyPr/>
        <a:lstStyle/>
        <a:p>
          <a:pPr rtl="0"/>
          <a:r>
            <a:rPr lang="en-US" b="1" dirty="0">
              <a:latin typeface="+mj-lt"/>
            </a:rPr>
            <a:t>Strengthened Communication Among Ayurveda and Allopathic </a:t>
          </a:r>
          <a:r>
            <a:rPr lang="en-US" dirty="0">
              <a:latin typeface="+mj-lt"/>
            </a:rPr>
            <a:t>system  Health care Providers </a:t>
          </a:r>
        </a:p>
      </dgm:t>
    </dgm:pt>
    <dgm:pt modelId="{B5EAE79C-4194-42AF-BBC1-402480229E34}" type="parTrans" cxnId="{19E6D31C-7332-437D-B126-7418239D5C17}">
      <dgm:prSet/>
      <dgm:spPr/>
      <dgm:t>
        <a:bodyPr/>
        <a:lstStyle/>
        <a:p>
          <a:endParaRPr lang="en-US">
            <a:latin typeface="+mj-lt"/>
          </a:endParaRPr>
        </a:p>
      </dgm:t>
    </dgm:pt>
    <dgm:pt modelId="{6C2F6023-E5B4-4279-BA5F-0226E068FCE5}" type="sibTrans" cxnId="{19E6D31C-7332-437D-B126-7418239D5C17}">
      <dgm:prSet/>
      <dgm:spPr/>
      <dgm:t>
        <a:bodyPr/>
        <a:lstStyle/>
        <a:p>
          <a:endParaRPr lang="en-US">
            <a:latin typeface="+mj-lt"/>
          </a:endParaRPr>
        </a:p>
      </dgm:t>
    </dgm:pt>
    <dgm:pt modelId="{75786BC9-53FF-4A60-8A19-84C30FDF3259}">
      <dgm:prSet custT="1"/>
      <dgm:spPr/>
      <dgm:t>
        <a:bodyPr/>
        <a:lstStyle/>
        <a:p>
          <a:pPr rtl="0"/>
          <a:r>
            <a:rPr lang="en-US" sz="1600" b="0" dirty="0">
              <a:latin typeface="+mj-lt"/>
            </a:rPr>
            <a:t>Awareness on System Strength </a:t>
          </a:r>
        </a:p>
      </dgm:t>
    </dgm:pt>
    <dgm:pt modelId="{1907B4B1-D84D-48D2-B6E4-9D62FA7B3460}" type="parTrans" cxnId="{920A3291-3322-45FC-A1D4-2B9EED7C9E36}">
      <dgm:prSet/>
      <dgm:spPr/>
      <dgm:t>
        <a:bodyPr/>
        <a:lstStyle/>
        <a:p>
          <a:endParaRPr lang="en-US">
            <a:latin typeface="+mj-lt"/>
          </a:endParaRPr>
        </a:p>
      </dgm:t>
    </dgm:pt>
    <dgm:pt modelId="{86A2E5D9-2105-4627-98CB-D8A29365339F}" type="sibTrans" cxnId="{920A3291-3322-45FC-A1D4-2B9EED7C9E36}">
      <dgm:prSet/>
      <dgm:spPr/>
      <dgm:t>
        <a:bodyPr/>
        <a:lstStyle/>
        <a:p>
          <a:endParaRPr lang="en-US">
            <a:latin typeface="+mj-lt"/>
          </a:endParaRPr>
        </a:p>
      </dgm:t>
    </dgm:pt>
    <dgm:pt modelId="{57B4A63C-4983-4CC1-9BB0-17E287B9D9D6}">
      <dgm:prSet/>
      <dgm:spPr/>
      <dgm:t>
        <a:bodyPr/>
        <a:lstStyle/>
        <a:p>
          <a:pPr rtl="0"/>
          <a:r>
            <a:rPr lang="en-US" b="1" dirty="0">
              <a:latin typeface="+mj-lt"/>
            </a:rPr>
            <a:t>Functional integration and Cross referrals</a:t>
          </a:r>
        </a:p>
      </dgm:t>
    </dgm:pt>
    <dgm:pt modelId="{78EF3C3F-C9DD-4C80-89C7-D2693BC06F47}" type="parTrans" cxnId="{DE464CFE-2B3F-48E4-889E-CFA3887C55C2}">
      <dgm:prSet/>
      <dgm:spPr/>
      <dgm:t>
        <a:bodyPr/>
        <a:lstStyle/>
        <a:p>
          <a:endParaRPr lang="en-US">
            <a:latin typeface="+mj-lt"/>
          </a:endParaRPr>
        </a:p>
      </dgm:t>
    </dgm:pt>
    <dgm:pt modelId="{6503C8F0-205F-427C-BA1C-167B9B89C124}" type="sibTrans" cxnId="{DE464CFE-2B3F-48E4-889E-CFA3887C55C2}">
      <dgm:prSet/>
      <dgm:spPr/>
      <dgm:t>
        <a:bodyPr/>
        <a:lstStyle/>
        <a:p>
          <a:endParaRPr lang="en-US">
            <a:latin typeface="+mj-lt"/>
          </a:endParaRPr>
        </a:p>
      </dgm:t>
    </dgm:pt>
    <dgm:pt modelId="{097CBE43-9776-4C6C-ADA3-AD3718E6B236}">
      <dgm:prSet/>
      <dgm:spPr/>
      <dgm:t>
        <a:bodyPr/>
        <a:lstStyle/>
        <a:p>
          <a:pPr rtl="0"/>
          <a:r>
            <a:rPr lang="en-IN" b="1" dirty="0">
              <a:latin typeface="+mj-lt"/>
            </a:rPr>
            <a:t>Effective Ayurvedic  intervention (KGMC Index)</a:t>
          </a:r>
          <a:endParaRPr lang="en-US" b="1" dirty="0">
            <a:latin typeface="+mj-lt"/>
          </a:endParaRPr>
        </a:p>
      </dgm:t>
    </dgm:pt>
    <dgm:pt modelId="{D600031A-D955-4E82-B1A1-04563C818E45}" type="parTrans" cxnId="{7EAEED31-C9CE-4D01-957E-C7EB2C0382E2}">
      <dgm:prSet/>
      <dgm:spPr/>
      <dgm:t>
        <a:bodyPr/>
        <a:lstStyle/>
        <a:p>
          <a:endParaRPr lang="en-US">
            <a:latin typeface="+mj-lt"/>
          </a:endParaRPr>
        </a:p>
      </dgm:t>
    </dgm:pt>
    <dgm:pt modelId="{C3CEF207-BA66-4A95-AAC8-28E98ACF410D}" type="sibTrans" cxnId="{7EAEED31-C9CE-4D01-957E-C7EB2C0382E2}">
      <dgm:prSet/>
      <dgm:spPr/>
      <dgm:t>
        <a:bodyPr/>
        <a:lstStyle/>
        <a:p>
          <a:endParaRPr lang="en-US">
            <a:latin typeface="+mj-lt"/>
          </a:endParaRPr>
        </a:p>
      </dgm:t>
    </dgm:pt>
    <dgm:pt modelId="{4F5AE7AC-DDDC-4828-A8B8-EEF76DEC4BE2}">
      <dgm:prSet/>
      <dgm:spPr/>
      <dgm:t>
        <a:bodyPr/>
        <a:lstStyle/>
        <a:p>
          <a:pPr rtl="0"/>
          <a:r>
            <a:rPr lang="en-IN" b="1" dirty="0">
              <a:latin typeface="+mj-lt"/>
            </a:rPr>
            <a:t>Improved QOL and  reduced burden of analgesics</a:t>
          </a:r>
          <a:endParaRPr lang="en-US" b="1" dirty="0">
            <a:latin typeface="+mj-lt"/>
          </a:endParaRPr>
        </a:p>
      </dgm:t>
    </dgm:pt>
    <dgm:pt modelId="{DE023EDC-2D60-47A3-9177-B2B30643BE5B}" type="parTrans" cxnId="{C6E5CDD7-7ED8-4B0B-90DF-7DF3105CD4F8}">
      <dgm:prSet/>
      <dgm:spPr/>
      <dgm:t>
        <a:bodyPr/>
        <a:lstStyle/>
        <a:p>
          <a:endParaRPr lang="en-US">
            <a:latin typeface="+mj-lt"/>
          </a:endParaRPr>
        </a:p>
      </dgm:t>
    </dgm:pt>
    <dgm:pt modelId="{357D95D5-B754-458F-A87F-F896F43CB9F2}" type="sibTrans" cxnId="{C6E5CDD7-7ED8-4B0B-90DF-7DF3105CD4F8}">
      <dgm:prSet/>
      <dgm:spPr/>
      <dgm:t>
        <a:bodyPr/>
        <a:lstStyle/>
        <a:p>
          <a:endParaRPr lang="en-US">
            <a:latin typeface="+mj-lt"/>
          </a:endParaRPr>
        </a:p>
      </dgm:t>
    </dgm:pt>
    <dgm:pt modelId="{9834703D-EBF2-4238-B547-DFC73D512CAE}" type="pres">
      <dgm:prSet presAssocID="{5D5233A7-2D08-4155-A1E2-201655447840}" presName="theList" presStyleCnt="0">
        <dgm:presLayoutVars>
          <dgm:dir/>
          <dgm:animLvl val="lvl"/>
          <dgm:resizeHandles val="exact"/>
        </dgm:presLayoutVars>
      </dgm:prSet>
      <dgm:spPr/>
    </dgm:pt>
    <dgm:pt modelId="{836E326F-682D-4AFE-A6E7-7AA54D882CA4}" type="pres">
      <dgm:prSet presAssocID="{2B08800B-C18A-45D3-907F-14148D662DB5}" presName="compNode" presStyleCnt="0"/>
      <dgm:spPr/>
    </dgm:pt>
    <dgm:pt modelId="{DE4A395A-1BF5-4FD8-8331-52E724847013}" type="pres">
      <dgm:prSet presAssocID="{2B08800B-C18A-45D3-907F-14148D662DB5}" presName="aNode" presStyleLbl="bgShp" presStyleIdx="0" presStyleCnt="1"/>
      <dgm:spPr/>
    </dgm:pt>
    <dgm:pt modelId="{2831B164-8455-4C49-9548-DD81AC632546}" type="pres">
      <dgm:prSet presAssocID="{2B08800B-C18A-45D3-907F-14148D662DB5}" presName="textNode" presStyleLbl="bgShp" presStyleIdx="0" presStyleCnt="1"/>
      <dgm:spPr/>
    </dgm:pt>
    <dgm:pt modelId="{9CFAD5C6-D89D-4089-811E-99D43B452309}" type="pres">
      <dgm:prSet presAssocID="{2B08800B-C18A-45D3-907F-14148D662DB5}" presName="compChildNode" presStyleCnt="0"/>
      <dgm:spPr/>
    </dgm:pt>
    <dgm:pt modelId="{FAA57DA8-9387-4FFC-81C4-84D864511D1A}" type="pres">
      <dgm:prSet presAssocID="{2B08800B-C18A-45D3-907F-14148D662DB5}" presName="theInnerList" presStyleCnt="0"/>
      <dgm:spPr/>
    </dgm:pt>
    <dgm:pt modelId="{B3629F73-C179-4711-8AFA-244C5B95E502}" type="pres">
      <dgm:prSet presAssocID="{4854D29E-84C3-4C23-88C3-BBA4EDCA1129}" presName="childNode" presStyleLbl="node1" presStyleIdx="0" presStyleCnt="5" custLinFactNeighborX="7804">
        <dgm:presLayoutVars>
          <dgm:bulletEnabled val="1"/>
        </dgm:presLayoutVars>
      </dgm:prSet>
      <dgm:spPr/>
    </dgm:pt>
    <dgm:pt modelId="{96C5B1E0-8475-4497-81EA-3520E7410CA9}" type="pres">
      <dgm:prSet presAssocID="{4854D29E-84C3-4C23-88C3-BBA4EDCA1129}" presName="aSpace2" presStyleCnt="0"/>
      <dgm:spPr/>
    </dgm:pt>
    <dgm:pt modelId="{CCAAF43F-1057-4230-A145-1A37BCAC62F2}" type="pres">
      <dgm:prSet presAssocID="{75786BC9-53FF-4A60-8A19-84C30FDF3259}" presName="childNode" presStyleLbl="node1" presStyleIdx="1" presStyleCnt="5" custLinFactNeighborX="7804">
        <dgm:presLayoutVars>
          <dgm:bulletEnabled val="1"/>
        </dgm:presLayoutVars>
      </dgm:prSet>
      <dgm:spPr/>
    </dgm:pt>
    <dgm:pt modelId="{D23762DA-82E4-4082-A2E2-253BFF0D2696}" type="pres">
      <dgm:prSet presAssocID="{75786BC9-53FF-4A60-8A19-84C30FDF3259}" presName="aSpace2" presStyleCnt="0"/>
      <dgm:spPr/>
    </dgm:pt>
    <dgm:pt modelId="{FA56FB07-BA7B-43E0-B41F-6D61F749C0B3}" type="pres">
      <dgm:prSet presAssocID="{57B4A63C-4983-4CC1-9BB0-17E287B9D9D6}" presName="childNode" presStyleLbl="node1" presStyleIdx="2" presStyleCnt="5" custLinFactNeighborX="7804">
        <dgm:presLayoutVars>
          <dgm:bulletEnabled val="1"/>
        </dgm:presLayoutVars>
      </dgm:prSet>
      <dgm:spPr/>
    </dgm:pt>
    <dgm:pt modelId="{98FBBE74-68CF-47D4-B2A4-C9C8BB1DC5AB}" type="pres">
      <dgm:prSet presAssocID="{57B4A63C-4983-4CC1-9BB0-17E287B9D9D6}" presName="aSpace2" presStyleCnt="0"/>
      <dgm:spPr/>
    </dgm:pt>
    <dgm:pt modelId="{A91AD12F-ABB1-4B88-86B3-DD7062455526}" type="pres">
      <dgm:prSet presAssocID="{097CBE43-9776-4C6C-ADA3-AD3718E6B236}" presName="childNode" presStyleLbl="node1" presStyleIdx="3" presStyleCnt="5" custLinFactNeighborX="7804">
        <dgm:presLayoutVars>
          <dgm:bulletEnabled val="1"/>
        </dgm:presLayoutVars>
      </dgm:prSet>
      <dgm:spPr/>
    </dgm:pt>
    <dgm:pt modelId="{FD1AA752-A07C-43E2-A0BB-6D356EBBAEE4}" type="pres">
      <dgm:prSet presAssocID="{097CBE43-9776-4C6C-ADA3-AD3718E6B236}" presName="aSpace2" presStyleCnt="0"/>
      <dgm:spPr/>
    </dgm:pt>
    <dgm:pt modelId="{ABC5B347-E1D1-4C2E-BA3B-5283E530FE5D}" type="pres">
      <dgm:prSet presAssocID="{4F5AE7AC-DDDC-4828-A8B8-EEF76DEC4BE2}" presName="childNode" presStyleLbl="node1" presStyleIdx="4" presStyleCnt="5" custLinFactNeighborX="8407">
        <dgm:presLayoutVars>
          <dgm:bulletEnabled val="1"/>
        </dgm:presLayoutVars>
      </dgm:prSet>
      <dgm:spPr/>
    </dgm:pt>
  </dgm:ptLst>
  <dgm:cxnLst>
    <dgm:cxn modelId="{19E6D31C-7332-437D-B126-7418239D5C17}" srcId="{2B08800B-C18A-45D3-907F-14148D662DB5}" destId="{4854D29E-84C3-4C23-88C3-BBA4EDCA1129}" srcOrd="0" destOrd="0" parTransId="{B5EAE79C-4194-42AF-BBC1-402480229E34}" sibTransId="{6C2F6023-E5B4-4279-BA5F-0226E068FCE5}"/>
    <dgm:cxn modelId="{7EAEED31-C9CE-4D01-957E-C7EB2C0382E2}" srcId="{2B08800B-C18A-45D3-907F-14148D662DB5}" destId="{097CBE43-9776-4C6C-ADA3-AD3718E6B236}" srcOrd="3" destOrd="0" parTransId="{D600031A-D955-4E82-B1A1-04563C818E45}" sibTransId="{C3CEF207-BA66-4A95-AAC8-28E98ACF410D}"/>
    <dgm:cxn modelId="{E96ED65C-CA23-48F5-B267-3E5773DA7A8D}" type="presOf" srcId="{4854D29E-84C3-4C23-88C3-BBA4EDCA1129}" destId="{B3629F73-C179-4711-8AFA-244C5B95E502}" srcOrd="0" destOrd="0" presId="urn:microsoft.com/office/officeart/2005/8/layout/lProcess2"/>
    <dgm:cxn modelId="{D657D265-8E02-4850-A715-6B01E1E59960}" type="presOf" srcId="{5D5233A7-2D08-4155-A1E2-201655447840}" destId="{9834703D-EBF2-4238-B547-DFC73D512CAE}" srcOrd="0" destOrd="0" presId="urn:microsoft.com/office/officeart/2005/8/layout/lProcess2"/>
    <dgm:cxn modelId="{7172964D-263A-4246-916A-FD62B064F397}" type="presOf" srcId="{2B08800B-C18A-45D3-907F-14148D662DB5}" destId="{2831B164-8455-4C49-9548-DD81AC632546}" srcOrd="1" destOrd="0" presId="urn:microsoft.com/office/officeart/2005/8/layout/lProcess2"/>
    <dgm:cxn modelId="{A174A675-A51B-4B6F-B524-2E7BBD47661B}" type="presOf" srcId="{2B08800B-C18A-45D3-907F-14148D662DB5}" destId="{DE4A395A-1BF5-4FD8-8331-52E724847013}" srcOrd="0" destOrd="0" presId="urn:microsoft.com/office/officeart/2005/8/layout/lProcess2"/>
    <dgm:cxn modelId="{05058978-A830-4489-A8B1-F074AB29B8DD}" type="presOf" srcId="{57B4A63C-4983-4CC1-9BB0-17E287B9D9D6}" destId="{FA56FB07-BA7B-43E0-B41F-6D61F749C0B3}" srcOrd="0" destOrd="0" presId="urn:microsoft.com/office/officeart/2005/8/layout/lProcess2"/>
    <dgm:cxn modelId="{920A3291-3322-45FC-A1D4-2B9EED7C9E36}" srcId="{2B08800B-C18A-45D3-907F-14148D662DB5}" destId="{75786BC9-53FF-4A60-8A19-84C30FDF3259}" srcOrd="1" destOrd="0" parTransId="{1907B4B1-D84D-48D2-B6E4-9D62FA7B3460}" sibTransId="{86A2E5D9-2105-4627-98CB-D8A29365339F}"/>
    <dgm:cxn modelId="{65629494-9809-406D-86E6-FA9DD820800A}" type="presOf" srcId="{75786BC9-53FF-4A60-8A19-84C30FDF3259}" destId="{CCAAF43F-1057-4230-A145-1A37BCAC62F2}" srcOrd="0" destOrd="0" presId="urn:microsoft.com/office/officeart/2005/8/layout/lProcess2"/>
    <dgm:cxn modelId="{E6CBC499-E496-4389-A758-917C460B0766}" type="presOf" srcId="{4F5AE7AC-DDDC-4828-A8B8-EEF76DEC4BE2}" destId="{ABC5B347-E1D1-4C2E-BA3B-5283E530FE5D}" srcOrd="0" destOrd="0" presId="urn:microsoft.com/office/officeart/2005/8/layout/lProcess2"/>
    <dgm:cxn modelId="{CD2627AB-DC85-4BB1-8356-0738F67A86CC}" srcId="{5D5233A7-2D08-4155-A1E2-201655447840}" destId="{2B08800B-C18A-45D3-907F-14148D662DB5}" srcOrd="0" destOrd="0" parTransId="{12198972-F999-458B-A061-B82E5AAAD36D}" sibTransId="{675247F4-676C-43DD-AFA4-981D24C4696C}"/>
    <dgm:cxn modelId="{C6E5CDD7-7ED8-4B0B-90DF-7DF3105CD4F8}" srcId="{2B08800B-C18A-45D3-907F-14148D662DB5}" destId="{4F5AE7AC-DDDC-4828-A8B8-EEF76DEC4BE2}" srcOrd="4" destOrd="0" parTransId="{DE023EDC-2D60-47A3-9177-B2B30643BE5B}" sibTransId="{357D95D5-B754-458F-A87F-F896F43CB9F2}"/>
    <dgm:cxn modelId="{85F93EF7-B36C-4F51-A9D2-4276E2DFEDE2}" type="presOf" srcId="{097CBE43-9776-4C6C-ADA3-AD3718E6B236}" destId="{A91AD12F-ABB1-4B88-86B3-DD7062455526}" srcOrd="0" destOrd="0" presId="urn:microsoft.com/office/officeart/2005/8/layout/lProcess2"/>
    <dgm:cxn modelId="{DE464CFE-2B3F-48E4-889E-CFA3887C55C2}" srcId="{2B08800B-C18A-45D3-907F-14148D662DB5}" destId="{57B4A63C-4983-4CC1-9BB0-17E287B9D9D6}" srcOrd="2" destOrd="0" parTransId="{78EF3C3F-C9DD-4C80-89C7-D2693BC06F47}" sibTransId="{6503C8F0-205F-427C-BA1C-167B9B89C124}"/>
    <dgm:cxn modelId="{1CD81258-24C1-4B4A-AF1D-9076C2437216}" type="presParOf" srcId="{9834703D-EBF2-4238-B547-DFC73D512CAE}" destId="{836E326F-682D-4AFE-A6E7-7AA54D882CA4}" srcOrd="0" destOrd="0" presId="urn:microsoft.com/office/officeart/2005/8/layout/lProcess2"/>
    <dgm:cxn modelId="{CA8D8695-7B6D-4DDF-920B-FA2D270844CA}" type="presParOf" srcId="{836E326F-682D-4AFE-A6E7-7AA54D882CA4}" destId="{DE4A395A-1BF5-4FD8-8331-52E724847013}" srcOrd="0" destOrd="0" presId="urn:microsoft.com/office/officeart/2005/8/layout/lProcess2"/>
    <dgm:cxn modelId="{D92BB761-60BD-48BF-AA0F-E16CA613B6FA}" type="presParOf" srcId="{836E326F-682D-4AFE-A6E7-7AA54D882CA4}" destId="{2831B164-8455-4C49-9548-DD81AC632546}" srcOrd="1" destOrd="0" presId="urn:microsoft.com/office/officeart/2005/8/layout/lProcess2"/>
    <dgm:cxn modelId="{51498897-8F59-4B52-98D9-A1E71A4B6864}" type="presParOf" srcId="{836E326F-682D-4AFE-A6E7-7AA54D882CA4}" destId="{9CFAD5C6-D89D-4089-811E-99D43B452309}" srcOrd="2" destOrd="0" presId="urn:microsoft.com/office/officeart/2005/8/layout/lProcess2"/>
    <dgm:cxn modelId="{848F2ADA-0DA3-45B7-AC54-A7BDF152AB25}" type="presParOf" srcId="{9CFAD5C6-D89D-4089-811E-99D43B452309}" destId="{FAA57DA8-9387-4FFC-81C4-84D864511D1A}" srcOrd="0" destOrd="0" presId="urn:microsoft.com/office/officeart/2005/8/layout/lProcess2"/>
    <dgm:cxn modelId="{AF91817E-423C-48B5-817F-75E697F4045B}" type="presParOf" srcId="{FAA57DA8-9387-4FFC-81C4-84D864511D1A}" destId="{B3629F73-C179-4711-8AFA-244C5B95E502}" srcOrd="0" destOrd="0" presId="urn:microsoft.com/office/officeart/2005/8/layout/lProcess2"/>
    <dgm:cxn modelId="{78D4F031-9CA4-4B01-82F8-34A6505AD606}" type="presParOf" srcId="{FAA57DA8-9387-4FFC-81C4-84D864511D1A}" destId="{96C5B1E0-8475-4497-81EA-3520E7410CA9}" srcOrd="1" destOrd="0" presId="urn:microsoft.com/office/officeart/2005/8/layout/lProcess2"/>
    <dgm:cxn modelId="{437F5CC7-A890-4803-87DD-8841ECDF653B}" type="presParOf" srcId="{FAA57DA8-9387-4FFC-81C4-84D864511D1A}" destId="{CCAAF43F-1057-4230-A145-1A37BCAC62F2}" srcOrd="2" destOrd="0" presId="urn:microsoft.com/office/officeart/2005/8/layout/lProcess2"/>
    <dgm:cxn modelId="{0FB17510-0712-412B-8844-1771A732B7E2}" type="presParOf" srcId="{FAA57DA8-9387-4FFC-81C4-84D864511D1A}" destId="{D23762DA-82E4-4082-A2E2-253BFF0D2696}" srcOrd="3" destOrd="0" presId="urn:microsoft.com/office/officeart/2005/8/layout/lProcess2"/>
    <dgm:cxn modelId="{EBC0183F-7F8A-46CE-B0D7-C7F148783EBF}" type="presParOf" srcId="{FAA57DA8-9387-4FFC-81C4-84D864511D1A}" destId="{FA56FB07-BA7B-43E0-B41F-6D61F749C0B3}" srcOrd="4" destOrd="0" presId="urn:microsoft.com/office/officeart/2005/8/layout/lProcess2"/>
    <dgm:cxn modelId="{1688192D-2B26-4D06-AF00-F605D8D9C83E}" type="presParOf" srcId="{FAA57DA8-9387-4FFC-81C4-84D864511D1A}" destId="{98FBBE74-68CF-47D4-B2A4-C9C8BB1DC5AB}" srcOrd="5" destOrd="0" presId="urn:microsoft.com/office/officeart/2005/8/layout/lProcess2"/>
    <dgm:cxn modelId="{8D6869F4-2D94-475E-BAFD-22BD4893D0DC}" type="presParOf" srcId="{FAA57DA8-9387-4FFC-81C4-84D864511D1A}" destId="{A91AD12F-ABB1-4B88-86B3-DD7062455526}" srcOrd="6" destOrd="0" presId="urn:microsoft.com/office/officeart/2005/8/layout/lProcess2"/>
    <dgm:cxn modelId="{FB4B807C-8587-45FF-AAB2-B54E560547D2}" type="presParOf" srcId="{FAA57DA8-9387-4FFC-81C4-84D864511D1A}" destId="{FD1AA752-A07C-43E2-A0BB-6D356EBBAEE4}" srcOrd="7" destOrd="0" presId="urn:microsoft.com/office/officeart/2005/8/layout/lProcess2"/>
    <dgm:cxn modelId="{3835A06B-4B52-4FF1-B326-5D95464EA9CC}" type="presParOf" srcId="{FAA57DA8-9387-4FFC-81C4-84D864511D1A}" destId="{ABC5B347-E1D1-4C2E-BA3B-5283E530FE5D}" srcOrd="8"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25966F5-2748-452C-BB81-2E947B9E5B0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796A1AE5-96FF-43D5-A645-5F2E5EF70F48}">
      <dgm:prSet custT="1"/>
      <dgm:spPr>
        <a:solidFill>
          <a:schemeClr val="accent2">
            <a:lumMod val="40000"/>
            <a:lumOff val="60000"/>
          </a:schemeClr>
        </a:solidFill>
      </dgm:spPr>
      <dgm:t>
        <a:bodyPr/>
        <a:lstStyle/>
        <a:p>
          <a:pPr rtl="0"/>
          <a:r>
            <a:rPr lang="en-US" sz="1800" b="1" dirty="0">
              <a:solidFill>
                <a:schemeClr val="tx1">
                  <a:lumMod val="95000"/>
                  <a:lumOff val="5000"/>
                </a:schemeClr>
              </a:solidFill>
              <a:latin typeface="Times" panose="02020603050405020304" pitchFamily="18" charset="0"/>
              <a:cs typeface="Times" panose="02020603050405020304" pitchFamily="18" charset="0"/>
            </a:rPr>
            <a:t>Feasibility</a:t>
          </a:r>
          <a:r>
            <a:rPr lang="en-US" sz="1800" b="1" dirty="0">
              <a:solidFill>
                <a:schemeClr val="tx1">
                  <a:lumMod val="95000"/>
                  <a:lumOff val="5000"/>
                </a:schemeClr>
              </a:solidFill>
              <a:latin typeface="Perpetua" panose="02020502060401020303" pitchFamily="18" charset="0"/>
            </a:rPr>
            <a:t> of introducing Indian systems of medicine (</a:t>
          </a:r>
          <a:r>
            <a:rPr lang="en-US" sz="1800" b="1" dirty="0" err="1">
              <a:solidFill>
                <a:schemeClr val="tx1">
                  <a:lumMod val="95000"/>
                  <a:lumOff val="5000"/>
                </a:schemeClr>
              </a:solidFill>
              <a:latin typeface="Perpetua" panose="02020502060401020303" pitchFamily="18" charset="0"/>
            </a:rPr>
            <a:t>Ayurveda</a:t>
          </a:r>
          <a:r>
            <a:rPr lang="en-US" sz="1800" b="1" dirty="0">
              <a:solidFill>
                <a:schemeClr val="tx1">
                  <a:lumMod val="95000"/>
                  <a:lumOff val="5000"/>
                </a:schemeClr>
              </a:solidFill>
              <a:latin typeface="Perpetua" panose="02020502060401020303" pitchFamily="18" charset="0"/>
            </a:rPr>
            <a:t> &amp; </a:t>
          </a:r>
          <a:r>
            <a:rPr lang="en-US" sz="1800" b="1" dirty="0" err="1">
              <a:solidFill>
                <a:schemeClr val="tx1">
                  <a:lumMod val="95000"/>
                  <a:lumOff val="5000"/>
                </a:schemeClr>
              </a:solidFill>
              <a:latin typeface="Perpetua" panose="02020502060401020303" pitchFamily="18" charset="0"/>
            </a:rPr>
            <a:t>Siddha</a:t>
          </a:r>
          <a:r>
            <a:rPr lang="en-US" sz="1800" b="1" dirty="0">
              <a:solidFill>
                <a:schemeClr val="tx1">
                  <a:lumMod val="95000"/>
                  <a:lumOff val="5000"/>
                </a:schemeClr>
              </a:solidFill>
              <a:latin typeface="Perpetua" panose="02020502060401020303" pitchFamily="18" charset="0"/>
            </a:rPr>
            <a:t>) in the National RCH at the primary health care (PHC) Level: An Operational Study </a:t>
          </a:r>
          <a:endParaRPr lang="en-US" sz="1800" dirty="0">
            <a:solidFill>
              <a:schemeClr val="tx1">
                <a:lumMod val="95000"/>
                <a:lumOff val="5000"/>
              </a:schemeClr>
            </a:solidFill>
            <a:latin typeface="Perpetua" panose="02020502060401020303" pitchFamily="18" charset="0"/>
          </a:endParaRPr>
        </a:p>
      </dgm:t>
    </dgm:pt>
    <dgm:pt modelId="{9D34A490-426B-472C-9936-40BC3274083C}" type="parTrans" cxnId="{2489AC0B-F253-4BBD-B77A-562FCA19705C}">
      <dgm:prSet/>
      <dgm:spPr/>
      <dgm:t>
        <a:bodyPr/>
        <a:lstStyle/>
        <a:p>
          <a:endParaRPr lang="en-US"/>
        </a:p>
      </dgm:t>
    </dgm:pt>
    <dgm:pt modelId="{1EE2256D-1036-47CA-BBC7-DFB6D76DBBE7}" type="sibTrans" cxnId="{2489AC0B-F253-4BBD-B77A-562FCA19705C}">
      <dgm:prSet/>
      <dgm:spPr/>
      <dgm:t>
        <a:bodyPr/>
        <a:lstStyle/>
        <a:p>
          <a:endParaRPr lang="en-US"/>
        </a:p>
      </dgm:t>
    </dgm:pt>
    <dgm:pt modelId="{AE2F899F-4783-498E-9900-E3E4D068D572}">
      <dgm:prSet/>
      <dgm:spPr/>
      <dgm:t>
        <a:bodyPr/>
        <a:lstStyle/>
        <a:p>
          <a:pPr algn="just" rtl="0"/>
          <a:r>
            <a:rPr lang="en-US" dirty="0">
              <a:solidFill>
                <a:srgbClr val="C00000"/>
              </a:solidFill>
              <a:latin typeface="Times" panose="02020603050405020304" pitchFamily="18" charset="0"/>
              <a:cs typeface="Times" panose="02020603050405020304" pitchFamily="18" charset="0"/>
            </a:rPr>
            <a:t>17 drugs </a:t>
          </a:r>
          <a:r>
            <a:rPr lang="en-US" dirty="0">
              <a:solidFill>
                <a:schemeClr val="tx2"/>
              </a:solidFill>
              <a:latin typeface="Times" panose="02020603050405020304" pitchFamily="18" charset="0"/>
              <a:cs typeface="Times" panose="02020603050405020304" pitchFamily="18" charset="0"/>
            </a:rPr>
            <a:t>developed through R&amp;D</a:t>
          </a:r>
        </a:p>
      </dgm:t>
    </dgm:pt>
    <dgm:pt modelId="{ACA7626B-5E24-4FD2-8F69-F5DDC2C7BDB6}" type="parTrans" cxnId="{3397F91F-1570-44A9-A902-EAC9AB2B4C66}">
      <dgm:prSet/>
      <dgm:spPr/>
      <dgm:t>
        <a:bodyPr/>
        <a:lstStyle/>
        <a:p>
          <a:endParaRPr lang="en-US"/>
        </a:p>
      </dgm:t>
    </dgm:pt>
    <dgm:pt modelId="{802F86C2-A4DC-4C86-93E8-335B61645F97}" type="sibTrans" cxnId="{3397F91F-1570-44A9-A902-EAC9AB2B4C66}">
      <dgm:prSet/>
      <dgm:spPr/>
      <dgm:t>
        <a:bodyPr/>
        <a:lstStyle/>
        <a:p>
          <a:endParaRPr lang="en-US"/>
        </a:p>
      </dgm:t>
    </dgm:pt>
    <dgm:pt modelId="{44E9AE2C-6839-481A-B8D0-78C79099DF87}">
      <dgm:prSet/>
      <dgm:spPr/>
      <dgm:t>
        <a:bodyPr/>
        <a:lstStyle/>
        <a:p>
          <a:pPr algn="just" rtl="0"/>
          <a:r>
            <a:rPr lang="en-IN" dirty="0">
              <a:solidFill>
                <a:schemeClr val="tx2"/>
              </a:solidFill>
              <a:latin typeface="Times" panose="02020603050405020304" pitchFamily="18" charset="0"/>
              <a:cs typeface="Times" panose="02020603050405020304" pitchFamily="18" charset="0"/>
            </a:rPr>
            <a:t>implemented in 4 PHCs in 2 districts (Mandi &amp; </a:t>
          </a:r>
          <a:r>
            <a:rPr lang="en-IN" dirty="0" err="1">
              <a:solidFill>
                <a:schemeClr val="tx2"/>
              </a:solidFill>
              <a:latin typeface="Times" panose="02020603050405020304" pitchFamily="18" charset="0"/>
              <a:cs typeface="Times" panose="02020603050405020304" pitchFamily="18" charset="0"/>
            </a:rPr>
            <a:t>Kangra</a:t>
          </a:r>
          <a:r>
            <a:rPr lang="en-IN" dirty="0">
              <a:solidFill>
                <a:schemeClr val="tx2"/>
              </a:solidFill>
              <a:latin typeface="Times" panose="02020603050405020304" pitchFamily="18" charset="0"/>
              <a:cs typeface="Times" panose="02020603050405020304" pitchFamily="18" charset="0"/>
            </a:rPr>
            <a:t>) of Himachal Pradesh </a:t>
          </a:r>
          <a:endParaRPr lang="en-US" dirty="0">
            <a:solidFill>
              <a:schemeClr val="tx2"/>
            </a:solidFill>
            <a:latin typeface="Times" panose="02020603050405020304" pitchFamily="18" charset="0"/>
            <a:cs typeface="Times" panose="02020603050405020304" pitchFamily="18" charset="0"/>
          </a:endParaRPr>
        </a:p>
      </dgm:t>
    </dgm:pt>
    <dgm:pt modelId="{B9636973-BB46-422C-826A-5E0804ACE0E7}" type="parTrans" cxnId="{523C1B5D-10DE-4A2C-B8F2-2D312F0BEB26}">
      <dgm:prSet/>
      <dgm:spPr/>
      <dgm:t>
        <a:bodyPr/>
        <a:lstStyle/>
        <a:p>
          <a:endParaRPr lang="en-US"/>
        </a:p>
      </dgm:t>
    </dgm:pt>
    <dgm:pt modelId="{AE49F946-332C-40FC-AEBC-3CCB1CA0787A}" type="sibTrans" cxnId="{523C1B5D-10DE-4A2C-B8F2-2D312F0BEB26}">
      <dgm:prSet/>
      <dgm:spPr/>
      <dgm:t>
        <a:bodyPr/>
        <a:lstStyle/>
        <a:p>
          <a:endParaRPr lang="en-US"/>
        </a:p>
      </dgm:t>
    </dgm:pt>
    <dgm:pt modelId="{0B576E5F-6E14-4575-886F-F59F6D03B06F}">
      <dgm:prSet/>
      <dgm:spPr/>
      <dgm:t>
        <a:bodyPr/>
        <a:lstStyle/>
        <a:p>
          <a:pPr algn="just" rtl="0"/>
          <a:r>
            <a:rPr lang="en-IN" dirty="0">
              <a:solidFill>
                <a:schemeClr val="tx2"/>
              </a:solidFill>
              <a:latin typeface="Times" panose="02020603050405020304" pitchFamily="18" charset="0"/>
              <a:cs typeface="Times" panose="02020603050405020304" pitchFamily="18" charset="0"/>
            </a:rPr>
            <a:t>Total </a:t>
          </a:r>
          <a:r>
            <a:rPr lang="en-IN" dirty="0">
              <a:solidFill>
                <a:srgbClr val="C00000"/>
              </a:solidFill>
              <a:latin typeface="Times" panose="02020603050405020304" pitchFamily="18" charset="0"/>
              <a:cs typeface="Times" panose="02020603050405020304" pitchFamily="18" charset="0"/>
            </a:rPr>
            <a:t>2465 participants </a:t>
          </a:r>
          <a:r>
            <a:rPr lang="en-IN" dirty="0">
              <a:solidFill>
                <a:schemeClr val="tx2"/>
              </a:solidFill>
              <a:latin typeface="Times" panose="02020603050405020304" pitchFamily="18" charset="0"/>
              <a:cs typeface="Times" panose="02020603050405020304" pitchFamily="18" charset="0"/>
            </a:rPr>
            <a:t>were enrolled in the study. </a:t>
          </a:r>
          <a:endParaRPr lang="en-US" dirty="0">
            <a:solidFill>
              <a:schemeClr val="tx2"/>
            </a:solidFill>
            <a:latin typeface="Times" panose="02020603050405020304" pitchFamily="18" charset="0"/>
            <a:cs typeface="Times" panose="02020603050405020304" pitchFamily="18" charset="0"/>
          </a:endParaRPr>
        </a:p>
      </dgm:t>
    </dgm:pt>
    <dgm:pt modelId="{ABFD50DB-7254-4C92-86C6-D2185ADDB4F9}" type="parTrans" cxnId="{9B8E8400-0676-486E-98A8-57FD7A4B9768}">
      <dgm:prSet/>
      <dgm:spPr/>
      <dgm:t>
        <a:bodyPr/>
        <a:lstStyle/>
        <a:p>
          <a:endParaRPr lang="en-US"/>
        </a:p>
      </dgm:t>
    </dgm:pt>
    <dgm:pt modelId="{751C4CD0-5751-4B72-A4E0-967FCD8D7D3E}" type="sibTrans" cxnId="{9B8E8400-0676-486E-98A8-57FD7A4B9768}">
      <dgm:prSet/>
      <dgm:spPr/>
      <dgm:t>
        <a:bodyPr/>
        <a:lstStyle/>
        <a:p>
          <a:endParaRPr lang="en-US"/>
        </a:p>
      </dgm:t>
    </dgm:pt>
    <dgm:pt modelId="{F3411152-7EBE-459F-8401-D6A8BFF81AFD}">
      <dgm:prSet/>
      <dgm:spPr/>
      <dgm:t>
        <a:bodyPr/>
        <a:lstStyle/>
        <a:p>
          <a:pPr algn="just" rtl="0"/>
          <a:r>
            <a:rPr lang="en-IN" dirty="0">
              <a:solidFill>
                <a:schemeClr val="tx2"/>
              </a:solidFill>
              <a:latin typeface="Times" panose="02020603050405020304" pitchFamily="18" charset="0"/>
              <a:cs typeface="Times" panose="02020603050405020304" pitchFamily="18" charset="0"/>
            </a:rPr>
            <a:t>Significant improvement in various outcome indicators such as improvement in </a:t>
          </a:r>
          <a:r>
            <a:rPr lang="en-IN" dirty="0" err="1">
              <a:solidFill>
                <a:schemeClr val="tx2"/>
              </a:solidFill>
              <a:latin typeface="Times" panose="02020603050405020304" pitchFamily="18" charset="0"/>
              <a:cs typeface="Times" panose="02020603050405020304" pitchFamily="18" charset="0"/>
            </a:rPr>
            <a:t>Hb</a:t>
          </a:r>
          <a:r>
            <a:rPr lang="en-IN" dirty="0">
              <a:solidFill>
                <a:schemeClr val="tx2"/>
              </a:solidFill>
              <a:latin typeface="Times" panose="02020603050405020304" pitchFamily="18" charset="0"/>
              <a:cs typeface="Times" panose="02020603050405020304" pitchFamily="18" charset="0"/>
            </a:rPr>
            <a:t>%, minimal complications such as vomiting, </a:t>
          </a:r>
          <a:r>
            <a:rPr lang="en-IN" dirty="0" err="1">
              <a:solidFill>
                <a:schemeClr val="tx2"/>
              </a:solidFill>
              <a:latin typeface="Times" panose="02020603050405020304" pitchFamily="18" charset="0"/>
              <a:cs typeface="Times" panose="02020603050405020304" pitchFamily="18" charset="0"/>
            </a:rPr>
            <a:t>Edema</a:t>
          </a:r>
          <a:r>
            <a:rPr lang="en-IN" dirty="0">
              <a:solidFill>
                <a:schemeClr val="tx2"/>
              </a:solidFill>
              <a:latin typeface="Times" panose="02020603050405020304" pitchFamily="18" charset="0"/>
              <a:cs typeface="Times" panose="02020603050405020304" pitchFamily="18" charset="0"/>
            </a:rPr>
            <a:t> etc. during pregnancy, achievement of full term pregnancy nil still birth and neonatal death were observed </a:t>
          </a:r>
          <a:endParaRPr lang="en-US" dirty="0">
            <a:solidFill>
              <a:schemeClr val="tx2"/>
            </a:solidFill>
            <a:latin typeface="Times" panose="02020603050405020304" pitchFamily="18" charset="0"/>
            <a:cs typeface="Times" panose="02020603050405020304" pitchFamily="18" charset="0"/>
          </a:endParaRPr>
        </a:p>
      </dgm:t>
    </dgm:pt>
    <dgm:pt modelId="{1D5AD5FC-9763-4580-8794-5C20DF1DCC6E}" type="parTrans" cxnId="{88C5C544-EB7E-4488-A943-55B12C02DA63}">
      <dgm:prSet/>
      <dgm:spPr/>
      <dgm:t>
        <a:bodyPr/>
        <a:lstStyle/>
        <a:p>
          <a:endParaRPr lang="en-US"/>
        </a:p>
      </dgm:t>
    </dgm:pt>
    <dgm:pt modelId="{81031400-64C9-447C-8613-D96BAAF709D3}" type="sibTrans" cxnId="{88C5C544-EB7E-4488-A943-55B12C02DA63}">
      <dgm:prSet/>
      <dgm:spPr/>
      <dgm:t>
        <a:bodyPr/>
        <a:lstStyle/>
        <a:p>
          <a:endParaRPr lang="en-US"/>
        </a:p>
      </dgm:t>
    </dgm:pt>
    <dgm:pt modelId="{5547FD00-70F0-4A31-AFFC-181A7A2C2EDA}" type="pres">
      <dgm:prSet presAssocID="{125966F5-2748-452C-BB81-2E947B9E5B0D}" presName="Name0" presStyleCnt="0">
        <dgm:presLayoutVars>
          <dgm:dir/>
          <dgm:animLvl val="lvl"/>
          <dgm:resizeHandles val="exact"/>
        </dgm:presLayoutVars>
      </dgm:prSet>
      <dgm:spPr/>
    </dgm:pt>
    <dgm:pt modelId="{C35A2681-8952-474C-A05E-85E2D1709CE1}" type="pres">
      <dgm:prSet presAssocID="{796A1AE5-96FF-43D5-A645-5F2E5EF70F48}" presName="linNode" presStyleCnt="0"/>
      <dgm:spPr/>
    </dgm:pt>
    <dgm:pt modelId="{57195568-A644-4FB0-8EE9-9ECF6F0C6CCB}" type="pres">
      <dgm:prSet presAssocID="{796A1AE5-96FF-43D5-A645-5F2E5EF70F48}" presName="parentText" presStyleLbl="node1" presStyleIdx="0" presStyleCnt="1">
        <dgm:presLayoutVars>
          <dgm:chMax val="1"/>
          <dgm:bulletEnabled val="1"/>
        </dgm:presLayoutVars>
      </dgm:prSet>
      <dgm:spPr/>
    </dgm:pt>
    <dgm:pt modelId="{96143321-EE74-4142-8EC1-B51569986BAC}" type="pres">
      <dgm:prSet presAssocID="{796A1AE5-96FF-43D5-A645-5F2E5EF70F48}" presName="descendantText" presStyleLbl="alignAccFollowNode1" presStyleIdx="0" presStyleCnt="1" custScaleY="107877" custLinFactNeighborY="-3425">
        <dgm:presLayoutVars>
          <dgm:bulletEnabled val="1"/>
        </dgm:presLayoutVars>
      </dgm:prSet>
      <dgm:spPr/>
    </dgm:pt>
  </dgm:ptLst>
  <dgm:cxnLst>
    <dgm:cxn modelId="{9B8E8400-0676-486E-98A8-57FD7A4B9768}" srcId="{796A1AE5-96FF-43D5-A645-5F2E5EF70F48}" destId="{0B576E5F-6E14-4575-886F-F59F6D03B06F}" srcOrd="2" destOrd="0" parTransId="{ABFD50DB-7254-4C92-86C6-D2185ADDB4F9}" sibTransId="{751C4CD0-5751-4B72-A4E0-967FCD8D7D3E}"/>
    <dgm:cxn modelId="{2489AC0B-F253-4BBD-B77A-562FCA19705C}" srcId="{125966F5-2748-452C-BB81-2E947B9E5B0D}" destId="{796A1AE5-96FF-43D5-A645-5F2E5EF70F48}" srcOrd="0" destOrd="0" parTransId="{9D34A490-426B-472C-9936-40BC3274083C}" sibTransId="{1EE2256D-1036-47CA-BBC7-DFB6D76DBBE7}"/>
    <dgm:cxn modelId="{3397F91F-1570-44A9-A902-EAC9AB2B4C66}" srcId="{796A1AE5-96FF-43D5-A645-5F2E5EF70F48}" destId="{AE2F899F-4783-498E-9900-E3E4D068D572}" srcOrd="0" destOrd="0" parTransId="{ACA7626B-5E24-4FD2-8F69-F5DDC2C7BDB6}" sibTransId="{802F86C2-A4DC-4C86-93E8-335B61645F97}"/>
    <dgm:cxn modelId="{57B67829-2D18-4F05-8F52-1406881724E5}" type="presOf" srcId="{AE2F899F-4783-498E-9900-E3E4D068D572}" destId="{96143321-EE74-4142-8EC1-B51569986BAC}" srcOrd="0" destOrd="0" presId="urn:microsoft.com/office/officeart/2005/8/layout/vList5"/>
    <dgm:cxn modelId="{55602B38-447D-4BFE-9269-8006DA5865D6}" type="presOf" srcId="{796A1AE5-96FF-43D5-A645-5F2E5EF70F48}" destId="{57195568-A644-4FB0-8EE9-9ECF6F0C6CCB}" srcOrd="0" destOrd="0" presId="urn:microsoft.com/office/officeart/2005/8/layout/vList5"/>
    <dgm:cxn modelId="{523C1B5D-10DE-4A2C-B8F2-2D312F0BEB26}" srcId="{796A1AE5-96FF-43D5-A645-5F2E5EF70F48}" destId="{44E9AE2C-6839-481A-B8D0-78C79099DF87}" srcOrd="1" destOrd="0" parTransId="{B9636973-BB46-422C-826A-5E0804ACE0E7}" sibTransId="{AE49F946-332C-40FC-AEBC-3CCB1CA0787A}"/>
    <dgm:cxn modelId="{88C5C544-EB7E-4488-A943-55B12C02DA63}" srcId="{796A1AE5-96FF-43D5-A645-5F2E5EF70F48}" destId="{F3411152-7EBE-459F-8401-D6A8BFF81AFD}" srcOrd="3" destOrd="0" parTransId="{1D5AD5FC-9763-4580-8794-5C20DF1DCC6E}" sibTransId="{81031400-64C9-447C-8613-D96BAAF709D3}"/>
    <dgm:cxn modelId="{06FC9184-8143-40AD-B1B8-021FE6C880B8}" type="presOf" srcId="{0B576E5F-6E14-4575-886F-F59F6D03B06F}" destId="{96143321-EE74-4142-8EC1-B51569986BAC}" srcOrd="0" destOrd="2" presId="urn:microsoft.com/office/officeart/2005/8/layout/vList5"/>
    <dgm:cxn modelId="{10851787-E330-455F-8CFB-6D97678C0A8C}" type="presOf" srcId="{44E9AE2C-6839-481A-B8D0-78C79099DF87}" destId="{96143321-EE74-4142-8EC1-B51569986BAC}" srcOrd="0" destOrd="1" presId="urn:microsoft.com/office/officeart/2005/8/layout/vList5"/>
    <dgm:cxn modelId="{8287FFD8-EA69-4940-B031-52882AF84F7D}" type="presOf" srcId="{F3411152-7EBE-459F-8401-D6A8BFF81AFD}" destId="{96143321-EE74-4142-8EC1-B51569986BAC}" srcOrd="0" destOrd="3" presId="urn:microsoft.com/office/officeart/2005/8/layout/vList5"/>
    <dgm:cxn modelId="{E7D06CEA-FE54-416C-A13F-03C0378CE900}" type="presOf" srcId="{125966F5-2748-452C-BB81-2E947B9E5B0D}" destId="{5547FD00-70F0-4A31-AFFC-181A7A2C2EDA}" srcOrd="0" destOrd="0" presId="urn:microsoft.com/office/officeart/2005/8/layout/vList5"/>
    <dgm:cxn modelId="{5B1D282D-616A-4E28-A32A-15DBD6E4AAAF}" type="presParOf" srcId="{5547FD00-70F0-4A31-AFFC-181A7A2C2EDA}" destId="{C35A2681-8952-474C-A05E-85E2D1709CE1}" srcOrd="0" destOrd="0" presId="urn:microsoft.com/office/officeart/2005/8/layout/vList5"/>
    <dgm:cxn modelId="{1D9BE430-3E7C-4C52-818F-3F5383EFEF64}" type="presParOf" srcId="{C35A2681-8952-474C-A05E-85E2D1709CE1}" destId="{57195568-A644-4FB0-8EE9-9ECF6F0C6CCB}" srcOrd="0" destOrd="0" presId="urn:microsoft.com/office/officeart/2005/8/layout/vList5"/>
    <dgm:cxn modelId="{6D8F4AC0-2BAA-4266-80B8-469C4CC11B36}" type="presParOf" srcId="{C35A2681-8952-474C-A05E-85E2D1709CE1}" destId="{96143321-EE74-4142-8EC1-B51569986BAC}"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48F20B-91E1-4ACC-B5DA-B9BBA1226FBA}">
      <dsp:nvSpPr>
        <dsp:cNvPr id="0" name=""/>
        <dsp:cNvSpPr/>
      </dsp:nvSpPr>
      <dsp:spPr>
        <a:xfrm>
          <a:off x="0" y="234469"/>
          <a:ext cx="7642370" cy="1216800"/>
        </a:xfrm>
        <a:prstGeom prst="roundRect">
          <a:avLst/>
        </a:prstGeom>
        <a:solidFill>
          <a:schemeClr val="accent5">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just" defTabSz="800100" rtl="0">
            <a:lnSpc>
              <a:spcPct val="90000"/>
            </a:lnSpc>
            <a:spcBef>
              <a:spcPct val="0"/>
            </a:spcBef>
            <a:spcAft>
              <a:spcPct val="35000"/>
            </a:spcAft>
            <a:buNone/>
          </a:pPr>
          <a:r>
            <a:rPr lang="en-IN" sz="1800" kern="1200" dirty="0">
              <a:solidFill>
                <a:srgbClr val="002060"/>
              </a:solidFill>
              <a:latin typeface="Times" panose="02020603060405020304" pitchFamily="18" charset="0"/>
            </a:rPr>
            <a:t>An apex body for the formulation, coordination, development and promotion of research on scientific lines in Ayurveda system of medicine.</a:t>
          </a:r>
          <a:endParaRPr lang="en-US" sz="1800" kern="1200" dirty="0">
            <a:solidFill>
              <a:srgbClr val="002060"/>
            </a:solidFill>
            <a:latin typeface="Times" panose="02020603060405020304" pitchFamily="18" charset="0"/>
          </a:endParaRPr>
        </a:p>
      </dsp:txBody>
      <dsp:txXfrm>
        <a:off x="59399" y="293868"/>
        <a:ext cx="7523572" cy="109800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A199E6-D615-47A1-981F-3FE07F88C223}">
      <dsp:nvSpPr>
        <dsp:cNvPr id="0" name=""/>
        <dsp:cNvSpPr/>
      </dsp:nvSpPr>
      <dsp:spPr>
        <a:xfrm>
          <a:off x="0" y="1715"/>
          <a:ext cx="3257550" cy="1013338"/>
        </a:xfrm>
        <a:prstGeom prst="round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just" defTabSz="711200" rtl="0">
            <a:lnSpc>
              <a:spcPct val="100000"/>
            </a:lnSpc>
            <a:spcBef>
              <a:spcPct val="0"/>
            </a:spcBef>
            <a:spcAft>
              <a:spcPct val="35000"/>
            </a:spcAft>
            <a:buNone/>
          </a:pPr>
          <a:r>
            <a:rPr lang="en-US" sz="1600" b="1" kern="1200" dirty="0">
              <a:latin typeface="Times" panose="02020603050405020304" pitchFamily="18" charset="0"/>
              <a:cs typeface="Times" panose="02020603050405020304" pitchFamily="18" charset="0"/>
            </a:rPr>
            <a:t>30 PHCs of </a:t>
          </a:r>
          <a:r>
            <a:rPr lang="en-US" sz="1600" b="1" kern="1200" dirty="0" err="1">
              <a:latin typeface="Times" panose="02020603050405020304" pitchFamily="18" charset="0"/>
              <a:cs typeface="Times" panose="02020603050405020304" pitchFamily="18" charset="0"/>
            </a:rPr>
            <a:t>Gadchiroli</a:t>
          </a:r>
          <a:r>
            <a:rPr lang="en-US" sz="1600" b="1" kern="1200" dirty="0">
              <a:latin typeface="Times" panose="02020603050405020304" pitchFamily="18" charset="0"/>
              <a:cs typeface="Times" panose="02020603050405020304" pitchFamily="18" charset="0"/>
            </a:rPr>
            <a:t> district of Maharashtra</a:t>
          </a:r>
        </a:p>
      </dsp:txBody>
      <dsp:txXfrm>
        <a:off x="49467" y="51182"/>
        <a:ext cx="3158616" cy="914404"/>
      </dsp:txXfrm>
    </dsp:sp>
    <dsp:sp modelId="{CB387D31-0F8E-4EB5-8284-490DA7EFADD4}">
      <dsp:nvSpPr>
        <dsp:cNvPr id="0" name=""/>
        <dsp:cNvSpPr/>
      </dsp:nvSpPr>
      <dsp:spPr>
        <a:xfrm>
          <a:off x="0" y="1028188"/>
          <a:ext cx="3257550" cy="1307280"/>
        </a:xfrm>
        <a:prstGeom prst="roundRect">
          <a:avLst/>
        </a:prstGeom>
        <a:gradFill rotWithShape="0">
          <a:gsLst>
            <a:gs pos="0">
              <a:schemeClr val="accent3">
                <a:hueOff val="5625132"/>
                <a:satOff val="-8440"/>
                <a:lumOff val="-1373"/>
                <a:alphaOff val="0"/>
                <a:tint val="50000"/>
                <a:satMod val="300000"/>
              </a:schemeClr>
            </a:gs>
            <a:gs pos="35000">
              <a:schemeClr val="accent3">
                <a:hueOff val="5625132"/>
                <a:satOff val="-8440"/>
                <a:lumOff val="-1373"/>
                <a:alphaOff val="0"/>
                <a:tint val="37000"/>
                <a:satMod val="300000"/>
              </a:schemeClr>
            </a:gs>
            <a:gs pos="100000">
              <a:schemeClr val="accent3">
                <a:hueOff val="5625132"/>
                <a:satOff val="-8440"/>
                <a:lumOff val="-137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just" defTabSz="711200" rtl="0">
            <a:lnSpc>
              <a:spcPct val="100000"/>
            </a:lnSpc>
            <a:spcBef>
              <a:spcPct val="0"/>
            </a:spcBef>
            <a:spcAft>
              <a:spcPct val="35000"/>
            </a:spcAft>
            <a:buNone/>
          </a:pPr>
          <a:r>
            <a:rPr lang="en-US" sz="1600" b="1" kern="1200" dirty="0" err="1">
              <a:latin typeface="Times" panose="02020603050405020304" pitchFamily="18" charset="0"/>
              <a:cs typeface="Times" panose="02020603050405020304" pitchFamily="18" charset="0"/>
            </a:rPr>
            <a:t>Ayush</a:t>
          </a:r>
          <a:r>
            <a:rPr lang="en-US" sz="1600" b="1" kern="1200" dirty="0">
              <a:latin typeface="Times" panose="02020603050405020304" pitchFamily="18" charset="0"/>
              <a:cs typeface="Times" panose="02020603050405020304" pitchFamily="18" charset="0"/>
            </a:rPr>
            <a:t>-AG, </a:t>
          </a:r>
          <a:r>
            <a:rPr lang="en-US" sz="1600" b="1" kern="1200" dirty="0" err="1">
              <a:latin typeface="Times" panose="02020603050405020304" pitchFamily="18" charset="0"/>
              <a:cs typeface="Times" panose="02020603050405020304" pitchFamily="18" charset="0"/>
            </a:rPr>
            <a:t>Ayush</a:t>
          </a:r>
          <a:r>
            <a:rPr lang="en-US" sz="1600" b="1" kern="1200" dirty="0">
              <a:latin typeface="Times" panose="02020603050405020304" pitchFamily="18" charset="0"/>
              <a:cs typeface="Times" panose="02020603050405020304" pitchFamily="18" charset="0"/>
            </a:rPr>
            <a:t>-AD, </a:t>
          </a:r>
          <a:r>
            <a:rPr lang="en-US" sz="1600" b="1" kern="1200" dirty="0" err="1">
              <a:latin typeface="Times" panose="02020603050405020304" pitchFamily="18" charset="0"/>
              <a:cs typeface="Times" panose="02020603050405020304" pitchFamily="18" charset="0"/>
            </a:rPr>
            <a:t>Ayush</a:t>
          </a:r>
          <a:r>
            <a:rPr lang="en-US" sz="1600" b="1" kern="1200" dirty="0">
              <a:latin typeface="Times" panose="02020603050405020304" pitchFamily="18" charset="0"/>
              <a:cs typeface="Times" panose="02020603050405020304" pitchFamily="18" charset="0"/>
            </a:rPr>
            <a:t>-GG, </a:t>
          </a:r>
          <a:r>
            <a:rPr lang="en-US" sz="1600" b="1" kern="1200" dirty="0" err="1">
              <a:latin typeface="Times" panose="02020603050405020304" pitchFamily="18" charset="0"/>
              <a:cs typeface="Times" panose="02020603050405020304" pitchFamily="18" charset="0"/>
            </a:rPr>
            <a:t>Ayush</a:t>
          </a:r>
          <a:r>
            <a:rPr lang="en-US" sz="1600" b="1" kern="1200" dirty="0">
              <a:latin typeface="Times" panose="02020603050405020304" pitchFamily="18" charset="0"/>
              <a:cs typeface="Times" panose="02020603050405020304" pitchFamily="18" charset="0"/>
            </a:rPr>
            <a:t>-PK </a:t>
          </a:r>
          <a:r>
            <a:rPr lang="en-US" sz="1600" b="1" kern="1200" dirty="0" err="1">
              <a:latin typeface="Times" panose="02020603050405020304" pitchFamily="18" charset="0"/>
              <a:cs typeface="Times" panose="02020603050405020304" pitchFamily="18" charset="0"/>
            </a:rPr>
            <a:t>Avaleha</a:t>
          </a:r>
          <a:r>
            <a:rPr lang="en-US" sz="1600" b="1" kern="1200" dirty="0">
              <a:latin typeface="Times" panose="02020603050405020304" pitchFamily="18" charset="0"/>
              <a:cs typeface="Times" panose="02020603050405020304" pitchFamily="18" charset="0"/>
            </a:rPr>
            <a:t>, </a:t>
          </a:r>
          <a:r>
            <a:rPr lang="en-US" sz="1600" b="1" kern="1200" dirty="0" err="1">
              <a:latin typeface="Times" panose="02020603050405020304" pitchFamily="18" charset="0"/>
              <a:cs typeface="Times" panose="02020603050405020304" pitchFamily="18" charset="0"/>
            </a:rPr>
            <a:t>Ayush</a:t>
          </a:r>
          <a:r>
            <a:rPr lang="en-US" sz="1600" b="1" kern="1200" dirty="0">
              <a:latin typeface="Times" panose="02020603050405020304" pitchFamily="18" charset="0"/>
              <a:cs typeface="Times" panose="02020603050405020304" pitchFamily="18" charset="0"/>
            </a:rPr>
            <a:t>-SDM tablet and </a:t>
          </a:r>
          <a:r>
            <a:rPr lang="en-US" sz="1600" b="1" kern="1200" dirty="0" err="1">
              <a:latin typeface="Times" panose="02020603050405020304" pitchFamily="18" charset="0"/>
              <a:cs typeface="Times" panose="02020603050405020304" pitchFamily="18" charset="0"/>
            </a:rPr>
            <a:t>Ayush</a:t>
          </a:r>
          <a:r>
            <a:rPr lang="en-US" sz="1600" b="1" kern="1200" dirty="0">
              <a:latin typeface="Times" panose="02020603050405020304" pitchFamily="18" charset="0"/>
              <a:cs typeface="Times" panose="02020603050405020304" pitchFamily="18" charset="0"/>
            </a:rPr>
            <a:t> BL oil developed by CCRAS through systematic scientific studies</a:t>
          </a:r>
        </a:p>
      </dsp:txBody>
      <dsp:txXfrm>
        <a:off x="63816" y="1092004"/>
        <a:ext cx="3129918" cy="1179648"/>
      </dsp:txXfrm>
    </dsp:sp>
    <dsp:sp modelId="{380184F1-5636-40F1-B3D5-C850509881E0}">
      <dsp:nvSpPr>
        <dsp:cNvPr id="0" name=""/>
        <dsp:cNvSpPr/>
      </dsp:nvSpPr>
      <dsp:spPr>
        <a:xfrm>
          <a:off x="0" y="2348603"/>
          <a:ext cx="3257550" cy="1307280"/>
        </a:xfrm>
        <a:prstGeom prst="roundRect">
          <a:avLst/>
        </a:prstGeom>
        <a:gradFill rotWithShape="0">
          <a:gsLst>
            <a:gs pos="0">
              <a:schemeClr val="accent3">
                <a:hueOff val="11250264"/>
                <a:satOff val="-16880"/>
                <a:lumOff val="-2745"/>
                <a:alphaOff val="0"/>
                <a:tint val="50000"/>
                <a:satMod val="300000"/>
              </a:schemeClr>
            </a:gs>
            <a:gs pos="35000">
              <a:schemeClr val="accent3">
                <a:hueOff val="11250264"/>
                <a:satOff val="-16880"/>
                <a:lumOff val="-2745"/>
                <a:alphaOff val="0"/>
                <a:tint val="37000"/>
                <a:satMod val="300000"/>
              </a:schemeClr>
            </a:gs>
            <a:gs pos="100000">
              <a:schemeClr val="accent3">
                <a:hueOff val="11250264"/>
                <a:satOff val="-16880"/>
                <a:lumOff val="-274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just" defTabSz="711200" rtl="0">
            <a:lnSpc>
              <a:spcPct val="100000"/>
            </a:lnSpc>
            <a:spcBef>
              <a:spcPct val="0"/>
            </a:spcBef>
            <a:spcAft>
              <a:spcPct val="35000"/>
            </a:spcAft>
            <a:buNone/>
          </a:pPr>
          <a:r>
            <a:rPr lang="en-US" sz="1600" b="1" kern="1200" dirty="0">
              <a:latin typeface="Times" panose="02020603050405020304" pitchFamily="18" charset="0"/>
              <a:cs typeface="Times" panose="02020603050405020304" pitchFamily="18" charset="0"/>
            </a:rPr>
            <a:t>For antenatal and postnatal care of pregnant women </a:t>
          </a:r>
        </a:p>
        <a:p>
          <a:pPr marL="0" lvl="0" indent="0" algn="just" defTabSz="711200" rtl="0">
            <a:lnSpc>
              <a:spcPct val="100000"/>
            </a:lnSpc>
            <a:spcBef>
              <a:spcPct val="0"/>
            </a:spcBef>
            <a:spcAft>
              <a:spcPct val="35000"/>
            </a:spcAft>
            <a:buNone/>
          </a:pPr>
          <a:r>
            <a:rPr lang="en-US" sz="1600" b="1" kern="1200" dirty="0">
              <a:latin typeface="Times" panose="02020603050405020304" pitchFamily="18" charset="0"/>
              <a:cs typeface="Times" panose="02020603050405020304" pitchFamily="18" charset="0"/>
            </a:rPr>
            <a:t>Enrolled: 7161</a:t>
          </a:r>
        </a:p>
        <a:p>
          <a:pPr marL="0" lvl="0" indent="0" algn="just" defTabSz="711200" rtl="0">
            <a:lnSpc>
              <a:spcPct val="100000"/>
            </a:lnSpc>
            <a:spcBef>
              <a:spcPct val="0"/>
            </a:spcBef>
            <a:spcAft>
              <a:spcPct val="35000"/>
            </a:spcAft>
            <a:buNone/>
          </a:pPr>
          <a:endParaRPr lang="en-US" sz="1600" b="1" kern="1200" dirty="0">
            <a:latin typeface="Times" panose="02020603050405020304" pitchFamily="18" charset="0"/>
            <a:cs typeface="Times" panose="02020603050405020304" pitchFamily="18" charset="0"/>
          </a:endParaRPr>
        </a:p>
      </dsp:txBody>
      <dsp:txXfrm>
        <a:off x="63816" y="2412419"/>
        <a:ext cx="3129918" cy="117964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605B56-5C1E-4F77-9021-07621834C29D}">
      <dsp:nvSpPr>
        <dsp:cNvPr id="0" name=""/>
        <dsp:cNvSpPr/>
      </dsp:nvSpPr>
      <dsp:spPr>
        <a:xfrm>
          <a:off x="8496" y="25677"/>
          <a:ext cx="8699275" cy="1910708"/>
        </a:xfrm>
        <a:prstGeom prst="roundRect">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dsp:spPr>
      <dsp:style>
        <a:lnRef idx="1">
          <a:schemeClr val="accent5"/>
        </a:lnRef>
        <a:fillRef idx="2">
          <a:schemeClr val="accent5"/>
        </a:fillRef>
        <a:effectRef idx="1">
          <a:schemeClr val="accent5"/>
        </a:effectRef>
        <a:fontRef idx="minor">
          <a:schemeClr val="dk1"/>
        </a:fontRef>
      </dsp:style>
      <dsp:txBody>
        <a:bodyPr spcFirstLastPara="0" vert="horz" wrap="square" lIns="68580" tIns="34290" rIns="68580" bIns="34290" numCol="1" spcCol="1270" anchor="ctr" anchorCtr="0">
          <a:noAutofit/>
        </a:bodyPr>
        <a:lstStyle/>
        <a:p>
          <a:pPr marL="0" lvl="0" indent="0" algn="ctr" defTabSz="800100" rtl="0">
            <a:lnSpc>
              <a:spcPct val="100000"/>
            </a:lnSpc>
            <a:spcBef>
              <a:spcPct val="0"/>
            </a:spcBef>
            <a:spcAft>
              <a:spcPct val="35000"/>
            </a:spcAft>
            <a:buNone/>
          </a:pPr>
          <a:endParaRPr lang="en-US" sz="1800" b="0" i="0" kern="1200" dirty="0">
            <a:latin typeface="+mj-lt"/>
          </a:endParaRPr>
        </a:p>
        <a:p>
          <a:pPr marL="0" lvl="0" indent="0" algn="just" defTabSz="800100" rtl="0">
            <a:lnSpc>
              <a:spcPct val="100000"/>
            </a:lnSpc>
            <a:spcBef>
              <a:spcPct val="0"/>
            </a:spcBef>
            <a:spcAft>
              <a:spcPct val="35000"/>
            </a:spcAft>
            <a:buNone/>
          </a:pPr>
          <a:r>
            <a:rPr lang="en-US" sz="1800" b="1" i="0" kern="1200" dirty="0">
              <a:latin typeface="Aparajita" panose="02020603050405020304" pitchFamily="18" charset="0"/>
              <a:cs typeface="Aparajita" panose="02020603050405020304" pitchFamily="18" charset="0"/>
            </a:rPr>
            <a:t>Clinical evaluation of the efficacy of “Ayush SS Granules” in exclusively breast feeding mothers with Insufficient Lactation (</a:t>
          </a:r>
          <a:r>
            <a:rPr lang="en-US" sz="1800" b="1" i="0" kern="1200" dirty="0" err="1">
              <a:latin typeface="Aparajita" panose="02020603050405020304" pitchFamily="18" charset="0"/>
              <a:cs typeface="Aparajita" panose="02020603050405020304" pitchFamily="18" charset="0"/>
            </a:rPr>
            <a:t>Stanyalpata</a:t>
          </a:r>
          <a:r>
            <a:rPr lang="en-US" sz="1800" b="1" i="0" kern="1200" dirty="0">
              <a:latin typeface="Aparajita" panose="02020603050405020304" pitchFamily="18" charset="0"/>
              <a:cs typeface="Aparajita" panose="02020603050405020304" pitchFamily="18" charset="0"/>
            </a:rPr>
            <a:t>)- A Randomized Double blind placebo control trial</a:t>
          </a:r>
        </a:p>
        <a:p>
          <a:pPr marL="0" lvl="0" indent="0" algn="ctr" defTabSz="800100" rtl="0">
            <a:lnSpc>
              <a:spcPct val="100000"/>
            </a:lnSpc>
            <a:spcBef>
              <a:spcPct val="0"/>
            </a:spcBef>
            <a:spcAft>
              <a:spcPct val="35000"/>
            </a:spcAft>
            <a:buNone/>
          </a:pPr>
          <a:br>
            <a:rPr lang="en-US" sz="1800" b="0" i="0" kern="1200" dirty="0">
              <a:latin typeface="+mj-lt"/>
            </a:rPr>
          </a:br>
          <a:endParaRPr lang="en-US" sz="1800" b="0" i="0" kern="1200" dirty="0">
            <a:latin typeface="+mj-lt"/>
          </a:endParaRPr>
        </a:p>
        <a:p>
          <a:pPr marL="0" lvl="0" indent="0" algn="ctr" defTabSz="800100" rtl="0">
            <a:lnSpc>
              <a:spcPct val="90000"/>
            </a:lnSpc>
            <a:spcBef>
              <a:spcPct val="0"/>
            </a:spcBef>
            <a:spcAft>
              <a:spcPct val="35000"/>
            </a:spcAft>
            <a:buNone/>
          </a:pPr>
          <a:endParaRPr lang="en-US" sz="1800" b="1" kern="1200" dirty="0">
            <a:latin typeface="+mj-lt"/>
          </a:endParaRPr>
        </a:p>
      </dsp:txBody>
      <dsp:txXfrm>
        <a:off x="8496" y="25677"/>
        <a:ext cx="8699275" cy="1910708"/>
      </dsp:txXfrm>
    </dsp:sp>
    <dsp:sp modelId="{AC244112-40BD-4584-8BD9-19FF8216245E}">
      <dsp:nvSpPr>
        <dsp:cNvPr id="0" name=""/>
        <dsp:cNvSpPr/>
      </dsp:nvSpPr>
      <dsp:spPr>
        <a:xfrm>
          <a:off x="8496" y="1920433"/>
          <a:ext cx="8699275" cy="1861399"/>
        </a:xfrm>
        <a:prstGeom prst="roundRect">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dsp:spPr>
      <dsp:style>
        <a:lnRef idx="1">
          <a:schemeClr val="accent6"/>
        </a:lnRef>
        <a:fillRef idx="2">
          <a:schemeClr val="accent6"/>
        </a:fillRef>
        <a:effectRef idx="1">
          <a:schemeClr val="accent6"/>
        </a:effectRef>
        <a:fontRef idx="minor">
          <a:schemeClr val="dk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i="0" kern="1200" dirty="0">
              <a:latin typeface="Times" panose="02020603050405020304" pitchFamily="18" charset="0"/>
              <a:cs typeface="Times" panose="02020603050405020304" pitchFamily="18" charset="0"/>
            </a:rPr>
            <a:t>Evaluation of AYUSH-LND a coded </a:t>
          </a:r>
          <a:r>
            <a:rPr lang="en-US" sz="1600" b="1" i="0" kern="1200" dirty="0" err="1">
              <a:latin typeface="Times" panose="02020603050405020304" pitchFamily="18" charset="0"/>
              <a:cs typeface="Times" panose="02020603050405020304" pitchFamily="18" charset="0"/>
            </a:rPr>
            <a:t>Ayurvedic</a:t>
          </a:r>
          <a:r>
            <a:rPr lang="en-US" sz="1600" b="1" i="0" kern="1200" dirty="0">
              <a:latin typeface="Times" panose="02020603050405020304" pitchFamily="18" charset="0"/>
              <a:cs typeface="Times" panose="02020603050405020304" pitchFamily="18" charset="0"/>
            </a:rPr>
            <a:t> Formulation in the management of </a:t>
          </a:r>
          <a:r>
            <a:rPr lang="en-US" sz="1600" b="1" i="0" kern="1200" dirty="0" err="1">
              <a:latin typeface="Times" panose="02020603050405020304" pitchFamily="18" charset="0"/>
              <a:cs typeface="Times" panose="02020603050405020304" pitchFamily="18" charset="0"/>
            </a:rPr>
            <a:t>Asrigdara</a:t>
          </a:r>
          <a:r>
            <a:rPr lang="en-US" sz="1600" b="1" i="0" kern="1200" dirty="0">
              <a:latin typeface="Times" panose="02020603050405020304" pitchFamily="18" charset="0"/>
              <a:cs typeface="Times" panose="02020603050405020304" pitchFamily="18" charset="0"/>
            </a:rPr>
            <a:t> (Abnormal Uterine Bleeding)-A randomized open label prospective clinical trial</a:t>
          </a:r>
        </a:p>
      </dsp:txBody>
      <dsp:txXfrm>
        <a:off x="8496" y="1920433"/>
        <a:ext cx="8699275" cy="186139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8710C3-314B-4985-880E-F4BE4E198669}">
      <dsp:nvSpPr>
        <dsp:cNvPr id="0" name=""/>
        <dsp:cNvSpPr/>
      </dsp:nvSpPr>
      <dsp:spPr>
        <a:xfrm>
          <a:off x="0" y="0"/>
          <a:ext cx="6629400" cy="8855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dirty="0">
              <a:latin typeface="Times" panose="02020603050405020304" pitchFamily="18" charset="0"/>
              <a:cs typeface="Times" panose="02020603050405020304" pitchFamily="18" charset="0"/>
            </a:rPr>
            <a:t>A</a:t>
          </a:r>
          <a:r>
            <a:rPr lang="en-US" sz="2000" b="0" i="0" kern="1200" baseline="0" dirty="0">
              <a:latin typeface="Times" panose="02020603050405020304" pitchFamily="18" charset="0"/>
              <a:cs typeface="Times" panose="02020603050405020304" pitchFamily="18" charset="0"/>
            </a:rPr>
            <a:t> medicated thread, used in </a:t>
          </a:r>
          <a:r>
            <a:rPr lang="en-US" sz="2000" b="0" i="0" kern="1200" baseline="0" dirty="0" err="1">
              <a:latin typeface="Times" panose="02020603050405020304" pitchFamily="18" charset="0"/>
              <a:cs typeface="Times" panose="02020603050405020304" pitchFamily="18" charset="0"/>
            </a:rPr>
            <a:t>Ayurvedic</a:t>
          </a:r>
          <a:r>
            <a:rPr lang="en-US" sz="2000" b="0" i="0" kern="1200" baseline="0" dirty="0">
              <a:latin typeface="Times" panose="02020603050405020304" pitchFamily="18" charset="0"/>
              <a:cs typeface="Times" panose="02020603050405020304" pitchFamily="18" charset="0"/>
            </a:rPr>
            <a:t> </a:t>
          </a:r>
          <a:r>
            <a:rPr lang="en-US" sz="2000" b="0" i="0" kern="1200" baseline="0" dirty="0" err="1">
              <a:latin typeface="Times" panose="02020603050405020304" pitchFamily="18" charset="0"/>
              <a:cs typeface="Times" panose="02020603050405020304" pitchFamily="18" charset="0"/>
            </a:rPr>
            <a:t>parasurgical</a:t>
          </a:r>
          <a:r>
            <a:rPr lang="en-US" sz="2000" b="0" i="0" kern="1200" baseline="0" dirty="0">
              <a:latin typeface="Times" panose="02020603050405020304" pitchFamily="18" charset="0"/>
              <a:cs typeface="Times" panose="02020603050405020304" pitchFamily="18" charset="0"/>
            </a:rPr>
            <a:t> technique for treating fistula-in-</a:t>
          </a:r>
          <a:r>
            <a:rPr lang="en-US" sz="2000" b="0" i="0" kern="1200" baseline="0" dirty="0" err="1">
              <a:latin typeface="Times" panose="02020603050405020304" pitchFamily="18" charset="0"/>
              <a:cs typeface="Times" panose="02020603050405020304" pitchFamily="18" charset="0"/>
            </a:rPr>
            <a:t>ano</a:t>
          </a:r>
          <a:r>
            <a:rPr lang="en-US" sz="2000" b="0" i="0" kern="1200" baseline="0" dirty="0">
              <a:latin typeface="Times" panose="02020603050405020304" pitchFamily="18" charset="0"/>
              <a:cs typeface="Times" panose="02020603050405020304" pitchFamily="18" charset="0"/>
            </a:rPr>
            <a:t>, piles, and </a:t>
          </a:r>
          <a:r>
            <a:rPr lang="en-US" sz="2000" b="0" i="0" kern="1200" baseline="0" dirty="0" err="1">
              <a:latin typeface="Times" panose="02020603050405020304" pitchFamily="18" charset="0"/>
              <a:cs typeface="Times" panose="02020603050405020304" pitchFamily="18" charset="0"/>
            </a:rPr>
            <a:t>pilonidal</a:t>
          </a:r>
          <a:r>
            <a:rPr lang="en-US" sz="2000" b="0" i="0" kern="1200" baseline="0" dirty="0">
              <a:latin typeface="Times" panose="02020603050405020304" pitchFamily="18" charset="0"/>
              <a:cs typeface="Times" panose="02020603050405020304" pitchFamily="18" charset="0"/>
            </a:rPr>
            <a:t> sinus like anal disease. </a:t>
          </a:r>
        </a:p>
      </dsp:txBody>
      <dsp:txXfrm>
        <a:off x="43230" y="43230"/>
        <a:ext cx="6542940" cy="799110"/>
      </dsp:txXfrm>
    </dsp:sp>
    <dsp:sp modelId="{6B9DA79D-1AD6-4D8A-8997-055D3811E0B6}">
      <dsp:nvSpPr>
        <dsp:cNvPr id="0" name=""/>
        <dsp:cNvSpPr/>
      </dsp:nvSpPr>
      <dsp:spPr>
        <a:xfrm>
          <a:off x="0" y="888295"/>
          <a:ext cx="6629400" cy="59164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0" i="0" kern="1200" baseline="0" dirty="0">
              <a:latin typeface="Times" panose="02020603050405020304" pitchFamily="18" charset="0"/>
              <a:cs typeface="Times" panose="02020603050405020304" pitchFamily="18" charset="0"/>
            </a:rPr>
            <a:t>Developed a technique of automated </a:t>
          </a:r>
          <a:r>
            <a:rPr lang="en-US" sz="2000" b="0" i="0" kern="1200" baseline="0" dirty="0" err="1">
              <a:latin typeface="Times" panose="02020603050405020304" pitchFamily="18" charset="0"/>
              <a:cs typeface="Times" panose="02020603050405020304" pitchFamily="18" charset="0"/>
            </a:rPr>
            <a:t>Ksharasutra</a:t>
          </a:r>
          <a:r>
            <a:rPr lang="en-US" sz="2000" b="0" i="0" kern="1200" baseline="0" dirty="0">
              <a:latin typeface="Times" panose="02020603050405020304" pitchFamily="18" charset="0"/>
              <a:cs typeface="Times" panose="02020603050405020304" pitchFamily="18" charset="0"/>
            </a:rPr>
            <a:t> production in collaboration with IDDC, IIT New Delhi.</a:t>
          </a:r>
        </a:p>
      </dsp:txBody>
      <dsp:txXfrm>
        <a:off x="28882" y="917177"/>
        <a:ext cx="6571636" cy="533878"/>
      </dsp:txXfrm>
    </dsp:sp>
    <dsp:sp modelId="{4AFD0583-7B36-44C9-B55F-3631EA7FF4D6}">
      <dsp:nvSpPr>
        <dsp:cNvPr id="0" name=""/>
        <dsp:cNvSpPr/>
      </dsp:nvSpPr>
      <dsp:spPr>
        <a:xfrm>
          <a:off x="0" y="1484053"/>
          <a:ext cx="6629400" cy="62822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0" i="0" kern="1200" baseline="0" dirty="0">
              <a:latin typeface="Times" panose="02020603050405020304" pitchFamily="18" charset="0"/>
              <a:cs typeface="Times" panose="02020603050405020304" pitchFamily="18" charset="0"/>
            </a:rPr>
            <a:t>Enabling speedy production of standard </a:t>
          </a:r>
          <a:r>
            <a:rPr lang="en-US" sz="2000" b="0" i="0" kern="1200" baseline="0" dirty="0" err="1">
              <a:latin typeface="Times" panose="02020603050405020304" pitchFamily="18" charset="0"/>
              <a:cs typeface="Times" panose="02020603050405020304" pitchFamily="18" charset="0"/>
            </a:rPr>
            <a:t>Ksharasutra</a:t>
          </a:r>
          <a:r>
            <a:rPr lang="en-US" sz="2000" b="0" i="0" kern="1200" baseline="0" dirty="0">
              <a:latin typeface="Times" panose="02020603050405020304" pitchFamily="18" charset="0"/>
              <a:cs typeface="Times" panose="02020603050405020304" pitchFamily="18" charset="0"/>
            </a:rPr>
            <a:t> confirming the parameter of modern medical standards. </a:t>
          </a:r>
        </a:p>
      </dsp:txBody>
      <dsp:txXfrm>
        <a:off x="30667" y="1514720"/>
        <a:ext cx="6568066" cy="566892"/>
      </dsp:txXfrm>
    </dsp:sp>
    <dsp:sp modelId="{05D8DF9F-772B-46BE-B95A-FFE399933F65}">
      <dsp:nvSpPr>
        <dsp:cNvPr id="0" name=""/>
        <dsp:cNvSpPr/>
      </dsp:nvSpPr>
      <dsp:spPr>
        <a:xfrm>
          <a:off x="0" y="2108800"/>
          <a:ext cx="6629400" cy="67870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0" i="0" kern="1200" baseline="0" dirty="0">
              <a:latin typeface="Times" panose="02020603050405020304" pitchFamily="18" charset="0"/>
              <a:cs typeface="Times" panose="02020603050405020304" pitchFamily="18" charset="0"/>
            </a:rPr>
            <a:t>CCRAS has also used it clinically  and found it very effective in terms of  tolerability and other clinical parameters.</a:t>
          </a:r>
        </a:p>
      </dsp:txBody>
      <dsp:txXfrm>
        <a:off x="33132" y="2141932"/>
        <a:ext cx="6563136" cy="61244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CC7643-DAC6-400E-8B63-78D85E5C579F}">
      <dsp:nvSpPr>
        <dsp:cNvPr id="0" name=""/>
        <dsp:cNvSpPr/>
      </dsp:nvSpPr>
      <dsp:spPr>
        <a:xfrm>
          <a:off x="0" y="0"/>
          <a:ext cx="4229100" cy="40315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dirty="0">
              <a:latin typeface="Times" panose="02020603050405020304" pitchFamily="18" charset="0"/>
              <a:cs typeface="Times" panose="02020603050405020304" pitchFamily="18" charset="0"/>
            </a:rPr>
            <a:t>Survey tours conducted : 970</a:t>
          </a:r>
        </a:p>
      </dsp:txBody>
      <dsp:txXfrm>
        <a:off x="19681" y="19681"/>
        <a:ext cx="4189738" cy="363796"/>
      </dsp:txXfrm>
    </dsp:sp>
    <dsp:sp modelId="{C8725D41-86AD-41CF-8980-10589A61B197}">
      <dsp:nvSpPr>
        <dsp:cNvPr id="0" name=""/>
        <dsp:cNvSpPr/>
      </dsp:nvSpPr>
      <dsp:spPr>
        <a:xfrm>
          <a:off x="0" y="492251"/>
          <a:ext cx="4229100" cy="46829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dirty="0">
              <a:latin typeface="Times" panose="02020603050405020304" pitchFamily="18" charset="0"/>
              <a:cs typeface="Times" panose="02020603050405020304" pitchFamily="18" charset="0"/>
            </a:rPr>
            <a:t>Herbarium prepared: 1,20,000</a:t>
          </a:r>
        </a:p>
      </dsp:txBody>
      <dsp:txXfrm>
        <a:off x="22860" y="515111"/>
        <a:ext cx="4183380" cy="422573"/>
      </dsp:txXfrm>
    </dsp:sp>
    <dsp:sp modelId="{51C1D6BD-83C9-407A-B293-222B4D3557B1}">
      <dsp:nvSpPr>
        <dsp:cNvPr id="0" name=""/>
        <dsp:cNvSpPr/>
      </dsp:nvSpPr>
      <dsp:spPr>
        <a:xfrm>
          <a:off x="0" y="1012669"/>
          <a:ext cx="4229100" cy="35719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dirty="0">
              <a:latin typeface="Times" panose="02020603050405020304" pitchFamily="18" charset="0"/>
              <a:cs typeface="Times" panose="02020603050405020304" pitchFamily="18" charset="0"/>
            </a:rPr>
            <a:t>Museum specimen collected: 20,000</a:t>
          </a:r>
        </a:p>
      </dsp:txBody>
      <dsp:txXfrm>
        <a:off x="17437" y="1030106"/>
        <a:ext cx="4194226" cy="322320"/>
      </dsp:txXfrm>
    </dsp:sp>
    <dsp:sp modelId="{5A0EE4BE-227A-4286-9A9D-C526FEF37651}">
      <dsp:nvSpPr>
        <dsp:cNvPr id="0" name=""/>
        <dsp:cNvSpPr/>
      </dsp:nvSpPr>
      <dsp:spPr>
        <a:xfrm>
          <a:off x="0" y="1454927"/>
          <a:ext cx="4229100" cy="37863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dirty="0">
              <a:latin typeface="Times" panose="02020603050405020304" pitchFamily="18" charset="0"/>
              <a:cs typeface="Times" panose="02020603050405020304" pitchFamily="18" charset="0"/>
            </a:rPr>
            <a:t>New plant species recorded: 10</a:t>
          </a:r>
        </a:p>
      </dsp:txBody>
      <dsp:txXfrm>
        <a:off x="18483" y="1473410"/>
        <a:ext cx="4192134" cy="341665"/>
      </dsp:txXfrm>
    </dsp:sp>
    <dsp:sp modelId="{BBC9E7C6-E96E-4084-808A-CBE570896774}">
      <dsp:nvSpPr>
        <dsp:cNvPr id="0" name=""/>
        <dsp:cNvSpPr/>
      </dsp:nvSpPr>
      <dsp:spPr>
        <a:xfrm>
          <a:off x="0" y="1841903"/>
          <a:ext cx="4229100" cy="39598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dirty="0" err="1">
              <a:latin typeface="Times" panose="02020603050405020304" pitchFamily="18" charset="0"/>
              <a:cs typeface="Times" panose="02020603050405020304" pitchFamily="18" charset="0"/>
            </a:rPr>
            <a:t>Pharmacognostical</a:t>
          </a:r>
          <a:r>
            <a:rPr lang="en-US" sz="1400" kern="1200" dirty="0">
              <a:latin typeface="Times" panose="02020603050405020304" pitchFamily="18" charset="0"/>
              <a:cs typeface="Times" panose="02020603050405020304" pitchFamily="18" charset="0"/>
            </a:rPr>
            <a:t> studies on 500 plants </a:t>
          </a:r>
        </a:p>
      </dsp:txBody>
      <dsp:txXfrm>
        <a:off x="19330" y="1861233"/>
        <a:ext cx="4190440" cy="35732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CE0853-ECBC-4DB7-8E77-EB870F396F65}">
      <dsp:nvSpPr>
        <dsp:cNvPr id="0" name=""/>
        <dsp:cNvSpPr/>
      </dsp:nvSpPr>
      <dsp:spPr>
        <a:xfrm>
          <a:off x="3344765" y="633360"/>
          <a:ext cx="1581933" cy="281037"/>
        </a:xfrm>
        <a:custGeom>
          <a:avLst/>
          <a:gdLst/>
          <a:ahLst/>
          <a:cxnLst/>
          <a:rect l="0" t="0" r="0" b="0"/>
          <a:pathLst>
            <a:path>
              <a:moveTo>
                <a:pt x="0" y="0"/>
              </a:moveTo>
              <a:lnTo>
                <a:pt x="0" y="99410"/>
              </a:lnTo>
              <a:lnTo>
                <a:pt x="1581933" y="99410"/>
              </a:lnTo>
              <a:lnTo>
                <a:pt x="1581933" y="281037"/>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455F66-53A4-4096-BBDD-41B7137C5348}">
      <dsp:nvSpPr>
        <dsp:cNvPr id="0" name=""/>
        <dsp:cNvSpPr/>
      </dsp:nvSpPr>
      <dsp:spPr>
        <a:xfrm>
          <a:off x="1788899" y="633360"/>
          <a:ext cx="1555866" cy="281037"/>
        </a:xfrm>
        <a:custGeom>
          <a:avLst/>
          <a:gdLst/>
          <a:ahLst/>
          <a:cxnLst/>
          <a:rect l="0" t="0" r="0" b="0"/>
          <a:pathLst>
            <a:path>
              <a:moveTo>
                <a:pt x="1555866" y="0"/>
              </a:moveTo>
              <a:lnTo>
                <a:pt x="1555866" y="99410"/>
              </a:lnTo>
              <a:lnTo>
                <a:pt x="0" y="99410"/>
              </a:lnTo>
              <a:lnTo>
                <a:pt x="0" y="281037"/>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E64DE8-476F-486E-BDC9-8B547FE293F8}">
      <dsp:nvSpPr>
        <dsp:cNvPr id="0" name=""/>
        <dsp:cNvSpPr/>
      </dsp:nvSpPr>
      <dsp:spPr>
        <a:xfrm>
          <a:off x="801152" y="114297"/>
          <a:ext cx="5087225" cy="519063"/>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Times New Roman" panose="02020603050405020304" pitchFamily="18" charset="0"/>
              <a:cs typeface="Times New Roman" panose="02020603050405020304" pitchFamily="18" charset="0"/>
            </a:rPr>
            <a:t>CCRAS approach in documentation and validation of LHTs and EMPs</a:t>
          </a:r>
          <a:endParaRPr lang="en-IN" sz="1400" kern="1200" dirty="0"/>
        </a:p>
      </dsp:txBody>
      <dsp:txXfrm>
        <a:off x="801152" y="114297"/>
        <a:ext cx="5087225" cy="519063"/>
      </dsp:txXfrm>
    </dsp:sp>
    <dsp:sp modelId="{B07B035E-C603-4E56-B086-BCCDC7C51C6C}">
      <dsp:nvSpPr>
        <dsp:cNvPr id="0" name=""/>
        <dsp:cNvSpPr/>
      </dsp:nvSpPr>
      <dsp:spPr>
        <a:xfrm>
          <a:off x="247563" y="914397"/>
          <a:ext cx="3082672" cy="864889"/>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u="sng" kern="1200" dirty="0">
              <a:latin typeface="Times New Roman" panose="02020603050405020304" pitchFamily="18" charset="0"/>
              <a:cs typeface="Times New Roman" panose="02020603050405020304" pitchFamily="18" charset="0"/>
            </a:rPr>
            <a:t>Proactive approach </a:t>
          </a:r>
        </a:p>
        <a:p>
          <a:pPr marL="0" lvl="0" indent="0" algn="ctr" defTabSz="622300">
            <a:lnSpc>
              <a:spcPct val="9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Tribal Health Care </a:t>
          </a:r>
          <a:r>
            <a:rPr lang="en-US" sz="1400" kern="1200" dirty="0">
              <a:solidFill>
                <a:schemeClr val="tx2">
                  <a:lumMod val="50000"/>
                </a:schemeClr>
              </a:solidFill>
              <a:latin typeface="Times New Roman" panose="02020603050405020304" pitchFamily="18" charset="0"/>
              <a:cs typeface="Times New Roman" panose="02020603050405020304" pitchFamily="18" charset="0"/>
            </a:rPr>
            <a:t>Research</a:t>
          </a:r>
          <a:r>
            <a:rPr lang="en-US" sz="1400" kern="1200" dirty="0">
              <a:latin typeface="Times New Roman" panose="02020603050405020304" pitchFamily="18" charset="0"/>
              <a:cs typeface="Times New Roman" panose="02020603050405020304" pitchFamily="18" charset="0"/>
            </a:rPr>
            <a:t> Program (THCRP), and Medico-Ethno Botanical Survey (MEBS</a:t>
          </a:r>
          <a:r>
            <a:rPr lang="en-US" sz="1800" kern="1200" dirty="0">
              <a:latin typeface="Times New Roman" panose="02020603050405020304" pitchFamily="18" charset="0"/>
              <a:cs typeface="Times New Roman" panose="02020603050405020304" pitchFamily="18" charset="0"/>
            </a:rPr>
            <a:t>)</a:t>
          </a:r>
          <a:endParaRPr lang="en-IN" sz="1800" kern="1200" dirty="0"/>
        </a:p>
      </dsp:txBody>
      <dsp:txXfrm>
        <a:off x="247563" y="914397"/>
        <a:ext cx="3082672" cy="864889"/>
      </dsp:txXfrm>
    </dsp:sp>
    <dsp:sp modelId="{30A420C2-6B3E-4EE3-9DDE-55B74EF45190}">
      <dsp:nvSpPr>
        <dsp:cNvPr id="0" name=""/>
        <dsp:cNvSpPr/>
      </dsp:nvSpPr>
      <dsp:spPr>
        <a:xfrm>
          <a:off x="3395828" y="914397"/>
          <a:ext cx="3061741" cy="864889"/>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u="sng" kern="1200" dirty="0">
              <a:latin typeface="Times New Roman" panose="02020603050405020304" pitchFamily="18" charset="0"/>
              <a:cs typeface="Times New Roman" panose="02020603050405020304" pitchFamily="18" charset="0"/>
            </a:rPr>
            <a:t>Reactive approach</a:t>
          </a:r>
        </a:p>
        <a:p>
          <a:pPr marL="0" lvl="0" indent="0" algn="ctr" defTabSz="533400">
            <a:lnSpc>
              <a:spcPct val="90000"/>
            </a:lnSpc>
            <a:spcBef>
              <a:spcPct val="0"/>
            </a:spcBef>
            <a:spcAft>
              <a:spcPct val="35000"/>
            </a:spcAft>
            <a:buNone/>
          </a:pPr>
          <a:r>
            <a:rPr lang="en-US" sz="1600" kern="1200" dirty="0">
              <a:latin typeface="Times New Roman" panose="02020603050405020304" pitchFamily="18" charset="0"/>
              <a:cs typeface="Times New Roman" panose="02020603050405020304" pitchFamily="18" charset="0"/>
            </a:rPr>
            <a:t>documentation through taking leads voluntarily provided by individuals</a:t>
          </a:r>
          <a:endParaRPr lang="en-IN" sz="1600" kern="1200" dirty="0"/>
        </a:p>
      </dsp:txBody>
      <dsp:txXfrm>
        <a:off x="3395828" y="914397"/>
        <a:ext cx="3061741" cy="86488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B75670-E2C8-4749-BD25-3092B1C327E8}">
      <dsp:nvSpPr>
        <dsp:cNvPr id="0" name=""/>
        <dsp:cNvSpPr/>
      </dsp:nvSpPr>
      <dsp:spPr>
        <a:xfrm>
          <a:off x="314800" y="4082"/>
          <a:ext cx="3823337" cy="73478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dirty="0"/>
            <a:t>Development of Quality standards of Ayurvedic Drugs</a:t>
          </a:r>
          <a:endParaRPr lang="en-IN" sz="1800" kern="1200" dirty="0"/>
        </a:p>
      </dsp:txBody>
      <dsp:txXfrm>
        <a:off x="350669" y="39951"/>
        <a:ext cx="3751599" cy="66304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C94BCF-009B-4ABA-B5C1-9A9D46532D79}">
      <dsp:nvSpPr>
        <dsp:cNvPr id="0" name=""/>
        <dsp:cNvSpPr/>
      </dsp:nvSpPr>
      <dsp:spPr>
        <a:xfrm>
          <a:off x="557212" y="268688"/>
          <a:ext cx="2971800" cy="71195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29031" tIns="53340" rIns="53340" bIns="53340" numCol="1" spcCol="1270" anchor="ctr" anchorCtr="0">
          <a:noAutofit/>
        </a:bodyPr>
        <a:lstStyle/>
        <a:p>
          <a:pPr marL="0" lvl="0" indent="0" algn="just" defTabSz="622300" rtl="0">
            <a:lnSpc>
              <a:spcPct val="90000"/>
            </a:lnSpc>
            <a:spcBef>
              <a:spcPct val="0"/>
            </a:spcBef>
            <a:spcAft>
              <a:spcPct val="35000"/>
            </a:spcAft>
            <a:buNone/>
          </a:pPr>
          <a:r>
            <a:rPr lang="en-IN" sz="1400" b="1" kern="1200" dirty="0" err="1">
              <a:latin typeface="Times" pitchFamily="18" charset="0"/>
              <a:cs typeface="Times" pitchFamily="18" charset="0"/>
            </a:rPr>
            <a:t>Pharmacopoeial</a:t>
          </a:r>
          <a:r>
            <a:rPr lang="en-IN" sz="1400" kern="1200" dirty="0">
              <a:latin typeface="Times" pitchFamily="18" charset="0"/>
              <a:cs typeface="Times" pitchFamily="18" charset="0"/>
            </a:rPr>
            <a:t> </a:t>
          </a:r>
          <a:r>
            <a:rPr lang="en-IN" sz="1400" b="1" kern="1200" dirty="0">
              <a:latin typeface="Times" pitchFamily="18" charset="0"/>
              <a:cs typeface="Times" pitchFamily="18" charset="0"/>
            </a:rPr>
            <a:t>Standards</a:t>
          </a:r>
          <a:r>
            <a:rPr lang="en-IN" sz="1400" kern="1200" dirty="0">
              <a:latin typeface="Times" pitchFamily="18" charset="0"/>
              <a:cs typeface="Times" pitchFamily="18" charset="0"/>
            </a:rPr>
            <a:t> for </a:t>
          </a:r>
          <a:r>
            <a:rPr lang="en-IN" sz="1400" kern="1200" dirty="0" err="1">
              <a:latin typeface="Times" pitchFamily="18" charset="0"/>
              <a:cs typeface="Times" pitchFamily="18" charset="0"/>
            </a:rPr>
            <a:t>Ayurvedic</a:t>
          </a:r>
          <a:r>
            <a:rPr lang="en-IN" sz="1400" kern="1200" dirty="0">
              <a:latin typeface="Times" pitchFamily="18" charset="0"/>
              <a:cs typeface="Times" pitchFamily="18" charset="0"/>
            </a:rPr>
            <a:t> Formulations (</a:t>
          </a:r>
          <a:r>
            <a:rPr lang="en-IN" sz="1400" b="1" kern="1200" dirty="0">
              <a:latin typeface="Times" pitchFamily="18" charset="0"/>
              <a:cs typeface="Times" pitchFamily="18" charset="0"/>
            </a:rPr>
            <a:t>431</a:t>
          </a:r>
          <a:r>
            <a:rPr lang="en-IN" sz="1400" kern="1200" dirty="0">
              <a:latin typeface="Times" pitchFamily="18" charset="0"/>
              <a:cs typeface="Times" pitchFamily="18" charset="0"/>
            </a:rPr>
            <a:t> covering 21 dosage forms) </a:t>
          </a:r>
        </a:p>
      </dsp:txBody>
      <dsp:txXfrm>
        <a:off x="557212" y="268688"/>
        <a:ext cx="2971800" cy="711959"/>
      </dsp:txXfrm>
    </dsp:sp>
    <dsp:sp modelId="{32130674-C952-4EF6-99D0-8A2802A44E87}">
      <dsp:nvSpPr>
        <dsp:cNvPr id="0" name=""/>
        <dsp:cNvSpPr/>
      </dsp:nvSpPr>
      <dsp:spPr>
        <a:xfrm>
          <a:off x="433387" y="170935"/>
          <a:ext cx="650081" cy="975121"/>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02023B-64DD-4D79-BD58-F0222479515E}">
      <dsp:nvSpPr>
        <dsp:cNvPr id="0" name=""/>
        <dsp:cNvSpPr/>
      </dsp:nvSpPr>
      <dsp:spPr>
        <a:xfrm>
          <a:off x="557212" y="1230589"/>
          <a:ext cx="2971800" cy="76225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29031" tIns="53340" rIns="53340" bIns="53340" numCol="1" spcCol="1270" anchor="ctr" anchorCtr="0">
          <a:no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lang="en-IN" sz="1400" kern="1200" dirty="0" err="1">
              <a:latin typeface="Times" pitchFamily="18" charset="0"/>
              <a:cs typeface="Times" pitchFamily="18" charset="0"/>
            </a:rPr>
            <a:t>Phytochemical</a:t>
          </a:r>
          <a:r>
            <a:rPr lang="en-IN" sz="1400" kern="1200" dirty="0">
              <a:latin typeface="Times" pitchFamily="18" charset="0"/>
              <a:cs typeface="Times" pitchFamily="18" charset="0"/>
            </a:rPr>
            <a:t> investigations of Medicinal </a:t>
          </a:r>
          <a:r>
            <a:rPr lang="en-IN" sz="1400" b="1" kern="1200" dirty="0">
              <a:latin typeface="Times" pitchFamily="18" charset="0"/>
              <a:cs typeface="Times" pitchFamily="18" charset="0"/>
            </a:rPr>
            <a:t>plants (220</a:t>
          </a:r>
          <a:r>
            <a:rPr lang="en-IN" sz="1400" kern="1200" dirty="0">
              <a:latin typeface="Times" pitchFamily="18" charset="0"/>
              <a:cs typeface="Times" pitchFamily="18" charset="0"/>
            </a:rPr>
            <a:t>) used in Ayurveda</a:t>
          </a:r>
        </a:p>
        <a:p>
          <a:pPr lvl="0" algn="l" defTabSz="711200" rtl="0">
            <a:lnSpc>
              <a:spcPct val="90000"/>
            </a:lnSpc>
            <a:spcBef>
              <a:spcPct val="0"/>
            </a:spcBef>
            <a:spcAft>
              <a:spcPct val="35000"/>
            </a:spcAft>
            <a:buNone/>
          </a:pPr>
          <a:endParaRPr lang="en-IN" sz="1200" kern="1200" dirty="0">
            <a:latin typeface="Times" pitchFamily="18" charset="0"/>
            <a:cs typeface="Times" pitchFamily="18" charset="0"/>
          </a:endParaRPr>
        </a:p>
      </dsp:txBody>
      <dsp:txXfrm>
        <a:off x="557212" y="1230589"/>
        <a:ext cx="2971800" cy="762257"/>
      </dsp:txXfrm>
    </dsp:sp>
    <dsp:sp modelId="{6956BC74-2DE7-489C-8873-C3539E2D3113}">
      <dsp:nvSpPr>
        <dsp:cNvPr id="0" name=""/>
        <dsp:cNvSpPr/>
      </dsp:nvSpPr>
      <dsp:spPr>
        <a:xfrm>
          <a:off x="433387" y="1146256"/>
          <a:ext cx="650081" cy="975121"/>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61C1ED-038A-44CB-8AE4-E6D9F07296A5}">
      <dsp:nvSpPr>
        <dsp:cNvPr id="0" name=""/>
        <dsp:cNvSpPr/>
      </dsp:nvSpPr>
      <dsp:spPr>
        <a:xfrm>
          <a:off x="552234" y="2192476"/>
          <a:ext cx="2931918" cy="87127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29031" tIns="53340" rIns="53340" bIns="53340" numCol="1" spcCol="1270" anchor="ctr" anchorCtr="0">
          <a:noAutofit/>
        </a:bodyPr>
        <a:lstStyle/>
        <a:p>
          <a:pPr marL="0" lvl="0" indent="0" algn="just" defTabSz="622300" rtl="0">
            <a:lnSpc>
              <a:spcPct val="90000"/>
            </a:lnSpc>
            <a:spcBef>
              <a:spcPct val="0"/>
            </a:spcBef>
            <a:spcAft>
              <a:spcPct val="35000"/>
            </a:spcAft>
            <a:buNone/>
          </a:pPr>
          <a:r>
            <a:rPr lang="en-IN" sz="1400" kern="1200" dirty="0">
              <a:latin typeface="Times" pitchFamily="18" charset="0"/>
              <a:cs typeface="Times" pitchFamily="18" charset="0"/>
            </a:rPr>
            <a:t>Isolation of Marker compounds from 53 medicinal plants</a:t>
          </a:r>
        </a:p>
      </dsp:txBody>
      <dsp:txXfrm>
        <a:off x="552234" y="2192476"/>
        <a:ext cx="2931918" cy="871276"/>
      </dsp:txXfrm>
    </dsp:sp>
    <dsp:sp modelId="{5422A71E-84D2-41B3-8052-B5526407F18B}">
      <dsp:nvSpPr>
        <dsp:cNvPr id="0" name=""/>
        <dsp:cNvSpPr/>
      </dsp:nvSpPr>
      <dsp:spPr>
        <a:xfrm>
          <a:off x="418121" y="2119129"/>
          <a:ext cx="650081" cy="975121"/>
        </a:xfrm>
        <a:prstGeom prst="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3D819-31F9-49EB-82CB-F4189FA76F55}">
      <dsp:nvSpPr>
        <dsp:cNvPr id="0" name=""/>
        <dsp:cNvSpPr/>
      </dsp:nvSpPr>
      <dsp:spPr>
        <a:xfrm>
          <a:off x="0" y="0"/>
          <a:ext cx="4572000" cy="6762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IN" sz="1700" b="1" kern="1200" dirty="0"/>
            <a:t>CONTRIBUTION  to AYURVEDIC PHARMACOPOEIA OF INDIA (API)</a:t>
          </a:r>
          <a:endParaRPr lang="en-IN" sz="1700" kern="1200" dirty="0"/>
        </a:p>
      </dsp:txBody>
      <dsp:txXfrm>
        <a:off x="33012" y="33012"/>
        <a:ext cx="4505976" cy="61023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86CEB6-31C5-4CA9-B5D9-C3C1256B54F5}">
      <dsp:nvSpPr>
        <dsp:cNvPr id="0" name=""/>
        <dsp:cNvSpPr/>
      </dsp:nvSpPr>
      <dsp:spPr>
        <a:xfrm rot="10800000">
          <a:off x="621911" y="104617"/>
          <a:ext cx="3003790" cy="652683"/>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7815" tIns="53340" rIns="99568" bIns="53340" numCol="1" spcCol="1270" anchor="ctr" anchorCtr="0">
          <a:noAutofit/>
        </a:bodyPr>
        <a:lstStyle/>
        <a:p>
          <a:pPr marL="0" lvl="0" indent="0" algn="ctr" defTabSz="622300" rtl="0">
            <a:lnSpc>
              <a:spcPct val="90000"/>
            </a:lnSpc>
            <a:spcBef>
              <a:spcPct val="0"/>
            </a:spcBef>
            <a:spcAft>
              <a:spcPct val="35000"/>
            </a:spcAft>
            <a:buNone/>
          </a:pPr>
          <a:r>
            <a:rPr lang="en-IN" sz="1400" kern="1200" dirty="0" err="1">
              <a:latin typeface="Times" pitchFamily="18" charset="0"/>
              <a:cs typeface="Times" pitchFamily="18" charset="0"/>
            </a:rPr>
            <a:t>Pharmacopoeial</a:t>
          </a:r>
          <a:r>
            <a:rPr lang="en-IN" sz="1400" kern="1200" dirty="0">
              <a:latin typeface="Times" pitchFamily="18" charset="0"/>
              <a:cs typeface="Times" pitchFamily="18" charset="0"/>
            </a:rPr>
            <a:t> Standards  of Compound Formulations (202) </a:t>
          </a:r>
        </a:p>
      </dsp:txBody>
      <dsp:txXfrm rot="10800000">
        <a:off x="785082" y="104617"/>
        <a:ext cx="2840619" cy="652683"/>
      </dsp:txXfrm>
    </dsp:sp>
    <dsp:sp modelId="{E5D5B52E-F956-44D5-AB90-664E88689821}">
      <dsp:nvSpPr>
        <dsp:cNvPr id="0" name=""/>
        <dsp:cNvSpPr/>
      </dsp:nvSpPr>
      <dsp:spPr>
        <a:xfrm>
          <a:off x="160890" y="0"/>
          <a:ext cx="817694" cy="834945"/>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65E3777-14E6-4628-8D2D-10C57A33C4E6}">
      <dsp:nvSpPr>
        <dsp:cNvPr id="0" name=""/>
        <dsp:cNvSpPr/>
      </dsp:nvSpPr>
      <dsp:spPr>
        <a:xfrm rot="10800000">
          <a:off x="696769" y="1222525"/>
          <a:ext cx="2911011" cy="652683"/>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7815" tIns="53340" rIns="99568" bIns="53340" numCol="1" spcCol="1270" anchor="ctr" anchorCtr="0">
          <a:noAutofit/>
        </a:bodyPr>
        <a:lstStyle/>
        <a:p>
          <a:pPr marL="0" lvl="0" indent="0" algn="ctr" defTabSz="622300" rtl="0">
            <a:lnSpc>
              <a:spcPct val="90000"/>
            </a:lnSpc>
            <a:spcBef>
              <a:spcPct val="0"/>
            </a:spcBef>
            <a:spcAft>
              <a:spcPct val="35000"/>
            </a:spcAft>
            <a:buNone/>
          </a:pPr>
          <a:r>
            <a:rPr lang="en-IN" sz="1400" kern="1200" dirty="0" err="1">
              <a:latin typeface="Times" pitchFamily="18" charset="0"/>
              <a:cs typeface="Times" pitchFamily="18" charset="0"/>
            </a:rPr>
            <a:t>Pharmacopoeial</a:t>
          </a:r>
          <a:r>
            <a:rPr lang="en-IN" sz="1400" kern="1200" dirty="0">
              <a:latin typeface="Times" pitchFamily="18" charset="0"/>
              <a:cs typeface="Times" pitchFamily="18" charset="0"/>
            </a:rPr>
            <a:t> Standards  of Single Drugs(645)</a:t>
          </a:r>
        </a:p>
      </dsp:txBody>
      <dsp:txXfrm rot="10800000">
        <a:off x="859940" y="1222525"/>
        <a:ext cx="2747840" cy="652683"/>
      </dsp:txXfrm>
    </dsp:sp>
    <dsp:sp modelId="{95602214-F83A-4E71-8892-F4568FCC0854}">
      <dsp:nvSpPr>
        <dsp:cNvPr id="0" name=""/>
        <dsp:cNvSpPr/>
      </dsp:nvSpPr>
      <dsp:spPr>
        <a:xfrm>
          <a:off x="121708" y="953152"/>
          <a:ext cx="960319" cy="1036154"/>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E88D14E-9855-4401-A561-868040019584}">
      <dsp:nvSpPr>
        <dsp:cNvPr id="0" name=""/>
        <dsp:cNvSpPr/>
      </dsp:nvSpPr>
      <dsp:spPr>
        <a:xfrm rot="10800000">
          <a:off x="496361" y="2376964"/>
          <a:ext cx="3003816" cy="652683"/>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7815" tIns="45720" rIns="85344" bIns="45720" numCol="1" spcCol="1270" anchor="ctr" anchorCtr="0">
          <a:noAutofit/>
        </a:bodyPr>
        <a:lstStyle/>
        <a:p>
          <a:pPr marL="0" lvl="0" indent="0" algn="ctr" defTabSz="533400" rtl="0">
            <a:lnSpc>
              <a:spcPct val="90000"/>
            </a:lnSpc>
            <a:spcBef>
              <a:spcPct val="0"/>
            </a:spcBef>
            <a:spcAft>
              <a:spcPct val="35000"/>
            </a:spcAft>
            <a:buNone/>
          </a:pPr>
          <a:r>
            <a:rPr lang="en-IN" sz="1200" kern="1200" dirty="0">
              <a:latin typeface="Times" pitchFamily="18" charset="0"/>
              <a:cs typeface="Times" pitchFamily="18" charset="0"/>
            </a:rPr>
            <a:t>TLC Finger print Atlas of single drugs of API</a:t>
          </a:r>
        </a:p>
      </dsp:txBody>
      <dsp:txXfrm rot="10800000">
        <a:off x="659532" y="2376964"/>
        <a:ext cx="2840645" cy="652683"/>
      </dsp:txXfrm>
    </dsp:sp>
    <dsp:sp modelId="{84C63268-1034-4478-95FB-E87ED4310F2B}">
      <dsp:nvSpPr>
        <dsp:cNvPr id="0" name=""/>
        <dsp:cNvSpPr/>
      </dsp:nvSpPr>
      <dsp:spPr>
        <a:xfrm>
          <a:off x="157233" y="2108374"/>
          <a:ext cx="863441" cy="994761"/>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1F1CCA-274B-4816-A839-E7D858EF8CC6}">
      <dsp:nvSpPr>
        <dsp:cNvPr id="0" name=""/>
        <dsp:cNvSpPr/>
      </dsp:nvSpPr>
      <dsp:spPr>
        <a:xfrm>
          <a:off x="0" y="414044"/>
          <a:ext cx="3028950" cy="6563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IN" sz="1700" kern="1200" dirty="0">
              <a:latin typeface="Times" panose="02020603050405020304" pitchFamily="18" charset="0"/>
              <a:cs typeface="Times" panose="02020603050405020304" pitchFamily="18" charset="0"/>
            </a:rPr>
            <a:t>160 drugs were screened for various safety/toxicity </a:t>
          </a:r>
          <a:endParaRPr lang="en-US" sz="1700" kern="1200" dirty="0">
            <a:latin typeface="Times" panose="02020603050405020304" pitchFamily="18" charset="0"/>
            <a:cs typeface="Times" panose="02020603050405020304" pitchFamily="18" charset="0"/>
          </a:endParaRPr>
        </a:p>
      </dsp:txBody>
      <dsp:txXfrm>
        <a:off x="32041" y="446085"/>
        <a:ext cx="2964868" cy="592288"/>
      </dsp:txXfrm>
    </dsp:sp>
    <dsp:sp modelId="{9A78E83F-44C6-4E3E-91DE-271AD2026B9D}">
      <dsp:nvSpPr>
        <dsp:cNvPr id="0" name=""/>
        <dsp:cNvSpPr/>
      </dsp:nvSpPr>
      <dsp:spPr>
        <a:xfrm>
          <a:off x="0" y="1119375"/>
          <a:ext cx="3028950" cy="6563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a:latin typeface="Times" panose="02020603050405020304" pitchFamily="18" charset="0"/>
              <a:cs typeface="Times" panose="02020603050405020304" pitchFamily="18" charset="0"/>
            </a:rPr>
            <a:t>54 Single drug have been screened for safety/toxicity </a:t>
          </a:r>
        </a:p>
      </dsp:txBody>
      <dsp:txXfrm>
        <a:off x="32041" y="1151416"/>
        <a:ext cx="2964868" cy="592288"/>
      </dsp:txXfrm>
    </dsp:sp>
    <dsp:sp modelId="{2EF54467-40E6-4944-96C3-FA6A9840D874}">
      <dsp:nvSpPr>
        <dsp:cNvPr id="0" name=""/>
        <dsp:cNvSpPr/>
      </dsp:nvSpPr>
      <dsp:spPr>
        <a:xfrm>
          <a:off x="0" y="1824705"/>
          <a:ext cx="3028950" cy="6563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a:latin typeface="Times" panose="02020603050405020304" pitchFamily="18" charset="0"/>
              <a:cs typeface="Times" panose="02020603050405020304" pitchFamily="18" charset="0"/>
            </a:rPr>
            <a:t>31 </a:t>
          </a:r>
          <a:r>
            <a:rPr lang="en-US" sz="1700" kern="1200" dirty="0" err="1">
              <a:latin typeface="Times" panose="02020603050405020304" pitchFamily="18" charset="0"/>
              <a:cs typeface="Times" panose="02020603050405020304" pitchFamily="18" charset="0"/>
            </a:rPr>
            <a:t>Ayurvedic</a:t>
          </a:r>
          <a:r>
            <a:rPr lang="en-US" sz="1700" kern="1200" dirty="0">
              <a:latin typeface="Times" panose="02020603050405020304" pitchFamily="18" charset="0"/>
              <a:cs typeface="Times" panose="02020603050405020304" pitchFamily="18" charset="0"/>
            </a:rPr>
            <a:t> Formulations have been screened for safety/toxicity </a:t>
          </a:r>
        </a:p>
      </dsp:txBody>
      <dsp:txXfrm>
        <a:off x="32041" y="1856746"/>
        <a:ext cx="2964868" cy="592288"/>
      </dsp:txXfrm>
    </dsp:sp>
    <dsp:sp modelId="{1EE28047-AE40-4585-8714-1A98D121849E}">
      <dsp:nvSpPr>
        <dsp:cNvPr id="0" name=""/>
        <dsp:cNvSpPr/>
      </dsp:nvSpPr>
      <dsp:spPr>
        <a:xfrm>
          <a:off x="0" y="2530035"/>
          <a:ext cx="3028950" cy="6563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a:latin typeface="Times" panose="02020603050405020304" pitchFamily="18" charset="0"/>
              <a:cs typeface="Times" panose="02020603050405020304" pitchFamily="18" charset="0"/>
            </a:rPr>
            <a:t>75 Coded drug have been screened for safety/toxicity</a:t>
          </a:r>
        </a:p>
      </dsp:txBody>
      <dsp:txXfrm>
        <a:off x="32041" y="2562076"/>
        <a:ext cx="2964868" cy="5922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1EC573-AFBF-4344-8E8C-2BCFF30E2B35}">
      <dsp:nvSpPr>
        <dsp:cNvPr id="0" name=""/>
        <dsp:cNvSpPr/>
      </dsp:nvSpPr>
      <dsp:spPr>
        <a:xfrm>
          <a:off x="15941" y="0"/>
          <a:ext cx="1373205" cy="4225897"/>
        </a:xfrm>
        <a:prstGeom prst="roundRect">
          <a:avLst>
            <a:gd name="adj" fmla="val 10000"/>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rtl="0">
            <a:lnSpc>
              <a:spcPct val="100000"/>
            </a:lnSpc>
            <a:spcBef>
              <a:spcPct val="0"/>
            </a:spcBef>
            <a:spcAft>
              <a:spcPct val="35000"/>
            </a:spcAft>
            <a:buNone/>
          </a:pPr>
          <a:endParaRPr lang="en-US" sz="1800" kern="1200" dirty="0">
            <a:latin typeface="Times" panose="02020603060405020304" pitchFamily="18" charset="0"/>
          </a:endParaRPr>
        </a:p>
        <a:p>
          <a:pPr marL="0" lvl="0" indent="0" algn="ctr" defTabSz="800100" rtl="0">
            <a:lnSpc>
              <a:spcPct val="100000"/>
            </a:lnSpc>
            <a:spcBef>
              <a:spcPct val="0"/>
            </a:spcBef>
            <a:spcAft>
              <a:spcPct val="35000"/>
            </a:spcAft>
            <a:buNone/>
          </a:pPr>
          <a:r>
            <a:rPr lang="en-US" sz="1800" kern="1200" dirty="0">
              <a:latin typeface="Times" panose="02020603060405020304" pitchFamily="18" charset="0"/>
            </a:rPr>
            <a:t>Development of safe &amp; effective formulations/therapies for diseases of national and global importance.</a:t>
          </a:r>
          <a:endParaRPr lang="en-IN" sz="1800" kern="1200" dirty="0">
            <a:latin typeface="Times" panose="02020603060405020304" pitchFamily="18" charset="0"/>
          </a:endParaRPr>
        </a:p>
      </dsp:txBody>
      <dsp:txXfrm>
        <a:off x="15941" y="1690358"/>
        <a:ext cx="1373205" cy="1690358"/>
      </dsp:txXfrm>
    </dsp:sp>
    <dsp:sp modelId="{1A10439A-F5A2-4A20-B1C0-F22A7230A63B}">
      <dsp:nvSpPr>
        <dsp:cNvPr id="0" name=""/>
        <dsp:cNvSpPr/>
      </dsp:nvSpPr>
      <dsp:spPr>
        <a:xfrm>
          <a:off x="257393" y="85862"/>
          <a:ext cx="1022145" cy="837762"/>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020BBE-7D1E-42DC-AA3E-51D24D2880A7}">
      <dsp:nvSpPr>
        <dsp:cNvPr id="0" name=""/>
        <dsp:cNvSpPr/>
      </dsp:nvSpPr>
      <dsp:spPr>
        <a:xfrm>
          <a:off x="1430343" y="0"/>
          <a:ext cx="1373205" cy="4225897"/>
        </a:xfrm>
        <a:prstGeom prst="roundRect">
          <a:avLst>
            <a:gd name="adj" fmla="val 10000"/>
          </a:avLst>
        </a:prstGeom>
        <a:solidFill>
          <a:schemeClr val="accent4">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rtl="0">
            <a:lnSpc>
              <a:spcPct val="100000"/>
            </a:lnSpc>
            <a:spcBef>
              <a:spcPct val="0"/>
            </a:spcBef>
            <a:spcAft>
              <a:spcPct val="35000"/>
            </a:spcAft>
            <a:buNone/>
          </a:pPr>
          <a:r>
            <a:rPr lang="en-US" sz="1800" kern="1200" dirty="0">
              <a:solidFill>
                <a:schemeClr val="accent6">
                  <a:lumMod val="50000"/>
                </a:schemeClr>
              </a:solidFill>
              <a:latin typeface="Times" panose="02020603060405020304" pitchFamily="18" charset="0"/>
            </a:rPr>
            <a:t>Validation of Classical Ayurvedic formulations for generating evidence on safety and efficacy.</a:t>
          </a:r>
          <a:endParaRPr lang="en-IN" sz="1800" kern="1200" dirty="0">
            <a:solidFill>
              <a:schemeClr val="accent6">
                <a:lumMod val="50000"/>
              </a:schemeClr>
            </a:solidFill>
            <a:latin typeface="Times" panose="02020603060405020304" pitchFamily="18" charset="0"/>
          </a:endParaRPr>
        </a:p>
      </dsp:txBody>
      <dsp:txXfrm>
        <a:off x="1430343" y="1690358"/>
        <a:ext cx="1373205" cy="1690358"/>
      </dsp:txXfrm>
    </dsp:sp>
    <dsp:sp modelId="{58F20413-6ADE-4DBD-9EE1-80AE8CADEE5E}">
      <dsp:nvSpPr>
        <dsp:cNvPr id="0" name=""/>
        <dsp:cNvSpPr/>
      </dsp:nvSpPr>
      <dsp:spPr>
        <a:xfrm>
          <a:off x="1647251" y="49956"/>
          <a:ext cx="1044719" cy="936760"/>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C0FA59F-319A-44BD-B0A1-FD16E3F86568}">
      <dsp:nvSpPr>
        <dsp:cNvPr id="0" name=""/>
        <dsp:cNvSpPr/>
      </dsp:nvSpPr>
      <dsp:spPr>
        <a:xfrm>
          <a:off x="2844745" y="0"/>
          <a:ext cx="1373205" cy="422589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rtl="0">
            <a:lnSpc>
              <a:spcPct val="100000"/>
            </a:lnSpc>
            <a:spcBef>
              <a:spcPct val="0"/>
            </a:spcBef>
            <a:spcAft>
              <a:spcPct val="35000"/>
            </a:spcAft>
            <a:buNone/>
          </a:pPr>
          <a:r>
            <a:rPr lang="en-US" sz="1800" kern="1200" dirty="0">
              <a:latin typeface="Times" panose="02020603060405020304" pitchFamily="18" charset="0"/>
            </a:rPr>
            <a:t>Capacity building in Core Research areas.</a:t>
          </a:r>
          <a:endParaRPr lang="en-IN" sz="1800" kern="1200" dirty="0">
            <a:latin typeface="Times" panose="02020603060405020304" pitchFamily="18" charset="0"/>
          </a:endParaRPr>
        </a:p>
      </dsp:txBody>
      <dsp:txXfrm>
        <a:off x="2844745" y="1690358"/>
        <a:ext cx="1373205" cy="1690358"/>
      </dsp:txXfrm>
    </dsp:sp>
    <dsp:sp modelId="{61D47F32-7141-401E-A7B9-924A65986478}">
      <dsp:nvSpPr>
        <dsp:cNvPr id="0" name=""/>
        <dsp:cNvSpPr/>
      </dsp:nvSpPr>
      <dsp:spPr>
        <a:xfrm>
          <a:off x="2979783" y="107392"/>
          <a:ext cx="1138342" cy="850202"/>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518A73-E809-4C2B-8926-AAE5FF87E7C4}">
      <dsp:nvSpPr>
        <dsp:cNvPr id="0" name=""/>
        <dsp:cNvSpPr/>
      </dsp:nvSpPr>
      <dsp:spPr>
        <a:xfrm>
          <a:off x="4259147" y="0"/>
          <a:ext cx="1373205" cy="4225897"/>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rtl="0">
            <a:lnSpc>
              <a:spcPct val="100000"/>
            </a:lnSpc>
            <a:spcBef>
              <a:spcPct val="0"/>
            </a:spcBef>
            <a:spcAft>
              <a:spcPct val="35000"/>
            </a:spcAft>
            <a:buNone/>
          </a:pPr>
          <a:r>
            <a:rPr lang="en-US" sz="1800" kern="1200" dirty="0">
              <a:solidFill>
                <a:schemeClr val="accent6">
                  <a:lumMod val="50000"/>
                </a:schemeClr>
              </a:solidFill>
              <a:latin typeface="Times" panose="02020603060405020304" pitchFamily="18" charset="0"/>
            </a:rPr>
            <a:t>Translational Research including Technology Transfer and Patents</a:t>
          </a:r>
          <a:endParaRPr lang="en-IN" sz="1800" kern="1200" dirty="0">
            <a:solidFill>
              <a:schemeClr val="accent6">
                <a:lumMod val="50000"/>
              </a:schemeClr>
            </a:solidFill>
            <a:latin typeface="Times" panose="02020603060405020304" pitchFamily="18" charset="0"/>
          </a:endParaRPr>
        </a:p>
      </dsp:txBody>
      <dsp:txXfrm>
        <a:off x="4259147" y="1690358"/>
        <a:ext cx="1373205" cy="1690358"/>
      </dsp:txXfrm>
    </dsp:sp>
    <dsp:sp modelId="{1052746D-7163-41FA-99C1-9E43CC8FE8B4}">
      <dsp:nvSpPr>
        <dsp:cNvPr id="0" name=""/>
        <dsp:cNvSpPr/>
      </dsp:nvSpPr>
      <dsp:spPr>
        <a:xfrm>
          <a:off x="4417652" y="65759"/>
          <a:ext cx="1056195" cy="1050042"/>
        </a:xfrm>
        <a:prstGeom prst="ellipse">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351DC2-5DFA-41DA-8DE3-F5FC77F03F8B}">
      <dsp:nvSpPr>
        <dsp:cNvPr id="0" name=""/>
        <dsp:cNvSpPr/>
      </dsp:nvSpPr>
      <dsp:spPr>
        <a:xfrm>
          <a:off x="5673549" y="0"/>
          <a:ext cx="1373205" cy="4225897"/>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rtl="0">
            <a:lnSpc>
              <a:spcPct val="100000"/>
            </a:lnSpc>
            <a:spcBef>
              <a:spcPct val="0"/>
            </a:spcBef>
            <a:spcAft>
              <a:spcPct val="35000"/>
            </a:spcAft>
            <a:buNone/>
          </a:pPr>
          <a:r>
            <a:rPr lang="en-IN" sz="1800" kern="1200" dirty="0">
              <a:latin typeface="Times" panose="02020603060405020304" pitchFamily="18" charset="0"/>
            </a:rPr>
            <a:t>Research oriented Public Health Activities</a:t>
          </a:r>
        </a:p>
      </dsp:txBody>
      <dsp:txXfrm>
        <a:off x="5673549" y="1690358"/>
        <a:ext cx="1373205" cy="1690358"/>
      </dsp:txXfrm>
    </dsp:sp>
    <dsp:sp modelId="{7619B264-6BAC-4445-817B-241A78AAF5DE}">
      <dsp:nvSpPr>
        <dsp:cNvPr id="0" name=""/>
        <dsp:cNvSpPr/>
      </dsp:nvSpPr>
      <dsp:spPr>
        <a:xfrm>
          <a:off x="5890734" y="107385"/>
          <a:ext cx="1044474" cy="883511"/>
        </a:xfrm>
        <a:prstGeom prst="ellipse">
          <a:avLst/>
        </a:prstGeom>
        <a:blipFill rotWithShape="0">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2BADF3-0511-499D-9A38-B8FA7249388C}">
      <dsp:nvSpPr>
        <dsp:cNvPr id="0" name=""/>
        <dsp:cNvSpPr/>
      </dsp:nvSpPr>
      <dsp:spPr>
        <a:xfrm>
          <a:off x="7087950" y="0"/>
          <a:ext cx="1191956" cy="4225897"/>
        </a:xfrm>
        <a:prstGeom prst="roundRect">
          <a:avLst>
            <a:gd name="adj" fmla="val 10000"/>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rtl="0">
            <a:lnSpc>
              <a:spcPct val="100000"/>
            </a:lnSpc>
            <a:spcBef>
              <a:spcPct val="0"/>
            </a:spcBef>
            <a:spcAft>
              <a:spcPct val="35000"/>
            </a:spcAft>
            <a:buNone/>
          </a:pPr>
          <a:r>
            <a:rPr lang="en-US" sz="1800" kern="1200" dirty="0">
              <a:latin typeface="Times" panose="02020603060405020304" pitchFamily="18" charset="0"/>
            </a:rPr>
            <a:t>Dissemination of research outcomes</a:t>
          </a:r>
          <a:endParaRPr lang="en-IN" sz="1800" kern="1200" dirty="0">
            <a:latin typeface="Times" panose="02020603060405020304" pitchFamily="18" charset="0"/>
          </a:endParaRPr>
        </a:p>
      </dsp:txBody>
      <dsp:txXfrm>
        <a:off x="7087950" y="1690358"/>
        <a:ext cx="1191956" cy="1690358"/>
      </dsp:txXfrm>
    </dsp:sp>
    <dsp:sp modelId="{7D93A263-76A9-46FA-9A90-A78661E28C37}">
      <dsp:nvSpPr>
        <dsp:cNvPr id="0" name=""/>
        <dsp:cNvSpPr/>
      </dsp:nvSpPr>
      <dsp:spPr>
        <a:xfrm>
          <a:off x="7218810" y="124054"/>
          <a:ext cx="947534" cy="850202"/>
        </a:xfrm>
        <a:prstGeom prst="ellipse">
          <a:avLst/>
        </a:prstGeom>
        <a:blipFill rotWithShape="0">
          <a:blip xmlns:r="http://schemas.openxmlformats.org/officeDocument/2006/relationships" r:embed="rId6"/>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2C7F78E-53D0-4D95-92D8-0C0CFDB83638}">
      <dsp:nvSpPr>
        <dsp:cNvPr id="0" name=""/>
        <dsp:cNvSpPr/>
      </dsp:nvSpPr>
      <dsp:spPr>
        <a:xfrm>
          <a:off x="296687" y="3826148"/>
          <a:ext cx="7604226" cy="314089"/>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806DC3-B898-4F32-B0F6-4F910CF84B0A}">
      <dsp:nvSpPr>
        <dsp:cNvPr id="0" name=""/>
        <dsp:cNvSpPr/>
      </dsp:nvSpPr>
      <dsp:spPr>
        <a:xfrm>
          <a:off x="0" y="683"/>
          <a:ext cx="2957513" cy="31338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l" defTabSz="533400" rtl="0">
            <a:lnSpc>
              <a:spcPct val="90000"/>
            </a:lnSpc>
            <a:spcBef>
              <a:spcPct val="0"/>
            </a:spcBef>
            <a:spcAft>
              <a:spcPct val="35000"/>
            </a:spcAft>
            <a:buNone/>
          </a:pPr>
          <a:r>
            <a:rPr lang="en-US" sz="1200" b="1" kern="1200" dirty="0">
              <a:latin typeface="Times" panose="02020603050405020304" pitchFamily="18" charset="0"/>
              <a:cs typeface="Times" panose="02020603050405020304" pitchFamily="18" charset="0"/>
            </a:rPr>
            <a:t>AYUSH QOL-2C for Improvement of Quality of life in Cancer patients  </a:t>
          </a:r>
        </a:p>
      </dsp:txBody>
      <dsp:txXfrm>
        <a:off x="15298" y="15981"/>
        <a:ext cx="2926917" cy="282789"/>
      </dsp:txXfrm>
    </dsp:sp>
    <dsp:sp modelId="{8C371D7D-8292-4AE2-99FA-E5056200D2AF}">
      <dsp:nvSpPr>
        <dsp:cNvPr id="0" name=""/>
        <dsp:cNvSpPr/>
      </dsp:nvSpPr>
      <dsp:spPr>
        <a:xfrm>
          <a:off x="0" y="323111"/>
          <a:ext cx="2957513" cy="31338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l" defTabSz="533400" rtl="0">
            <a:lnSpc>
              <a:spcPct val="90000"/>
            </a:lnSpc>
            <a:spcBef>
              <a:spcPct val="0"/>
            </a:spcBef>
            <a:spcAft>
              <a:spcPct val="35000"/>
            </a:spcAft>
            <a:buNone/>
          </a:pPr>
          <a:r>
            <a:rPr lang="en-US" sz="1200" b="1" kern="1200" dirty="0">
              <a:latin typeface="Times" panose="02020603050405020304" pitchFamily="18" charset="0"/>
              <a:cs typeface="Times" panose="02020603050405020304" pitchFamily="18" charset="0"/>
            </a:rPr>
            <a:t>AYUSH </a:t>
          </a:r>
          <a:r>
            <a:rPr lang="en-US" sz="1200" b="1" kern="1200" dirty="0" err="1">
              <a:latin typeface="Times" panose="02020603050405020304" pitchFamily="18" charset="0"/>
              <a:cs typeface="Times" panose="02020603050405020304" pitchFamily="18" charset="0"/>
            </a:rPr>
            <a:t>Manas</a:t>
          </a:r>
          <a:r>
            <a:rPr lang="en-US" sz="1200" b="1" kern="1200" dirty="0">
              <a:latin typeface="Times" panose="02020603050405020304" pitchFamily="18" charset="0"/>
              <a:cs typeface="Times" panose="02020603050405020304" pitchFamily="18" charset="0"/>
            </a:rPr>
            <a:t> for Mental </a:t>
          </a:r>
          <a:r>
            <a:rPr lang="en-US" sz="1200" b="1" kern="1200" dirty="0" err="1">
              <a:latin typeface="Times" panose="02020603050405020304" pitchFamily="18" charset="0"/>
              <a:cs typeface="Times" panose="02020603050405020304" pitchFamily="18" charset="0"/>
            </a:rPr>
            <a:t>Retadation</a:t>
          </a:r>
          <a:endParaRPr lang="en-US" sz="1200" b="1" kern="1200" dirty="0">
            <a:latin typeface="Times" panose="02020603050405020304" pitchFamily="18" charset="0"/>
            <a:cs typeface="Times" panose="02020603050405020304" pitchFamily="18" charset="0"/>
          </a:endParaRPr>
        </a:p>
      </dsp:txBody>
      <dsp:txXfrm>
        <a:off x="15298" y="338409"/>
        <a:ext cx="2926917" cy="282789"/>
      </dsp:txXfrm>
    </dsp:sp>
    <dsp:sp modelId="{E9C802AC-D524-4350-99E8-0B026D9E4BC5}">
      <dsp:nvSpPr>
        <dsp:cNvPr id="0" name=""/>
        <dsp:cNvSpPr/>
      </dsp:nvSpPr>
      <dsp:spPr>
        <a:xfrm>
          <a:off x="0" y="645539"/>
          <a:ext cx="2957513" cy="31338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l" defTabSz="533400" rtl="0">
            <a:lnSpc>
              <a:spcPct val="90000"/>
            </a:lnSpc>
            <a:spcBef>
              <a:spcPct val="0"/>
            </a:spcBef>
            <a:spcAft>
              <a:spcPct val="35000"/>
            </a:spcAft>
            <a:buNone/>
          </a:pPr>
          <a:r>
            <a:rPr lang="en-US" sz="1200" b="1" kern="1200" dirty="0">
              <a:latin typeface="Times" panose="02020603050405020304" pitchFamily="18" charset="0"/>
              <a:cs typeface="Times" panose="02020603050405020304" pitchFamily="18" charset="0"/>
            </a:rPr>
            <a:t>C-1 Oil for wound healing</a:t>
          </a:r>
        </a:p>
      </dsp:txBody>
      <dsp:txXfrm>
        <a:off x="15298" y="660837"/>
        <a:ext cx="2926917" cy="282789"/>
      </dsp:txXfrm>
    </dsp:sp>
    <dsp:sp modelId="{25ACEDE7-8260-44D5-B85B-E7797BA2E589}">
      <dsp:nvSpPr>
        <dsp:cNvPr id="0" name=""/>
        <dsp:cNvSpPr/>
      </dsp:nvSpPr>
      <dsp:spPr>
        <a:xfrm>
          <a:off x="0" y="967967"/>
          <a:ext cx="2957513" cy="31338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200" b="1" kern="1200" dirty="0" err="1">
              <a:latin typeface="Times" panose="02020603050405020304" pitchFamily="18" charset="0"/>
              <a:cs typeface="Times" panose="02020603050405020304" pitchFamily="18" charset="0"/>
            </a:rPr>
            <a:t>Ayush</a:t>
          </a:r>
          <a:r>
            <a:rPr lang="en-US" sz="1200" b="1" kern="1200" dirty="0">
              <a:latin typeface="Times" panose="02020603050405020304" pitchFamily="18" charset="0"/>
              <a:cs typeface="Times" panose="02020603050405020304" pitchFamily="18" charset="0"/>
            </a:rPr>
            <a:t>-SL for Chronic  Filarial Lymph</a:t>
          </a:r>
          <a:r>
            <a:rPr lang="en-IN" sz="1200" b="1" kern="1200" dirty="0">
              <a:latin typeface="Times" panose="02020603050405020304" pitchFamily="18" charset="0"/>
              <a:cs typeface="Times" panose="02020603050405020304" pitchFamily="18" charset="0"/>
            </a:rPr>
            <a:t>oedema</a:t>
          </a:r>
          <a:endParaRPr lang="en-US" sz="1200" b="1" kern="1200" dirty="0">
            <a:latin typeface="Times" panose="02020603050405020304" pitchFamily="18" charset="0"/>
            <a:cs typeface="Times" panose="02020603050405020304" pitchFamily="18" charset="0"/>
          </a:endParaRPr>
        </a:p>
      </dsp:txBody>
      <dsp:txXfrm>
        <a:off x="15298" y="983265"/>
        <a:ext cx="2926917" cy="282789"/>
      </dsp:txXfrm>
    </dsp:sp>
    <dsp:sp modelId="{203801C7-27D8-40AD-8F42-F9DE248B0C73}">
      <dsp:nvSpPr>
        <dsp:cNvPr id="0" name=""/>
        <dsp:cNvSpPr/>
      </dsp:nvSpPr>
      <dsp:spPr>
        <a:xfrm>
          <a:off x="0" y="1290396"/>
          <a:ext cx="2957513" cy="31338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l" defTabSz="533400" rtl="0">
            <a:lnSpc>
              <a:spcPct val="90000"/>
            </a:lnSpc>
            <a:spcBef>
              <a:spcPct val="0"/>
            </a:spcBef>
            <a:spcAft>
              <a:spcPct val="35000"/>
            </a:spcAft>
            <a:buNone/>
          </a:pPr>
          <a:r>
            <a:rPr lang="en-US" sz="1200" b="1" kern="1200" dirty="0">
              <a:latin typeface="Times" panose="02020603050405020304" pitchFamily="18" charset="0"/>
              <a:cs typeface="Times" panose="02020603050405020304" pitchFamily="18" charset="0"/>
            </a:rPr>
            <a:t>AYUSH </a:t>
          </a:r>
          <a:r>
            <a:rPr lang="en-US" sz="1200" b="1" kern="1200" dirty="0" err="1">
              <a:latin typeface="Times" panose="02020603050405020304" pitchFamily="18" charset="0"/>
              <a:cs typeface="Times" panose="02020603050405020304" pitchFamily="18" charset="0"/>
            </a:rPr>
            <a:t>Rasayana</a:t>
          </a:r>
          <a:r>
            <a:rPr lang="en-US" sz="1200" b="1" kern="1200" dirty="0">
              <a:latin typeface="Times" panose="02020603050405020304" pitchFamily="18" charset="0"/>
              <a:cs typeface="Times" panose="02020603050405020304" pitchFamily="18" charset="0"/>
            </a:rPr>
            <a:t> A and B for Geriatric Health </a:t>
          </a:r>
        </a:p>
      </dsp:txBody>
      <dsp:txXfrm>
        <a:off x="15298" y="1305694"/>
        <a:ext cx="2926917" cy="282789"/>
      </dsp:txXfrm>
    </dsp:sp>
    <dsp:sp modelId="{AE3BD2C0-0A5D-48E1-90C6-423E01D53906}">
      <dsp:nvSpPr>
        <dsp:cNvPr id="0" name=""/>
        <dsp:cNvSpPr/>
      </dsp:nvSpPr>
      <dsp:spPr>
        <a:xfrm>
          <a:off x="0" y="1612824"/>
          <a:ext cx="2957513" cy="31338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kern="1200" dirty="0">
              <a:latin typeface="Times" panose="02020603050405020304" pitchFamily="18" charset="0"/>
              <a:cs typeface="Times" panose="02020603050405020304" pitchFamily="18" charset="0"/>
            </a:rPr>
            <a:t>AYUSH D  for DM and </a:t>
          </a:r>
          <a:r>
            <a:rPr lang="en-US" sz="1200" b="1" kern="1200" dirty="0" err="1">
              <a:latin typeface="Times" panose="02020603050405020304" pitchFamily="18" charset="0"/>
              <a:cs typeface="Times" panose="02020603050405020304" pitchFamily="18" charset="0"/>
            </a:rPr>
            <a:t>Prediabetes</a:t>
          </a:r>
          <a:r>
            <a:rPr lang="en-US" sz="1200" b="1" kern="1200" dirty="0">
              <a:latin typeface="Times" panose="02020603050405020304" pitchFamily="18" charset="0"/>
              <a:cs typeface="Times" panose="02020603050405020304" pitchFamily="18" charset="0"/>
            </a:rPr>
            <a:t>  </a:t>
          </a:r>
          <a:endParaRPr lang="en-US" sz="1200" b="1" kern="1200" dirty="0">
            <a:latin typeface="Times" panose="02020603050405020304" pitchFamily="18" charset="0"/>
            <a:ea typeface="Times New Roman"/>
            <a:cs typeface="Times" panose="02020603050405020304" pitchFamily="18" charset="0"/>
          </a:endParaRPr>
        </a:p>
      </dsp:txBody>
      <dsp:txXfrm>
        <a:off x="15298" y="1628122"/>
        <a:ext cx="2926917" cy="282789"/>
      </dsp:txXfrm>
    </dsp:sp>
    <dsp:sp modelId="{B7AADB20-FE70-40E5-839C-25C15AAC6783}">
      <dsp:nvSpPr>
        <dsp:cNvPr id="0" name=""/>
        <dsp:cNvSpPr/>
      </dsp:nvSpPr>
      <dsp:spPr>
        <a:xfrm>
          <a:off x="0" y="1935252"/>
          <a:ext cx="2957513" cy="31338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kern="1200" dirty="0">
              <a:latin typeface="Times" panose="02020603050405020304" pitchFamily="18" charset="0"/>
              <a:cs typeface="Times" panose="02020603050405020304" pitchFamily="18" charset="0"/>
            </a:rPr>
            <a:t>AYUSH PJ 7 for Dengue </a:t>
          </a:r>
        </a:p>
      </dsp:txBody>
      <dsp:txXfrm>
        <a:off x="15298" y="1950550"/>
        <a:ext cx="2926917" cy="282789"/>
      </dsp:txXfrm>
    </dsp:sp>
    <dsp:sp modelId="{7E5C23A1-49C7-4FAF-B183-8EA550CDE490}">
      <dsp:nvSpPr>
        <dsp:cNvPr id="0" name=""/>
        <dsp:cNvSpPr/>
      </dsp:nvSpPr>
      <dsp:spPr>
        <a:xfrm>
          <a:off x="0" y="2258364"/>
          <a:ext cx="2957513" cy="31338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l" defTabSz="533400" rtl="0">
            <a:lnSpc>
              <a:spcPct val="90000"/>
            </a:lnSpc>
            <a:spcBef>
              <a:spcPct val="0"/>
            </a:spcBef>
            <a:spcAft>
              <a:spcPct val="35000"/>
            </a:spcAft>
            <a:buNone/>
          </a:pPr>
          <a:r>
            <a:rPr lang="en-US" sz="1200" b="1" kern="1200" dirty="0">
              <a:latin typeface="Times" panose="02020603050405020304" pitchFamily="18" charset="0"/>
              <a:cs typeface="Times" panose="02020603050405020304" pitchFamily="18" charset="0"/>
            </a:rPr>
            <a:t>07 RCH Formulations</a:t>
          </a:r>
        </a:p>
      </dsp:txBody>
      <dsp:txXfrm>
        <a:off x="15298" y="2273662"/>
        <a:ext cx="2926917" cy="282789"/>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4320A6-0537-475B-A678-1B9D7F5C4666}">
      <dsp:nvSpPr>
        <dsp:cNvPr id="0" name=""/>
        <dsp:cNvSpPr/>
      </dsp:nvSpPr>
      <dsp:spPr>
        <a:xfrm>
          <a:off x="0" y="415996"/>
          <a:ext cx="3265287" cy="1003567"/>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IN" sz="1600" b="1" kern="1200" dirty="0">
              <a:latin typeface="Times" pitchFamily="18" charset="0"/>
            </a:rPr>
            <a:t>Development of Ayurveda based Diagnostics</a:t>
          </a:r>
          <a:endParaRPr lang="en-IN" sz="1600" kern="1200" dirty="0">
            <a:latin typeface="Times" panose="02020603060405020304" pitchFamily="18" charset="0"/>
          </a:endParaRPr>
        </a:p>
      </dsp:txBody>
      <dsp:txXfrm>
        <a:off x="48990" y="464986"/>
        <a:ext cx="3167307" cy="905587"/>
      </dsp:txXfrm>
    </dsp:sp>
    <dsp:sp modelId="{F93C4DB9-FAF0-452A-85D4-F6E733D6C4C8}">
      <dsp:nvSpPr>
        <dsp:cNvPr id="0" name=""/>
        <dsp:cNvSpPr/>
      </dsp:nvSpPr>
      <dsp:spPr>
        <a:xfrm>
          <a:off x="0" y="1501696"/>
          <a:ext cx="3265287" cy="1648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73" tIns="17780" rIns="99568" bIns="17780" numCol="1" spcCol="1270" anchor="t" anchorCtr="0">
          <a:noAutofit/>
        </a:bodyPr>
        <a:lstStyle/>
        <a:p>
          <a:pPr marL="114300" lvl="1" indent="-114300" algn="l" defTabSz="622300" rtl="0">
            <a:lnSpc>
              <a:spcPct val="90000"/>
            </a:lnSpc>
            <a:spcBef>
              <a:spcPct val="0"/>
            </a:spcBef>
            <a:spcAft>
              <a:spcPct val="20000"/>
            </a:spcAft>
            <a:buChar char="•"/>
          </a:pPr>
          <a:r>
            <a:rPr lang="en-US" sz="1400" kern="1200" dirty="0">
              <a:latin typeface="Times" panose="02020603060405020304" pitchFamily="18" charset="0"/>
            </a:rPr>
            <a:t>To develop Standardized Ayurvedic Case Taking Protocol (SACTP) </a:t>
          </a:r>
          <a:endParaRPr lang="en-IN" sz="1400" kern="1200" dirty="0">
            <a:latin typeface="Times" panose="02020603060405020304" pitchFamily="18" charset="0"/>
          </a:endParaRPr>
        </a:p>
        <a:p>
          <a:pPr marL="114300" lvl="1" indent="-114300" algn="l" defTabSz="622300" rtl="0">
            <a:lnSpc>
              <a:spcPct val="90000"/>
            </a:lnSpc>
            <a:spcBef>
              <a:spcPct val="0"/>
            </a:spcBef>
            <a:spcAft>
              <a:spcPct val="20000"/>
            </a:spcAft>
            <a:buChar char="•"/>
          </a:pPr>
          <a:r>
            <a:rPr lang="en-US" sz="1400" kern="1200" dirty="0">
              <a:latin typeface="Times" panose="02020603060405020304" pitchFamily="18" charset="0"/>
            </a:rPr>
            <a:t>To develop standard diagnostic protocol for selected diseases</a:t>
          </a:r>
        </a:p>
        <a:p>
          <a:pPr marL="114300" lvl="1" indent="-114300" algn="l" defTabSz="622300" rtl="0">
            <a:lnSpc>
              <a:spcPct val="90000"/>
            </a:lnSpc>
            <a:spcBef>
              <a:spcPct val="0"/>
            </a:spcBef>
            <a:spcAft>
              <a:spcPct val="20000"/>
            </a:spcAft>
            <a:buChar char="•"/>
          </a:pPr>
          <a:r>
            <a:rPr lang="en-US" sz="1400" kern="1200" dirty="0">
              <a:latin typeface="Times" panose="02020603060405020304" pitchFamily="18" charset="0"/>
            </a:rPr>
            <a:t>Interface for integration/ customization and development of diagnostic gadgets</a:t>
          </a:r>
        </a:p>
        <a:p>
          <a:pPr marL="114300" lvl="1" indent="-114300" algn="l" defTabSz="622300" rtl="0">
            <a:lnSpc>
              <a:spcPct val="90000"/>
            </a:lnSpc>
            <a:spcBef>
              <a:spcPct val="0"/>
            </a:spcBef>
            <a:spcAft>
              <a:spcPct val="20000"/>
            </a:spcAft>
            <a:buChar char="•"/>
          </a:pPr>
          <a:r>
            <a:rPr lang="en-US" sz="1400" kern="1200" dirty="0">
              <a:latin typeface="Times" panose="02020603060405020304" pitchFamily="18" charset="0"/>
            </a:rPr>
            <a:t>Validated diagnostic Criteria of 2 disease conditions viz. </a:t>
          </a:r>
          <a:r>
            <a:rPr lang="en-US" sz="1400" kern="1200" dirty="0" err="1">
              <a:latin typeface="Times" panose="02020603060405020304" pitchFamily="18" charset="0"/>
            </a:rPr>
            <a:t>Grahani</a:t>
          </a:r>
          <a:r>
            <a:rPr lang="en-US" sz="1400" kern="1200" dirty="0">
              <a:latin typeface="Times" panose="02020603060405020304" pitchFamily="18" charset="0"/>
            </a:rPr>
            <a:t> &amp; </a:t>
          </a:r>
          <a:r>
            <a:rPr lang="en-US" sz="1400" kern="1200" dirty="0" err="1">
              <a:latin typeface="Times" panose="02020603060405020304" pitchFamily="18" charset="0"/>
            </a:rPr>
            <a:t>Kasa</a:t>
          </a:r>
          <a:endParaRPr lang="en-US" sz="1400" kern="1200" dirty="0">
            <a:latin typeface="Times" panose="02020603060405020304" pitchFamily="18" charset="0"/>
          </a:endParaRPr>
        </a:p>
      </dsp:txBody>
      <dsp:txXfrm>
        <a:off x="0" y="1501696"/>
        <a:ext cx="3265287" cy="1648237"/>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69775D-B611-4160-A55C-63E9CC2DFB3B}">
      <dsp:nvSpPr>
        <dsp:cNvPr id="0" name=""/>
        <dsp:cNvSpPr/>
      </dsp:nvSpPr>
      <dsp:spPr>
        <a:xfrm>
          <a:off x="0" y="1507749"/>
          <a:ext cx="3329632" cy="4788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E986018-1D29-4ABB-97B6-9E67450E7338}">
      <dsp:nvSpPr>
        <dsp:cNvPr id="0" name=""/>
        <dsp:cNvSpPr/>
      </dsp:nvSpPr>
      <dsp:spPr>
        <a:xfrm>
          <a:off x="161779" y="0"/>
          <a:ext cx="3166308" cy="1686941"/>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097" tIns="0" rIns="88097" bIns="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bg1"/>
              </a:solidFill>
              <a:latin typeface="Times New Roman" panose="02020603050405020304" pitchFamily="18" charset="0"/>
              <a:cs typeface="Times New Roman" panose="02020603050405020304" pitchFamily="18" charset="0"/>
            </a:rPr>
            <a:t>Standardization of </a:t>
          </a:r>
          <a:r>
            <a:rPr lang="en-US" sz="1800" kern="1200" dirty="0" err="1">
              <a:solidFill>
                <a:schemeClr val="bg1"/>
              </a:solidFill>
              <a:latin typeface="Times New Roman" panose="02020603050405020304" pitchFamily="18" charset="0"/>
              <a:cs typeface="Times New Roman" panose="02020603050405020304" pitchFamily="18" charset="0"/>
            </a:rPr>
            <a:t>Prakriti</a:t>
          </a:r>
          <a:r>
            <a:rPr lang="en-US" sz="1800" kern="1200" dirty="0">
              <a:solidFill>
                <a:schemeClr val="bg1"/>
              </a:solidFill>
              <a:latin typeface="Times New Roman" panose="02020603050405020304" pitchFamily="18" charset="0"/>
              <a:cs typeface="Times New Roman" panose="02020603050405020304" pitchFamily="18" charset="0"/>
            </a:rPr>
            <a:t> </a:t>
          </a:r>
          <a:r>
            <a:rPr lang="en-US" sz="1600" kern="1200" dirty="0">
              <a:solidFill>
                <a:schemeClr val="bg1"/>
              </a:solidFill>
              <a:latin typeface="Times" panose="02020603050405020304" pitchFamily="18" charset="0"/>
              <a:cs typeface="Times" panose="02020603050405020304" pitchFamily="18" charset="0"/>
            </a:rPr>
            <a:t>Assessment</a:t>
          </a:r>
          <a:r>
            <a:rPr lang="en-US" sz="1800" kern="1200" dirty="0">
              <a:solidFill>
                <a:schemeClr val="bg1"/>
              </a:solidFill>
              <a:latin typeface="Times New Roman" panose="02020603050405020304" pitchFamily="18" charset="0"/>
              <a:cs typeface="Times New Roman" panose="02020603050405020304" pitchFamily="18" charset="0"/>
            </a:rPr>
            <a:t> </a:t>
          </a:r>
          <a:r>
            <a:rPr lang="en-US" sz="1600" kern="1200" dirty="0">
              <a:solidFill>
                <a:schemeClr val="bg1"/>
              </a:solidFill>
              <a:latin typeface="Times" panose="02020603050405020304" pitchFamily="18" charset="0"/>
              <a:cs typeface="Times" panose="02020603050405020304" pitchFamily="18" charset="0"/>
            </a:rPr>
            <a:t>Scale &amp; Developed AYUR </a:t>
          </a:r>
          <a:r>
            <a:rPr lang="en-US" sz="1600" kern="1200" dirty="0" err="1">
              <a:solidFill>
                <a:schemeClr val="bg1"/>
              </a:solidFill>
              <a:latin typeface="Times" panose="02020603050405020304" pitchFamily="18" charset="0"/>
              <a:cs typeface="Times" panose="02020603050405020304" pitchFamily="18" charset="0"/>
            </a:rPr>
            <a:t>Prakriti</a:t>
          </a:r>
          <a:r>
            <a:rPr lang="en-US" sz="1600" kern="1200" dirty="0">
              <a:solidFill>
                <a:schemeClr val="bg1"/>
              </a:solidFill>
              <a:latin typeface="Times" panose="02020603050405020304" pitchFamily="18" charset="0"/>
              <a:cs typeface="Times" panose="02020603050405020304" pitchFamily="18" charset="0"/>
            </a:rPr>
            <a:t> Web Portal</a:t>
          </a:r>
          <a:r>
            <a:rPr lang="en-IN" sz="1600" kern="1200" dirty="0">
              <a:solidFill>
                <a:schemeClr val="bg1"/>
              </a:solidFill>
              <a:latin typeface="Times" panose="02020603050405020304" pitchFamily="18" charset="0"/>
              <a:cs typeface="Times" panose="02020603050405020304" pitchFamily="18" charset="0"/>
            </a:rPr>
            <a:t> </a:t>
          </a:r>
          <a:endParaRPr lang="en-US" sz="1600" kern="1200" dirty="0">
            <a:solidFill>
              <a:schemeClr val="bg1"/>
            </a:solidFill>
            <a:latin typeface="Times" panose="02020603050405020304" pitchFamily="18" charset="0"/>
            <a:cs typeface="Times" panose="02020603050405020304" pitchFamily="18" charset="0"/>
          </a:endParaRPr>
        </a:p>
      </dsp:txBody>
      <dsp:txXfrm>
        <a:off x="161779" y="0"/>
        <a:ext cx="3166308" cy="1686941"/>
      </dsp:txXfrm>
    </dsp:sp>
    <dsp:sp modelId="{3C55B7A4-16A1-44C2-9EAA-7D97393F9E09}">
      <dsp:nvSpPr>
        <dsp:cNvPr id="0" name=""/>
        <dsp:cNvSpPr/>
      </dsp:nvSpPr>
      <dsp:spPr>
        <a:xfrm>
          <a:off x="0" y="3477602"/>
          <a:ext cx="3329632" cy="4788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F883A537-1B90-469D-BF10-203D1D6E3DE2}">
      <dsp:nvSpPr>
        <dsp:cNvPr id="0" name=""/>
        <dsp:cNvSpPr/>
      </dsp:nvSpPr>
      <dsp:spPr>
        <a:xfrm>
          <a:off x="160151" y="1531505"/>
          <a:ext cx="3112333" cy="1668892"/>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097" tIns="0" rIns="88097" bIns="0" numCol="1" spcCol="1270" anchor="ctr" anchorCtr="0">
          <a:noAutofit/>
        </a:bodyPr>
        <a:lstStyle/>
        <a:p>
          <a:pPr marL="0" lvl="0" indent="0" algn="l" defTabSz="622300" rtl="0">
            <a:lnSpc>
              <a:spcPct val="90000"/>
            </a:lnSpc>
            <a:spcBef>
              <a:spcPct val="0"/>
            </a:spcBef>
            <a:spcAft>
              <a:spcPct val="35000"/>
            </a:spcAft>
            <a:buNone/>
          </a:pPr>
          <a:r>
            <a:rPr lang="en-IN" sz="1400" kern="1200" dirty="0">
              <a:latin typeface="Times" panose="02020603060405020304" pitchFamily="18" charset="0"/>
            </a:rPr>
            <a:t>Development of Ayurveda based Health assessment scale</a:t>
          </a:r>
          <a:endParaRPr lang="en-US" sz="1400" kern="1200" dirty="0">
            <a:latin typeface="Times" panose="02020603060405020304" pitchFamily="18" charset="0"/>
          </a:endParaRPr>
        </a:p>
      </dsp:txBody>
      <dsp:txXfrm>
        <a:off x="160151" y="1531505"/>
        <a:ext cx="3112333" cy="1668892"/>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4078B-EECD-4032-A860-1E4EC7C7A8A4}">
      <dsp:nvSpPr>
        <dsp:cNvPr id="0" name=""/>
        <dsp:cNvSpPr/>
      </dsp:nvSpPr>
      <dsp:spPr>
        <a:xfrm>
          <a:off x="0" y="95490"/>
          <a:ext cx="5898463" cy="91494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1">
            <a:lnSpc>
              <a:spcPct val="90000"/>
            </a:lnSpc>
            <a:spcBef>
              <a:spcPct val="0"/>
            </a:spcBef>
            <a:spcAft>
              <a:spcPct val="35000"/>
            </a:spcAft>
            <a:buNone/>
          </a:pPr>
          <a:r>
            <a:rPr lang="en-IN" sz="2300" b="1" kern="1200" dirty="0"/>
            <a:t>Overall 12794 Publications in Ayurveda across 652 National and International Journals</a:t>
          </a:r>
        </a:p>
      </dsp:txBody>
      <dsp:txXfrm>
        <a:off x="44664" y="140154"/>
        <a:ext cx="5809135" cy="8256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97F51C-7A50-4F5E-BA0F-DF6700BD5162}">
      <dsp:nvSpPr>
        <dsp:cNvPr id="0" name=""/>
        <dsp:cNvSpPr/>
      </dsp:nvSpPr>
      <dsp:spPr>
        <a:xfrm>
          <a:off x="0" y="0"/>
          <a:ext cx="6172199" cy="74222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100000"/>
            </a:lnSpc>
            <a:spcBef>
              <a:spcPct val="0"/>
            </a:spcBef>
            <a:spcAft>
              <a:spcPct val="35000"/>
            </a:spcAft>
            <a:buNone/>
          </a:pPr>
          <a:r>
            <a:rPr lang="en-US" sz="2400" b="1" kern="1200" dirty="0">
              <a:latin typeface="+mj-lt"/>
            </a:rPr>
            <a:t>Evidence on clinical safety and efficacy on classical Ayurveda interventions</a:t>
          </a:r>
          <a:endParaRPr lang="en-IN" sz="2400" b="1" kern="1200" dirty="0">
            <a:latin typeface="+mj-lt"/>
          </a:endParaRPr>
        </a:p>
      </dsp:txBody>
      <dsp:txXfrm>
        <a:off x="36232" y="36232"/>
        <a:ext cx="6099735" cy="6697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10817A-2D66-4818-AD99-D6476F737A49}">
      <dsp:nvSpPr>
        <dsp:cNvPr id="0" name=""/>
        <dsp:cNvSpPr/>
      </dsp:nvSpPr>
      <dsp:spPr>
        <a:xfrm>
          <a:off x="16725" y="0"/>
          <a:ext cx="2403381" cy="97016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rtl="0">
            <a:lnSpc>
              <a:spcPct val="90000"/>
            </a:lnSpc>
            <a:spcBef>
              <a:spcPct val="0"/>
            </a:spcBef>
            <a:spcAft>
              <a:spcPct val="35000"/>
            </a:spcAft>
            <a:buNone/>
          </a:pPr>
          <a:r>
            <a:rPr lang="en-IN" sz="1200" b="1" kern="1200" dirty="0">
              <a:latin typeface="Perpetua" panose="02020502060401020303" pitchFamily="18" charset="0"/>
              <a:cs typeface="Arial" pitchFamily="34" charset="0"/>
            </a:rPr>
            <a:t>Completed :</a:t>
          </a:r>
        </a:p>
        <a:p>
          <a:pPr marL="0" lvl="0" indent="0" algn="ctr" defTabSz="533400" rtl="0">
            <a:lnSpc>
              <a:spcPct val="90000"/>
            </a:lnSpc>
            <a:spcBef>
              <a:spcPct val="0"/>
            </a:spcBef>
            <a:spcAft>
              <a:spcPct val="35000"/>
            </a:spcAft>
            <a:buNone/>
          </a:pPr>
          <a:r>
            <a:rPr lang="en-IN" sz="1200" b="1" kern="1200" dirty="0">
              <a:latin typeface="Perpetua" panose="02020502060401020303" pitchFamily="18" charset="0"/>
              <a:cs typeface="Arial" pitchFamily="34" charset="0"/>
            </a:rPr>
            <a:t>140 formulations</a:t>
          </a:r>
        </a:p>
        <a:p>
          <a:pPr marL="0" lvl="0" indent="0" algn="ctr" defTabSz="533400" rtl="0">
            <a:lnSpc>
              <a:spcPct val="90000"/>
            </a:lnSpc>
            <a:spcBef>
              <a:spcPct val="0"/>
            </a:spcBef>
            <a:spcAft>
              <a:spcPct val="35000"/>
            </a:spcAft>
            <a:buNone/>
          </a:pPr>
          <a:r>
            <a:rPr lang="en-IN" sz="1200" b="1" kern="1200" dirty="0">
              <a:latin typeface="Perpetua" panose="02020502060401020303" pitchFamily="18" charset="0"/>
              <a:cs typeface="Arial" pitchFamily="34" charset="0"/>
            </a:rPr>
            <a:t>32 disease conditions</a:t>
          </a:r>
        </a:p>
      </dsp:txBody>
      <dsp:txXfrm>
        <a:off x="45140" y="28415"/>
        <a:ext cx="2346551" cy="913331"/>
      </dsp:txXfrm>
    </dsp:sp>
    <dsp:sp modelId="{A62548F9-4648-465B-93DE-C4ACBF97BD96}">
      <dsp:nvSpPr>
        <dsp:cNvPr id="0" name=""/>
        <dsp:cNvSpPr/>
      </dsp:nvSpPr>
      <dsp:spPr>
        <a:xfrm>
          <a:off x="257063" y="970161"/>
          <a:ext cx="165212" cy="674077"/>
        </a:xfrm>
        <a:custGeom>
          <a:avLst/>
          <a:gdLst/>
          <a:ahLst/>
          <a:cxnLst/>
          <a:rect l="0" t="0" r="0" b="0"/>
          <a:pathLst>
            <a:path>
              <a:moveTo>
                <a:pt x="0" y="0"/>
              </a:moveTo>
              <a:lnTo>
                <a:pt x="0" y="674077"/>
              </a:lnTo>
              <a:lnTo>
                <a:pt x="165212" y="67407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31B6EA-6061-4E50-B596-5357D482DBE4}">
      <dsp:nvSpPr>
        <dsp:cNvPr id="0" name=""/>
        <dsp:cNvSpPr/>
      </dsp:nvSpPr>
      <dsp:spPr>
        <a:xfrm>
          <a:off x="422275" y="866645"/>
          <a:ext cx="2784844" cy="155518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just" defTabSz="533400" rtl="0">
            <a:lnSpc>
              <a:spcPct val="90000"/>
            </a:lnSpc>
            <a:spcBef>
              <a:spcPct val="0"/>
            </a:spcBef>
            <a:spcAft>
              <a:spcPct val="35000"/>
            </a:spcAft>
            <a:buNone/>
          </a:pPr>
          <a:r>
            <a:rPr lang="en-US" sz="1200" kern="1200" dirty="0">
              <a:latin typeface="Perpetua" panose="02020502060401020303" pitchFamily="18" charset="0"/>
              <a:cs typeface="Arial" pitchFamily="34" charset="0"/>
            </a:rPr>
            <a:t>Bronchial Asthma, Chronic Bronchitis, Dry Eye Syndrome, Cognitive Deficit, Obesity, Dyslipidemia, Type II DM, Essential HTN, OA,, RA, Rasayana, Gout, Psoriasis, Osteopenia, </a:t>
          </a:r>
          <a:r>
            <a:rPr lang="en-US" sz="1200" kern="1200" dirty="0" err="1">
              <a:latin typeface="Perpetua" panose="02020502060401020303" pitchFamily="18" charset="0"/>
              <a:cs typeface="Arial" pitchFamily="34" charset="0"/>
            </a:rPr>
            <a:t>Osteoporosissis</a:t>
          </a:r>
          <a:r>
            <a:rPr lang="en-US" sz="1200" kern="1200" dirty="0">
              <a:latin typeface="Perpetua" panose="02020502060401020303" pitchFamily="18" charset="0"/>
              <a:cs typeface="Arial" pitchFamily="34" charset="0"/>
            </a:rPr>
            <a:t>, </a:t>
          </a:r>
          <a:r>
            <a:rPr lang="it-IT" sz="1200" kern="1200" dirty="0">
              <a:latin typeface="Perpetua" panose="02020502060401020303" pitchFamily="18" charset="0"/>
              <a:cs typeface="Arial" pitchFamily="34" charset="0"/>
            </a:rPr>
            <a:t>PCOS, </a:t>
          </a:r>
          <a:r>
            <a:rPr lang="en-IN" sz="1200" kern="1200" dirty="0">
              <a:latin typeface="Perpetua" panose="02020502060401020303" pitchFamily="18" charset="0"/>
              <a:cs typeface="Arial" pitchFamily="34" charset="0"/>
            </a:rPr>
            <a:t>DUB, </a:t>
          </a:r>
          <a:r>
            <a:rPr lang="en-US" sz="1200" kern="1200" dirty="0">
              <a:latin typeface="Perpetua" panose="02020502060401020303" pitchFamily="18" charset="0"/>
              <a:cs typeface="Arial" pitchFamily="34" charset="0"/>
            </a:rPr>
            <a:t>MR, GAD, Computer vision syndrome, Uterine Fibroids etc.</a:t>
          </a:r>
          <a:endParaRPr lang="en-IN" sz="1200" kern="1200" dirty="0">
            <a:latin typeface="Perpetua" panose="02020502060401020303" pitchFamily="18" charset="0"/>
            <a:cs typeface="Arial" pitchFamily="34" charset="0"/>
          </a:endParaRPr>
        </a:p>
      </dsp:txBody>
      <dsp:txXfrm>
        <a:off x="467825" y="912195"/>
        <a:ext cx="2693744" cy="1464088"/>
      </dsp:txXfrm>
    </dsp:sp>
    <dsp:sp modelId="{430936FA-A3D8-48B0-89F2-FCCFA3BF1C87}">
      <dsp:nvSpPr>
        <dsp:cNvPr id="0" name=""/>
        <dsp:cNvSpPr/>
      </dsp:nvSpPr>
      <dsp:spPr>
        <a:xfrm>
          <a:off x="3408774" y="0"/>
          <a:ext cx="1940322" cy="108495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rtl="0">
            <a:lnSpc>
              <a:spcPct val="90000"/>
            </a:lnSpc>
            <a:spcBef>
              <a:spcPct val="0"/>
            </a:spcBef>
            <a:spcAft>
              <a:spcPct val="35000"/>
            </a:spcAft>
            <a:buNone/>
          </a:pPr>
          <a:r>
            <a:rPr lang="en-IN" sz="1200" b="1" kern="1200" dirty="0">
              <a:latin typeface="Perpetua" panose="02020502060401020303" pitchFamily="18" charset="0"/>
              <a:cs typeface="Arial" pitchFamily="34" charset="0"/>
            </a:rPr>
            <a:t>Ongoing: </a:t>
          </a:r>
        </a:p>
        <a:p>
          <a:pPr marL="0" lvl="0" indent="0" algn="ctr" defTabSz="533400" rtl="0">
            <a:lnSpc>
              <a:spcPct val="90000"/>
            </a:lnSpc>
            <a:spcBef>
              <a:spcPct val="0"/>
            </a:spcBef>
            <a:spcAft>
              <a:spcPct val="35000"/>
            </a:spcAft>
            <a:buNone/>
          </a:pPr>
          <a:r>
            <a:rPr lang="en-IN" sz="1200" b="1" kern="1200" dirty="0">
              <a:latin typeface="Perpetua" panose="02020502060401020303" pitchFamily="18" charset="0"/>
              <a:cs typeface="Arial" pitchFamily="34" charset="0"/>
            </a:rPr>
            <a:t>31 formulations</a:t>
          </a:r>
        </a:p>
        <a:p>
          <a:pPr marL="0" lvl="0" indent="0" algn="ctr" defTabSz="533400" rtl="0">
            <a:lnSpc>
              <a:spcPct val="90000"/>
            </a:lnSpc>
            <a:spcBef>
              <a:spcPct val="0"/>
            </a:spcBef>
            <a:spcAft>
              <a:spcPct val="35000"/>
            </a:spcAft>
            <a:buNone/>
          </a:pPr>
          <a:r>
            <a:rPr lang="en-IN" sz="1200" b="1" kern="1200" dirty="0">
              <a:latin typeface="Perpetua" panose="02020502060401020303" pitchFamily="18" charset="0"/>
              <a:cs typeface="Arial" pitchFamily="34" charset="0"/>
            </a:rPr>
            <a:t>14 diseases </a:t>
          </a:r>
        </a:p>
      </dsp:txBody>
      <dsp:txXfrm>
        <a:off x="3440551" y="31777"/>
        <a:ext cx="1876768" cy="1021396"/>
      </dsp:txXfrm>
    </dsp:sp>
    <dsp:sp modelId="{DDBD828C-94A7-4D47-B0FC-32F2C4921ECE}">
      <dsp:nvSpPr>
        <dsp:cNvPr id="0" name=""/>
        <dsp:cNvSpPr/>
      </dsp:nvSpPr>
      <dsp:spPr>
        <a:xfrm>
          <a:off x="3602806" y="1084950"/>
          <a:ext cx="147635" cy="488529"/>
        </a:xfrm>
        <a:custGeom>
          <a:avLst/>
          <a:gdLst/>
          <a:ahLst/>
          <a:cxnLst/>
          <a:rect l="0" t="0" r="0" b="0"/>
          <a:pathLst>
            <a:path>
              <a:moveTo>
                <a:pt x="0" y="0"/>
              </a:moveTo>
              <a:lnTo>
                <a:pt x="0" y="488529"/>
              </a:lnTo>
              <a:lnTo>
                <a:pt x="147635" y="48852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385348C-8483-4D3A-BB16-3E5492E8B3BB}">
      <dsp:nvSpPr>
        <dsp:cNvPr id="0" name=""/>
        <dsp:cNvSpPr/>
      </dsp:nvSpPr>
      <dsp:spPr>
        <a:xfrm>
          <a:off x="3750441" y="1007570"/>
          <a:ext cx="1845076" cy="113181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just" defTabSz="533400" rtl="0">
            <a:lnSpc>
              <a:spcPct val="90000"/>
            </a:lnSpc>
            <a:spcBef>
              <a:spcPct val="0"/>
            </a:spcBef>
            <a:spcAft>
              <a:spcPct val="35000"/>
            </a:spcAft>
            <a:buNone/>
          </a:pPr>
          <a:r>
            <a:rPr lang="en-IN" sz="1200" kern="1200" dirty="0">
              <a:latin typeface="Perpetua" panose="02020502060401020303" pitchFamily="18" charset="0"/>
              <a:cs typeface="Arial" pitchFamily="34" charset="0"/>
            </a:rPr>
            <a:t>IDA,, Post Natal Care, </a:t>
          </a:r>
          <a:r>
            <a:rPr lang="en-IN" sz="1200" kern="1200" dirty="0" err="1">
              <a:latin typeface="Perpetua" panose="02020502060401020303" pitchFamily="18" charset="0"/>
              <a:cs typeface="Arial" pitchFamily="34" charset="0"/>
            </a:rPr>
            <a:t>Urolithiasis,Gout</a:t>
          </a:r>
          <a:r>
            <a:rPr lang="en-IN" sz="1200" kern="1200" dirty="0">
              <a:latin typeface="Perpetua" panose="02020502060401020303" pitchFamily="18" charset="0"/>
              <a:cs typeface="Arial" pitchFamily="34" charset="0"/>
            </a:rPr>
            <a:t>, Bronchitis, Bronchial Asthma, Psoriasis, etc.</a:t>
          </a:r>
        </a:p>
      </dsp:txBody>
      <dsp:txXfrm>
        <a:off x="3783591" y="1040720"/>
        <a:ext cx="1778776" cy="1065519"/>
      </dsp:txXfrm>
    </dsp:sp>
    <dsp:sp modelId="{2683618E-047D-4ACD-85E2-8D2C255705E4}">
      <dsp:nvSpPr>
        <dsp:cNvPr id="0" name=""/>
        <dsp:cNvSpPr/>
      </dsp:nvSpPr>
      <dsp:spPr>
        <a:xfrm>
          <a:off x="5743235" y="0"/>
          <a:ext cx="1940322" cy="126119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rtl="0">
            <a:lnSpc>
              <a:spcPct val="90000"/>
            </a:lnSpc>
            <a:spcBef>
              <a:spcPct val="0"/>
            </a:spcBef>
            <a:spcAft>
              <a:spcPct val="35000"/>
            </a:spcAft>
            <a:buNone/>
          </a:pPr>
          <a:r>
            <a:rPr lang="en-IN" sz="1200" b="1" kern="1200" dirty="0">
              <a:latin typeface="Perpetua" panose="02020502060401020303" pitchFamily="18" charset="0"/>
              <a:cs typeface="Arial" pitchFamily="34" charset="0"/>
            </a:rPr>
            <a:t>New initiatives:</a:t>
          </a:r>
        </a:p>
        <a:p>
          <a:pPr marL="0" lvl="0" indent="0" algn="ctr" defTabSz="533400" rtl="0">
            <a:lnSpc>
              <a:spcPct val="90000"/>
            </a:lnSpc>
            <a:spcBef>
              <a:spcPct val="0"/>
            </a:spcBef>
            <a:spcAft>
              <a:spcPct val="35000"/>
            </a:spcAft>
            <a:buNone/>
          </a:pPr>
          <a:r>
            <a:rPr lang="en-IN" sz="1200" b="1" kern="1200" dirty="0">
              <a:latin typeface="Perpetua" panose="02020502060401020303" pitchFamily="18" charset="0"/>
              <a:cs typeface="Arial" pitchFamily="34" charset="0"/>
            </a:rPr>
            <a:t>20 formulations </a:t>
          </a:r>
        </a:p>
        <a:p>
          <a:pPr marL="0" lvl="0" indent="0" algn="ctr" defTabSz="533400" rtl="0">
            <a:lnSpc>
              <a:spcPct val="90000"/>
            </a:lnSpc>
            <a:spcBef>
              <a:spcPct val="0"/>
            </a:spcBef>
            <a:spcAft>
              <a:spcPct val="35000"/>
            </a:spcAft>
            <a:buNone/>
          </a:pPr>
          <a:r>
            <a:rPr lang="en-IN" sz="1200" b="1" kern="1200" dirty="0">
              <a:latin typeface="Perpetua" panose="02020502060401020303" pitchFamily="18" charset="0"/>
              <a:cs typeface="Arial" pitchFamily="34" charset="0"/>
            </a:rPr>
            <a:t>12 diseases </a:t>
          </a:r>
        </a:p>
      </dsp:txBody>
      <dsp:txXfrm>
        <a:off x="5780174" y="36939"/>
        <a:ext cx="1866444" cy="1187312"/>
      </dsp:txXfrm>
    </dsp:sp>
    <dsp:sp modelId="{0B99C87D-1F73-4BDD-935B-6FC6B12C2E22}">
      <dsp:nvSpPr>
        <dsp:cNvPr id="0" name=""/>
        <dsp:cNvSpPr/>
      </dsp:nvSpPr>
      <dsp:spPr>
        <a:xfrm>
          <a:off x="5937267" y="1261190"/>
          <a:ext cx="154197" cy="602630"/>
        </a:xfrm>
        <a:custGeom>
          <a:avLst/>
          <a:gdLst/>
          <a:ahLst/>
          <a:cxnLst/>
          <a:rect l="0" t="0" r="0" b="0"/>
          <a:pathLst>
            <a:path>
              <a:moveTo>
                <a:pt x="0" y="0"/>
              </a:moveTo>
              <a:lnTo>
                <a:pt x="0" y="602630"/>
              </a:lnTo>
              <a:lnTo>
                <a:pt x="154197" y="60263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6EB0DE-C525-4B75-8FFA-AF42CDC91600}">
      <dsp:nvSpPr>
        <dsp:cNvPr id="0" name=""/>
        <dsp:cNvSpPr/>
      </dsp:nvSpPr>
      <dsp:spPr>
        <a:xfrm>
          <a:off x="6091464" y="1078887"/>
          <a:ext cx="1691511" cy="156986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l" defTabSz="533400" rtl="0">
            <a:lnSpc>
              <a:spcPct val="90000"/>
            </a:lnSpc>
            <a:spcBef>
              <a:spcPct val="0"/>
            </a:spcBef>
            <a:spcAft>
              <a:spcPct val="35000"/>
            </a:spcAft>
            <a:buNone/>
          </a:pPr>
          <a:r>
            <a:rPr lang="en-IN" sz="1200" kern="1200" dirty="0">
              <a:latin typeface="Perpetua" panose="02020502060401020303" pitchFamily="18" charset="0"/>
              <a:cs typeface="Arial" pitchFamily="34" charset="0"/>
            </a:rPr>
            <a:t>BA, Eczema, Bronchitis, Malabsorption Syndrome, Chronic Diarrhoea in Children, Dyslipidaemia, Obesity, etc.</a:t>
          </a:r>
        </a:p>
      </dsp:txBody>
      <dsp:txXfrm>
        <a:off x="6137444" y="1124867"/>
        <a:ext cx="1599551" cy="14779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62DC00-B31D-467C-835C-438E2C7C2E39}">
      <dsp:nvSpPr>
        <dsp:cNvPr id="0" name=""/>
        <dsp:cNvSpPr/>
      </dsp:nvSpPr>
      <dsp:spPr>
        <a:xfrm>
          <a:off x="0" y="0"/>
          <a:ext cx="6343650" cy="62823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IN" sz="1800" kern="1200" dirty="0">
              <a:latin typeface="Perpetua" panose="02020502060401020303" pitchFamily="18" charset="0"/>
              <a:cs typeface="Arial" pitchFamily="34" charset="0"/>
            </a:rPr>
            <a:t>Nearly 50 Research papers published for generation of evidence in safety and efficacy of </a:t>
          </a:r>
          <a:r>
            <a:rPr lang="en-IN" sz="1800" b="1" kern="1200" dirty="0">
              <a:latin typeface="Perpetua" panose="02020502060401020303" pitchFamily="18" charset="0"/>
              <a:cs typeface="Arial" pitchFamily="34" charset="0"/>
            </a:rPr>
            <a:t>classical Ayurveda formulations</a:t>
          </a:r>
          <a:endParaRPr lang="en-US" sz="1800" b="1" kern="1200" dirty="0">
            <a:latin typeface="Perpetua" panose="02020502060401020303" pitchFamily="18" charset="0"/>
            <a:cs typeface="Arial" pitchFamily="34" charset="0"/>
          </a:endParaRPr>
        </a:p>
      </dsp:txBody>
      <dsp:txXfrm>
        <a:off x="0" y="0"/>
        <a:ext cx="6343650" cy="62823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9E5609-0536-453B-9947-BF2EAED26F3F}">
      <dsp:nvSpPr>
        <dsp:cNvPr id="0" name=""/>
        <dsp:cNvSpPr/>
      </dsp:nvSpPr>
      <dsp:spPr>
        <a:xfrm>
          <a:off x="0" y="12668"/>
          <a:ext cx="3186278" cy="384929"/>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kern="1200" dirty="0">
              <a:latin typeface="+mj-lt"/>
            </a:rPr>
            <a:t>Reproductive &amp; Child Health (RCH)</a:t>
          </a:r>
        </a:p>
      </dsp:txBody>
      <dsp:txXfrm>
        <a:off x="18791" y="31459"/>
        <a:ext cx="3148696" cy="347347"/>
      </dsp:txXfrm>
    </dsp:sp>
    <dsp:sp modelId="{BE4BB9EC-34CC-4D8A-A030-6D4FFF38F194}">
      <dsp:nvSpPr>
        <dsp:cNvPr id="0" name=""/>
        <dsp:cNvSpPr/>
      </dsp:nvSpPr>
      <dsp:spPr>
        <a:xfrm>
          <a:off x="0" y="437918"/>
          <a:ext cx="3186278" cy="384929"/>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kern="1200" dirty="0" err="1">
              <a:latin typeface="+mj-lt"/>
            </a:rPr>
            <a:t>Musculo</a:t>
          </a:r>
          <a:r>
            <a:rPr lang="en-US" sz="1600" kern="1200" dirty="0">
              <a:latin typeface="+mj-lt"/>
            </a:rPr>
            <a:t> –skeletal disorders</a:t>
          </a:r>
        </a:p>
      </dsp:txBody>
      <dsp:txXfrm>
        <a:off x="18791" y="456709"/>
        <a:ext cx="3148696" cy="347347"/>
      </dsp:txXfrm>
    </dsp:sp>
    <dsp:sp modelId="{CAAA3004-C1EF-496A-9B77-1283792E87AE}">
      <dsp:nvSpPr>
        <dsp:cNvPr id="0" name=""/>
        <dsp:cNvSpPr/>
      </dsp:nvSpPr>
      <dsp:spPr>
        <a:xfrm>
          <a:off x="0" y="863168"/>
          <a:ext cx="3186278" cy="384929"/>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kern="1200" dirty="0">
              <a:latin typeface="+mj-lt"/>
            </a:rPr>
            <a:t>Eye diseases</a:t>
          </a:r>
        </a:p>
      </dsp:txBody>
      <dsp:txXfrm>
        <a:off x="18791" y="881959"/>
        <a:ext cx="3148696" cy="347347"/>
      </dsp:txXfrm>
    </dsp:sp>
    <dsp:sp modelId="{D47A8D77-1D18-4791-93B3-486E214BD11A}">
      <dsp:nvSpPr>
        <dsp:cNvPr id="0" name=""/>
        <dsp:cNvSpPr/>
      </dsp:nvSpPr>
      <dsp:spPr>
        <a:xfrm>
          <a:off x="0" y="1288418"/>
          <a:ext cx="3186278" cy="384929"/>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kern="1200" dirty="0">
              <a:latin typeface="+mj-lt"/>
            </a:rPr>
            <a:t>Obesity</a:t>
          </a:r>
        </a:p>
      </dsp:txBody>
      <dsp:txXfrm>
        <a:off x="18791" y="1307209"/>
        <a:ext cx="3148696" cy="347347"/>
      </dsp:txXfrm>
    </dsp:sp>
    <dsp:sp modelId="{B6141F10-2CD9-47DB-8DA6-8A4A30EBF64C}">
      <dsp:nvSpPr>
        <dsp:cNvPr id="0" name=""/>
        <dsp:cNvSpPr/>
      </dsp:nvSpPr>
      <dsp:spPr>
        <a:xfrm>
          <a:off x="0" y="1713668"/>
          <a:ext cx="3186278" cy="384929"/>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kern="1200" dirty="0">
              <a:latin typeface="+mj-lt"/>
            </a:rPr>
            <a:t>Diabetes Mellitus</a:t>
          </a:r>
        </a:p>
      </dsp:txBody>
      <dsp:txXfrm>
        <a:off x="18791" y="1732459"/>
        <a:ext cx="3148696" cy="347347"/>
      </dsp:txXfrm>
    </dsp:sp>
    <dsp:sp modelId="{0D9F62D8-5F84-4AE4-BAEE-D2D872418F9C}">
      <dsp:nvSpPr>
        <dsp:cNvPr id="0" name=""/>
        <dsp:cNvSpPr/>
      </dsp:nvSpPr>
      <dsp:spPr>
        <a:xfrm>
          <a:off x="0" y="2138918"/>
          <a:ext cx="3186278" cy="384929"/>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kern="1200" dirty="0">
              <a:latin typeface="+mj-lt"/>
            </a:rPr>
            <a:t>hypertension</a:t>
          </a:r>
        </a:p>
      </dsp:txBody>
      <dsp:txXfrm>
        <a:off x="18791" y="2157709"/>
        <a:ext cx="3148696" cy="347347"/>
      </dsp:txXfrm>
    </dsp:sp>
    <dsp:sp modelId="{D7BC2895-4B31-42C2-B7DC-9C0E6B23D5CE}">
      <dsp:nvSpPr>
        <dsp:cNvPr id="0" name=""/>
        <dsp:cNvSpPr/>
      </dsp:nvSpPr>
      <dsp:spPr>
        <a:xfrm>
          <a:off x="0" y="2564168"/>
          <a:ext cx="3186278" cy="384929"/>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kern="1200" dirty="0">
              <a:latin typeface="+mj-lt"/>
            </a:rPr>
            <a:t>Iron deficiency </a:t>
          </a:r>
          <a:r>
            <a:rPr lang="en-US" sz="1600" kern="1200" dirty="0" err="1">
              <a:latin typeface="+mj-lt"/>
            </a:rPr>
            <a:t>Anaemia</a:t>
          </a:r>
          <a:endParaRPr lang="en-US" sz="1600" kern="1200" dirty="0">
            <a:latin typeface="+mj-lt"/>
          </a:endParaRPr>
        </a:p>
      </dsp:txBody>
      <dsp:txXfrm>
        <a:off x="18791" y="2582959"/>
        <a:ext cx="3148696" cy="347347"/>
      </dsp:txXfrm>
    </dsp:sp>
    <dsp:sp modelId="{61C96C66-E595-41D5-97C4-07B700011F1A}">
      <dsp:nvSpPr>
        <dsp:cNvPr id="0" name=""/>
        <dsp:cNvSpPr/>
      </dsp:nvSpPr>
      <dsp:spPr>
        <a:xfrm>
          <a:off x="0" y="2989418"/>
          <a:ext cx="3186278" cy="384929"/>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kern="1200" dirty="0">
              <a:latin typeface="+mj-lt"/>
            </a:rPr>
            <a:t>Vector borne diseases</a:t>
          </a:r>
        </a:p>
      </dsp:txBody>
      <dsp:txXfrm>
        <a:off x="18791" y="3008209"/>
        <a:ext cx="3148696" cy="347347"/>
      </dsp:txXfrm>
    </dsp:sp>
    <dsp:sp modelId="{1C9EAA9F-FA5A-44B0-8BF3-A7185DC8F19D}">
      <dsp:nvSpPr>
        <dsp:cNvPr id="0" name=""/>
        <dsp:cNvSpPr/>
      </dsp:nvSpPr>
      <dsp:spPr>
        <a:xfrm>
          <a:off x="0" y="3414668"/>
          <a:ext cx="3186278" cy="384929"/>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kern="1200" dirty="0">
              <a:latin typeface="+mj-lt"/>
            </a:rPr>
            <a:t>Renal disorders</a:t>
          </a:r>
        </a:p>
      </dsp:txBody>
      <dsp:txXfrm>
        <a:off x="18791" y="3433459"/>
        <a:ext cx="3148696" cy="34734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80C810-1D0E-4BFB-9E36-E162520670B1}">
      <dsp:nvSpPr>
        <dsp:cNvPr id="0" name=""/>
        <dsp:cNvSpPr/>
      </dsp:nvSpPr>
      <dsp:spPr>
        <a:xfrm>
          <a:off x="0" y="1462"/>
          <a:ext cx="3115034" cy="468914"/>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kern="1200" dirty="0"/>
            <a:t>Para surgical procedures: </a:t>
          </a:r>
          <a:r>
            <a:rPr lang="en-US" sz="1600" kern="1200" dirty="0" err="1"/>
            <a:t>Kshara</a:t>
          </a:r>
          <a:r>
            <a:rPr lang="en-US" sz="1600" kern="1200" dirty="0"/>
            <a:t> Sutra </a:t>
          </a:r>
        </a:p>
      </dsp:txBody>
      <dsp:txXfrm>
        <a:off x="0" y="1462"/>
        <a:ext cx="3115034" cy="468914"/>
      </dsp:txXfrm>
    </dsp:sp>
    <dsp:sp modelId="{9695A194-3187-474C-96BD-81FB3ECA4D73}">
      <dsp:nvSpPr>
        <dsp:cNvPr id="0" name=""/>
        <dsp:cNvSpPr/>
      </dsp:nvSpPr>
      <dsp:spPr>
        <a:xfrm>
          <a:off x="0" y="497842"/>
          <a:ext cx="3115034" cy="468914"/>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kern="1200" dirty="0"/>
            <a:t>IBS</a:t>
          </a:r>
        </a:p>
      </dsp:txBody>
      <dsp:txXfrm>
        <a:off x="0" y="497842"/>
        <a:ext cx="3115034" cy="468914"/>
      </dsp:txXfrm>
    </dsp:sp>
    <dsp:sp modelId="{6EBBA19A-E609-4F97-A7A4-7B9841465B31}">
      <dsp:nvSpPr>
        <dsp:cNvPr id="0" name=""/>
        <dsp:cNvSpPr/>
      </dsp:nvSpPr>
      <dsp:spPr>
        <a:xfrm>
          <a:off x="0" y="960665"/>
          <a:ext cx="3115034" cy="468914"/>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kern="1200" dirty="0"/>
            <a:t>Neurological, </a:t>
          </a:r>
          <a:r>
            <a:rPr lang="en-US" sz="1600" kern="1200" dirty="0" err="1"/>
            <a:t>Neuro</a:t>
          </a:r>
          <a:r>
            <a:rPr lang="en-US" sz="1600" kern="1200" dirty="0"/>
            <a:t>-muscular and </a:t>
          </a:r>
          <a:r>
            <a:rPr lang="en-US" sz="1600" kern="1200" dirty="0" err="1"/>
            <a:t>Neuro</a:t>
          </a:r>
          <a:r>
            <a:rPr lang="en-US" sz="1600" kern="1200" dirty="0"/>
            <a:t>-degenerative disorders</a:t>
          </a:r>
        </a:p>
      </dsp:txBody>
      <dsp:txXfrm>
        <a:off x="0" y="960665"/>
        <a:ext cx="3115034" cy="468914"/>
      </dsp:txXfrm>
    </dsp:sp>
    <dsp:sp modelId="{2B6BE01C-F9F5-4C58-BEAB-5C655485B0F8}">
      <dsp:nvSpPr>
        <dsp:cNvPr id="0" name=""/>
        <dsp:cNvSpPr/>
      </dsp:nvSpPr>
      <dsp:spPr>
        <a:xfrm>
          <a:off x="0" y="1440267"/>
          <a:ext cx="3115034" cy="468914"/>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kern="1200" dirty="0" err="1"/>
            <a:t>Rasayana</a:t>
          </a:r>
          <a:r>
            <a:rPr lang="en-US" sz="1600" kern="1200" dirty="0"/>
            <a:t> therapy &amp; Geriatrics</a:t>
          </a:r>
        </a:p>
      </dsp:txBody>
      <dsp:txXfrm>
        <a:off x="0" y="1440267"/>
        <a:ext cx="3115034" cy="468914"/>
      </dsp:txXfrm>
    </dsp:sp>
    <dsp:sp modelId="{ED2B811B-5AAC-41F1-BE08-371DF12E0B35}">
      <dsp:nvSpPr>
        <dsp:cNvPr id="0" name=""/>
        <dsp:cNvSpPr/>
      </dsp:nvSpPr>
      <dsp:spPr>
        <a:xfrm>
          <a:off x="0" y="1919868"/>
          <a:ext cx="3115034" cy="468914"/>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kern="1200" dirty="0"/>
            <a:t>Quality of life (QOL) in Cancer etc.</a:t>
          </a:r>
        </a:p>
      </dsp:txBody>
      <dsp:txXfrm>
        <a:off x="0" y="1919868"/>
        <a:ext cx="3115034" cy="468914"/>
      </dsp:txXfrm>
    </dsp:sp>
    <dsp:sp modelId="{558CE75E-70F5-444A-B1AF-B274906A8C88}">
      <dsp:nvSpPr>
        <dsp:cNvPr id="0" name=""/>
        <dsp:cNvSpPr/>
      </dsp:nvSpPr>
      <dsp:spPr>
        <a:xfrm>
          <a:off x="0" y="2399470"/>
          <a:ext cx="3115034" cy="468914"/>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kern="1200" dirty="0"/>
            <a:t>Skin diseases</a:t>
          </a:r>
        </a:p>
      </dsp:txBody>
      <dsp:txXfrm>
        <a:off x="0" y="2399470"/>
        <a:ext cx="3115034" cy="468914"/>
      </dsp:txXfrm>
    </dsp:sp>
    <dsp:sp modelId="{F02A4FDD-5A80-4490-BCA4-0B88619692BB}">
      <dsp:nvSpPr>
        <dsp:cNvPr id="0" name=""/>
        <dsp:cNvSpPr/>
      </dsp:nvSpPr>
      <dsp:spPr>
        <a:xfrm>
          <a:off x="0" y="2879071"/>
          <a:ext cx="3115034" cy="468914"/>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kern="1200" dirty="0"/>
            <a:t>Ayurveda Dietetics </a:t>
          </a:r>
        </a:p>
      </dsp:txBody>
      <dsp:txXfrm>
        <a:off x="0" y="2879071"/>
        <a:ext cx="3115034" cy="468914"/>
      </dsp:txXfrm>
    </dsp:sp>
    <dsp:sp modelId="{583AA9D2-9E30-41D4-B1B5-3E782A8C76AF}">
      <dsp:nvSpPr>
        <dsp:cNvPr id="0" name=""/>
        <dsp:cNvSpPr/>
      </dsp:nvSpPr>
      <dsp:spPr>
        <a:xfrm>
          <a:off x="0" y="3358673"/>
          <a:ext cx="3115034" cy="468914"/>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kern="1200" dirty="0"/>
            <a:t>Pain management</a:t>
          </a:r>
        </a:p>
      </dsp:txBody>
      <dsp:txXfrm>
        <a:off x="0" y="3358673"/>
        <a:ext cx="3115034" cy="46891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4A395A-1BF5-4FD8-8331-52E724847013}">
      <dsp:nvSpPr>
        <dsp:cNvPr id="0" name=""/>
        <dsp:cNvSpPr/>
      </dsp:nvSpPr>
      <dsp:spPr>
        <a:xfrm>
          <a:off x="0" y="0"/>
          <a:ext cx="5789452" cy="42291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IN" sz="2000" b="1" kern="1200" dirty="0">
              <a:latin typeface="+mj-lt"/>
            </a:rPr>
            <a:t>Feasibility integrating Ayurveda with Allopathic system of medicine  in a tertiary health care hospital  to the  management of Osteoarthritis (Knee) </a:t>
          </a:r>
          <a:endParaRPr lang="en-US" sz="2000" kern="1200" dirty="0">
            <a:latin typeface="+mj-lt"/>
          </a:endParaRPr>
        </a:p>
      </dsp:txBody>
      <dsp:txXfrm>
        <a:off x="0" y="0"/>
        <a:ext cx="5789452" cy="1268730"/>
      </dsp:txXfrm>
    </dsp:sp>
    <dsp:sp modelId="{B3629F73-C179-4711-8AFA-244C5B95E502}">
      <dsp:nvSpPr>
        <dsp:cNvPr id="0" name=""/>
        <dsp:cNvSpPr/>
      </dsp:nvSpPr>
      <dsp:spPr>
        <a:xfrm>
          <a:off x="940392" y="1269530"/>
          <a:ext cx="4631561" cy="48924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rtl="0">
            <a:lnSpc>
              <a:spcPct val="90000"/>
            </a:lnSpc>
            <a:spcBef>
              <a:spcPct val="0"/>
            </a:spcBef>
            <a:spcAft>
              <a:spcPct val="35000"/>
            </a:spcAft>
            <a:buNone/>
          </a:pPr>
          <a:r>
            <a:rPr lang="en-US" sz="1400" b="1" kern="1200" dirty="0">
              <a:latin typeface="+mj-lt"/>
            </a:rPr>
            <a:t>Strengthened Communication Among Ayurveda and Allopathic </a:t>
          </a:r>
          <a:r>
            <a:rPr lang="en-US" sz="1400" kern="1200" dirty="0">
              <a:latin typeface="+mj-lt"/>
            </a:rPr>
            <a:t>system  Health care Providers </a:t>
          </a:r>
        </a:p>
      </dsp:txBody>
      <dsp:txXfrm>
        <a:off x="954722" y="1283860"/>
        <a:ext cx="4602901" cy="460587"/>
      </dsp:txXfrm>
    </dsp:sp>
    <dsp:sp modelId="{CCAAF43F-1057-4230-A145-1A37BCAC62F2}">
      <dsp:nvSpPr>
        <dsp:cNvPr id="0" name=""/>
        <dsp:cNvSpPr/>
      </dsp:nvSpPr>
      <dsp:spPr>
        <a:xfrm>
          <a:off x="940392" y="1834046"/>
          <a:ext cx="4631561" cy="48924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rtl="0">
            <a:lnSpc>
              <a:spcPct val="90000"/>
            </a:lnSpc>
            <a:spcBef>
              <a:spcPct val="0"/>
            </a:spcBef>
            <a:spcAft>
              <a:spcPct val="35000"/>
            </a:spcAft>
            <a:buNone/>
          </a:pPr>
          <a:r>
            <a:rPr lang="en-US" sz="1600" b="0" kern="1200" dirty="0">
              <a:latin typeface="+mj-lt"/>
            </a:rPr>
            <a:t>Awareness on System Strength </a:t>
          </a:r>
        </a:p>
      </dsp:txBody>
      <dsp:txXfrm>
        <a:off x="954722" y="1848376"/>
        <a:ext cx="4602901" cy="460587"/>
      </dsp:txXfrm>
    </dsp:sp>
    <dsp:sp modelId="{FA56FB07-BA7B-43E0-B41F-6D61F749C0B3}">
      <dsp:nvSpPr>
        <dsp:cNvPr id="0" name=""/>
        <dsp:cNvSpPr/>
      </dsp:nvSpPr>
      <dsp:spPr>
        <a:xfrm>
          <a:off x="940392" y="2398563"/>
          <a:ext cx="4631561" cy="48924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rtl="0">
            <a:lnSpc>
              <a:spcPct val="90000"/>
            </a:lnSpc>
            <a:spcBef>
              <a:spcPct val="0"/>
            </a:spcBef>
            <a:spcAft>
              <a:spcPct val="35000"/>
            </a:spcAft>
            <a:buNone/>
          </a:pPr>
          <a:r>
            <a:rPr lang="en-US" sz="1400" b="1" kern="1200" dirty="0">
              <a:latin typeface="+mj-lt"/>
            </a:rPr>
            <a:t>Functional integration and Cross referrals</a:t>
          </a:r>
        </a:p>
      </dsp:txBody>
      <dsp:txXfrm>
        <a:off x="954722" y="2412893"/>
        <a:ext cx="4602901" cy="460587"/>
      </dsp:txXfrm>
    </dsp:sp>
    <dsp:sp modelId="{A91AD12F-ABB1-4B88-86B3-DD7062455526}">
      <dsp:nvSpPr>
        <dsp:cNvPr id="0" name=""/>
        <dsp:cNvSpPr/>
      </dsp:nvSpPr>
      <dsp:spPr>
        <a:xfrm>
          <a:off x="940392" y="2963080"/>
          <a:ext cx="4631561" cy="48924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rtl="0">
            <a:lnSpc>
              <a:spcPct val="90000"/>
            </a:lnSpc>
            <a:spcBef>
              <a:spcPct val="0"/>
            </a:spcBef>
            <a:spcAft>
              <a:spcPct val="35000"/>
            </a:spcAft>
            <a:buNone/>
          </a:pPr>
          <a:r>
            <a:rPr lang="en-IN" sz="1400" b="1" kern="1200" dirty="0">
              <a:latin typeface="+mj-lt"/>
            </a:rPr>
            <a:t>Effective Ayurvedic  intervention (KGMC Index)</a:t>
          </a:r>
          <a:endParaRPr lang="en-US" sz="1400" b="1" kern="1200" dirty="0">
            <a:latin typeface="+mj-lt"/>
          </a:endParaRPr>
        </a:p>
      </dsp:txBody>
      <dsp:txXfrm>
        <a:off x="954722" y="2977410"/>
        <a:ext cx="4602901" cy="460587"/>
      </dsp:txXfrm>
    </dsp:sp>
    <dsp:sp modelId="{ABC5B347-E1D1-4C2E-BA3B-5283E530FE5D}">
      <dsp:nvSpPr>
        <dsp:cNvPr id="0" name=""/>
        <dsp:cNvSpPr/>
      </dsp:nvSpPr>
      <dsp:spPr>
        <a:xfrm>
          <a:off x="968320" y="3527597"/>
          <a:ext cx="4631561" cy="48924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rtl="0">
            <a:lnSpc>
              <a:spcPct val="90000"/>
            </a:lnSpc>
            <a:spcBef>
              <a:spcPct val="0"/>
            </a:spcBef>
            <a:spcAft>
              <a:spcPct val="35000"/>
            </a:spcAft>
            <a:buNone/>
          </a:pPr>
          <a:r>
            <a:rPr lang="en-IN" sz="1400" b="1" kern="1200" dirty="0">
              <a:latin typeface="+mj-lt"/>
            </a:rPr>
            <a:t>Improved QOL and  reduced burden of analgesics</a:t>
          </a:r>
          <a:endParaRPr lang="en-US" sz="1400" b="1" kern="1200" dirty="0">
            <a:latin typeface="+mj-lt"/>
          </a:endParaRPr>
        </a:p>
      </dsp:txBody>
      <dsp:txXfrm>
        <a:off x="982650" y="3541927"/>
        <a:ext cx="4602901" cy="46058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143321-EE74-4142-8EC1-B51569986BAC}">
      <dsp:nvSpPr>
        <dsp:cNvPr id="0" name=""/>
        <dsp:cNvSpPr/>
      </dsp:nvSpPr>
      <dsp:spPr>
        <a:xfrm rot="5400000">
          <a:off x="2358004" y="14847"/>
          <a:ext cx="3600458" cy="391363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just" defTabSz="755650" rtl="0">
            <a:lnSpc>
              <a:spcPct val="90000"/>
            </a:lnSpc>
            <a:spcBef>
              <a:spcPct val="0"/>
            </a:spcBef>
            <a:spcAft>
              <a:spcPct val="15000"/>
            </a:spcAft>
            <a:buChar char="•"/>
          </a:pPr>
          <a:r>
            <a:rPr lang="en-US" sz="1700" kern="1200" dirty="0">
              <a:solidFill>
                <a:srgbClr val="C00000"/>
              </a:solidFill>
              <a:latin typeface="Times" panose="02020603050405020304" pitchFamily="18" charset="0"/>
              <a:cs typeface="Times" panose="02020603050405020304" pitchFamily="18" charset="0"/>
            </a:rPr>
            <a:t>17 drugs </a:t>
          </a:r>
          <a:r>
            <a:rPr lang="en-US" sz="1700" kern="1200" dirty="0">
              <a:solidFill>
                <a:schemeClr val="tx2"/>
              </a:solidFill>
              <a:latin typeface="Times" panose="02020603050405020304" pitchFamily="18" charset="0"/>
              <a:cs typeface="Times" panose="02020603050405020304" pitchFamily="18" charset="0"/>
            </a:rPr>
            <a:t>developed through R&amp;D</a:t>
          </a:r>
        </a:p>
        <a:p>
          <a:pPr marL="171450" lvl="1" indent="-171450" algn="just" defTabSz="755650" rtl="0">
            <a:lnSpc>
              <a:spcPct val="90000"/>
            </a:lnSpc>
            <a:spcBef>
              <a:spcPct val="0"/>
            </a:spcBef>
            <a:spcAft>
              <a:spcPct val="15000"/>
            </a:spcAft>
            <a:buChar char="•"/>
          </a:pPr>
          <a:r>
            <a:rPr lang="en-IN" sz="1700" kern="1200" dirty="0">
              <a:solidFill>
                <a:schemeClr val="tx2"/>
              </a:solidFill>
              <a:latin typeface="Times" panose="02020603050405020304" pitchFamily="18" charset="0"/>
              <a:cs typeface="Times" panose="02020603050405020304" pitchFamily="18" charset="0"/>
            </a:rPr>
            <a:t>implemented in 4 PHCs in 2 districts (Mandi &amp; </a:t>
          </a:r>
          <a:r>
            <a:rPr lang="en-IN" sz="1700" kern="1200" dirty="0" err="1">
              <a:solidFill>
                <a:schemeClr val="tx2"/>
              </a:solidFill>
              <a:latin typeface="Times" panose="02020603050405020304" pitchFamily="18" charset="0"/>
              <a:cs typeface="Times" panose="02020603050405020304" pitchFamily="18" charset="0"/>
            </a:rPr>
            <a:t>Kangra</a:t>
          </a:r>
          <a:r>
            <a:rPr lang="en-IN" sz="1700" kern="1200" dirty="0">
              <a:solidFill>
                <a:schemeClr val="tx2"/>
              </a:solidFill>
              <a:latin typeface="Times" panose="02020603050405020304" pitchFamily="18" charset="0"/>
              <a:cs typeface="Times" panose="02020603050405020304" pitchFamily="18" charset="0"/>
            </a:rPr>
            <a:t>) of Himachal Pradesh </a:t>
          </a:r>
          <a:endParaRPr lang="en-US" sz="1700" kern="1200" dirty="0">
            <a:solidFill>
              <a:schemeClr val="tx2"/>
            </a:solidFill>
            <a:latin typeface="Times" panose="02020603050405020304" pitchFamily="18" charset="0"/>
            <a:cs typeface="Times" panose="02020603050405020304" pitchFamily="18" charset="0"/>
          </a:endParaRPr>
        </a:p>
        <a:p>
          <a:pPr marL="171450" lvl="1" indent="-171450" algn="just" defTabSz="755650" rtl="0">
            <a:lnSpc>
              <a:spcPct val="90000"/>
            </a:lnSpc>
            <a:spcBef>
              <a:spcPct val="0"/>
            </a:spcBef>
            <a:spcAft>
              <a:spcPct val="15000"/>
            </a:spcAft>
            <a:buChar char="•"/>
          </a:pPr>
          <a:r>
            <a:rPr lang="en-IN" sz="1700" kern="1200" dirty="0">
              <a:solidFill>
                <a:schemeClr val="tx2"/>
              </a:solidFill>
              <a:latin typeface="Times" panose="02020603050405020304" pitchFamily="18" charset="0"/>
              <a:cs typeface="Times" panose="02020603050405020304" pitchFamily="18" charset="0"/>
            </a:rPr>
            <a:t>Total </a:t>
          </a:r>
          <a:r>
            <a:rPr lang="en-IN" sz="1700" kern="1200" dirty="0">
              <a:solidFill>
                <a:srgbClr val="C00000"/>
              </a:solidFill>
              <a:latin typeface="Times" panose="02020603050405020304" pitchFamily="18" charset="0"/>
              <a:cs typeface="Times" panose="02020603050405020304" pitchFamily="18" charset="0"/>
            </a:rPr>
            <a:t>2465 participants </a:t>
          </a:r>
          <a:r>
            <a:rPr lang="en-IN" sz="1700" kern="1200" dirty="0">
              <a:solidFill>
                <a:schemeClr val="tx2"/>
              </a:solidFill>
              <a:latin typeface="Times" panose="02020603050405020304" pitchFamily="18" charset="0"/>
              <a:cs typeface="Times" panose="02020603050405020304" pitchFamily="18" charset="0"/>
            </a:rPr>
            <a:t>were enrolled in the study. </a:t>
          </a:r>
          <a:endParaRPr lang="en-US" sz="1700" kern="1200" dirty="0">
            <a:solidFill>
              <a:schemeClr val="tx2"/>
            </a:solidFill>
            <a:latin typeface="Times" panose="02020603050405020304" pitchFamily="18" charset="0"/>
            <a:cs typeface="Times" panose="02020603050405020304" pitchFamily="18" charset="0"/>
          </a:endParaRPr>
        </a:p>
        <a:p>
          <a:pPr marL="171450" lvl="1" indent="-171450" algn="just" defTabSz="755650" rtl="0">
            <a:lnSpc>
              <a:spcPct val="90000"/>
            </a:lnSpc>
            <a:spcBef>
              <a:spcPct val="0"/>
            </a:spcBef>
            <a:spcAft>
              <a:spcPct val="15000"/>
            </a:spcAft>
            <a:buChar char="•"/>
          </a:pPr>
          <a:r>
            <a:rPr lang="en-IN" sz="1700" kern="1200" dirty="0">
              <a:solidFill>
                <a:schemeClr val="tx2"/>
              </a:solidFill>
              <a:latin typeface="Times" panose="02020603050405020304" pitchFamily="18" charset="0"/>
              <a:cs typeface="Times" panose="02020603050405020304" pitchFamily="18" charset="0"/>
            </a:rPr>
            <a:t>Significant improvement in various outcome indicators such as improvement in </a:t>
          </a:r>
          <a:r>
            <a:rPr lang="en-IN" sz="1700" kern="1200" dirty="0" err="1">
              <a:solidFill>
                <a:schemeClr val="tx2"/>
              </a:solidFill>
              <a:latin typeface="Times" panose="02020603050405020304" pitchFamily="18" charset="0"/>
              <a:cs typeface="Times" panose="02020603050405020304" pitchFamily="18" charset="0"/>
            </a:rPr>
            <a:t>Hb</a:t>
          </a:r>
          <a:r>
            <a:rPr lang="en-IN" sz="1700" kern="1200" dirty="0">
              <a:solidFill>
                <a:schemeClr val="tx2"/>
              </a:solidFill>
              <a:latin typeface="Times" panose="02020603050405020304" pitchFamily="18" charset="0"/>
              <a:cs typeface="Times" panose="02020603050405020304" pitchFamily="18" charset="0"/>
            </a:rPr>
            <a:t>%, minimal complications such as vomiting, </a:t>
          </a:r>
          <a:r>
            <a:rPr lang="en-IN" sz="1700" kern="1200" dirty="0" err="1">
              <a:solidFill>
                <a:schemeClr val="tx2"/>
              </a:solidFill>
              <a:latin typeface="Times" panose="02020603050405020304" pitchFamily="18" charset="0"/>
              <a:cs typeface="Times" panose="02020603050405020304" pitchFamily="18" charset="0"/>
            </a:rPr>
            <a:t>Edema</a:t>
          </a:r>
          <a:r>
            <a:rPr lang="en-IN" sz="1700" kern="1200" dirty="0">
              <a:solidFill>
                <a:schemeClr val="tx2"/>
              </a:solidFill>
              <a:latin typeface="Times" panose="02020603050405020304" pitchFamily="18" charset="0"/>
              <a:cs typeface="Times" panose="02020603050405020304" pitchFamily="18" charset="0"/>
            </a:rPr>
            <a:t> etc. during pregnancy, achievement of full term pregnancy nil still birth and neonatal death were observed </a:t>
          </a:r>
          <a:endParaRPr lang="en-US" sz="1700" kern="1200" dirty="0">
            <a:solidFill>
              <a:schemeClr val="tx2"/>
            </a:solidFill>
            <a:latin typeface="Times" panose="02020603050405020304" pitchFamily="18" charset="0"/>
            <a:cs typeface="Times" panose="02020603050405020304" pitchFamily="18" charset="0"/>
          </a:endParaRPr>
        </a:p>
      </dsp:txBody>
      <dsp:txXfrm rot="-5400000">
        <a:off x="2201417" y="347194"/>
        <a:ext cx="3737872" cy="3248938"/>
      </dsp:txXfrm>
    </dsp:sp>
    <dsp:sp modelId="{57195568-A644-4FB0-8EE9-9ECF6F0C6CCB}">
      <dsp:nvSpPr>
        <dsp:cNvPr id="0" name=""/>
        <dsp:cNvSpPr/>
      </dsp:nvSpPr>
      <dsp:spPr>
        <a:xfrm>
          <a:off x="0" y="0"/>
          <a:ext cx="2201418" cy="4171949"/>
        </a:xfrm>
        <a:prstGeom prst="roundRect">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n-US" sz="1800" b="1" kern="1200" dirty="0">
              <a:solidFill>
                <a:schemeClr val="tx1">
                  <a:lumMod val="95000"/>
                  <a:lumOff val="5000"/>
                </a:schemeClr>
              </a:solidFill>
              <a:latin typeface="Times" panose="02020603050405020304" pitchFamily="18" charset="0"/>
              <a:cs typeface="Times" panose="02020603050405020304" pitchFamily="18" charset="0"/>
            </a:rPr>
            <a:t>Feasibility</a:t>
          </a:r>
          <a:r>
            <a:rPr lang="en-US" sz="1800" b="1" kern="1200" dirty="0">
              <a:solidFill>
                <a:schemeClr val="tx1">
                  <a:lumMod val="95000"/>
                  <a:lumOff val="5000"/>
                </a:schemeClr>
              </a:solidFill>
              <a:latin typeface="Perpetua" panose="02020502060401020303" pitchFamily="18" charset="0"/>
            </a:rPr>
            <a:t> of introducing Indian systems of medicine (</a:t>
          </a:r>
          <a:r>
            <a:rPr lang="en-US" sz="1800" b="1" kern="1200" dirty="0" err="1">
              <a:solidFill>
                <a:schemeClr val="tx1">
                  <a:lumMod val="95000"/>
                  <a:lumOff val="5000"/>
                </a:schemeClr>
              </a:solidFill>
              <a:latin typeface="Perpetua" panose="02020502060401020303" pitchFamily="18" charset="0"/>
            </a:rPr>
            <a:t>Ayurveda</a:t>
          </a:r>
          <a:r>
            <a:rPr lang="en-US" sz="1800" b="1" kern="1200" dirty="0">
              <a:solidFill>
                <a:schemeClr val="tx1">
                  <a:lumMod val="95000"/>
                  <a:lumOff val="5000"/>
                </a:schemeClr>
              </a:solidFill>
              <a:latin typeface="Perpetua" panose="02020502060401020303" pitchFamily="18" charset="0"/>
            </a:rPr>
            <a:t> &amp; </a:t>
          </a:r>
          <a:r>
            <a:rPr lang="en-US" sz="1800" b="1" kern="1200" dirty="0" err="1">
              <a:solidFill>
                <a:schemeClr val="tx1">
                  <a:lumMod val="95000"/>
                  <a:lumOff val="5000"/>
                </a:schemeClr>
              </a:solidFill>
              <a:latin typeface="Perpetua" panose="02020502060401020303" pitchFamily="18" charset="0"/>
            </a:rPr>
            <a:t>Siddha</a:t>
          </a:r>
          <a:r>
            <a:rPr lang="en-US" sz="1800" b="1" kern="1200" dirty="0">
              <a:solidFill>
                <a:schemeClr val="tx1">
                  <a:lumMod val="95000"/>
                  <a:lumOff val="5000"/>
                </a:schemeClr>
              </a:solidFill>
              <a:latin typeface="Perpetua" panose="02020502060401020303" pitchFamily="18" charset="0"/>
            </a:rPr>
            <a:t>) in the National RCH at the primary health care (PHC) Level: An Operational Study </a:t>
          </a:r>
          <a:endParaRPr lang="en-US" sz="1800" kern="1200" dirty="0">
            <a:solidFill>
              <a:schemeClr val="tx1">
                <a:lumMod val="95000"/>
                <a:lumOff val="5000"/>
              </a:schemeClr>
            </a:solidFill>
            <a:latin typeface="Perpetua" panose="02020502060401020303" pitchFamily="18" charset="0"/>
          </a:endParaRPr>
        </a:p>
      </dsp:txBody>
      <dsp:txXfrm>
        <a:off x="107464" y="107464"/>
        <a:ext cx="1986490" cy="395702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02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0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40.png" /><Relationship Id="rId1" Type="http://schemas.openxmlformats.org/officeDocument/2006/relationships/image" Target="../media/image39.png"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13767B64-C45C-4CDA-8BCB-DECD34791192}" type="slidenum">
              <a:rPr lang="en-US" smtClean="0"/>
              <a:pPr>
                <a:defRPr/>
              </a:pPr>
              <a:t>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13767B64-C45C-4CDA-8BCB-DECD34791192}" type="slidenum">
              <a:rPr lang="en-US" smtClean="0"/>
              <a:pPr>
                <a:defRPr/>
              </a:pPr>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23E5A60-2D5A-4A81-918C-7A39590BC234}" type="slidenum">
              <a:rPr lang="en-IN" altLang="en-US">
                <a:latin typeface="Calibri" panose="020F0502020204030204" pitchFamily="34" charset="0"/>
              </a:rPr>
              <a:pPr eaLnBrk="1" hangingPunct="1"/>
              <a:t>30</a:t>
            </a:fld>
            <a:endParaRPr lang="en-IN" altLang="en-US">
              <a:latin typeface="Calibri" panose="020F0502020204030204" pitchFamily="34" charset="0"/>
            </a:endParaRPr>
          </a:p>
        </p:txBody>
      </p:sp>
    </p:spTree>
    <p:extLst>
      <p:ext uri="{BB962C8B-B14F-4D97-AF65-F5344CB8AC3E}">
        <p14:creationId xmlns:p14="http://schemas.microsoft.com/office/powerpoint/2010/main" val="3973642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626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83B25D-84F5-407A-8A06-AE8C47DC6DF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043379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400050" algn="l"/>
                <a:tab pos="800100" algn="l"/>
                <a:tab pos="1200150" algn="l"/>
                <a:tab pos="1600200" algn="l"/>
                <a:tab pos="2000250" algn="l"/>
                <a:tab pos="2401888" algn="l"/>
                <a:tab pos="2801938" algn="l"/>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400050" algn="l"/>
                <a:tab pos="800100" algn="l"/>
                <a:tab pos="1200150" algn="l"/>
                <a:tab pos="1600200" algn="l"/>
                <a:tab pos="2000250" algn="l"/>
                <a:tab pos="2401888" algn="l"/>
                <a:tab pos="2801938"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400050" algn="l"/>
                <a:tab pos="800100" algn="l"/>
                <a:tab pos="1200150" algn="l"/>
                <a:tab pos="1600200" algn="l"/>
                <a:tab pos="2000250" algn="l"/>
                <a:tab pos="2401888" algn="l"/>
                <a:tab pos="2801938"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400050" algn="l"/>
                <a:tab pos="800100" algn="l"/>
                <a:tab pos="1200150" algn="l"/>
                <a:tab pos="1600200" algn="l"/>
                <a:tab pos="2000250" algn="l"/>
                <a:tab pos="2401888" algn="l"/>
                <a:tab pos="2801938"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400050" algn="l"/>
                <a:tab pos="800100" algn="l"/>
                <a:tab pos="1200150" algn="l"/>
                <a:tab pos="1600200" algn="l"/>
                <a:tab pos="2000250" algn="l"/>
                <a:tab pos="2401888" algn="l"/>
                <a:tab pos="2801938"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400050" algn="l"/>
                <a:tab pos="800100" algn="l"/>
                <a:tab pos="1200150" algn="l"/>
                <a:tab pos="1600200" algn="l"/>
                <a:tab pos="2000250" algn="l"/>
                <a:tab pos="2401888" algn="l"/>
                <a:tab pos="2801938"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400050" algn="l"/>
                <a:tab pos="800100" algn="l"/>
                <a:tab pos="1200150" algn="l"/>
                <a:tab pos="1600200" algn="l"/>
                <a:tab pos="2000250" algn="l"/>
                <a:tab pos="2401888" algn="l"/>
                <a:tab pos="2801938"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400050" algn="l"/>
                <a:tab pos="800100" algn="l"/>
                <a:tab pos="1200150" algn="l"/>
                <a:tab pos="1600200" algn="l"/>
                <a:tab pos="2000250" algn="l"/>
                <a:tab pos="2401888" algn="l"/>
                <a:tab pos="2801938"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400050" algn="l"/>
                <a:tab pos="800100" algn="l"/>
                <a:tab pos="1200150" algn="l"/>
                <a:tab pos="1600200" algn="l"/>
                <a:tab pos="2000250" algn="l"/>
                <a:tab pos="2401888" algn="l"/>
                <a:tab pos="2801938" algn="l"/>
              </a:tabLs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Times New Roman" panose="02020603050405020304" pitchFamily="18" charset="0"/>
              <a:buNone/>
              <a:tabLst>
                <a:tab pos="400050" algn="l"/>
                <a:tab pos="800100" algn="l"/>
                <a:tab pos="1200150" algn="l"/>
                <a:tab pos="1600200" algn="l"/>
                <a:tab pos="2000250" algn="l"/>
                <a:tab pos="2401888" algn="l"/>
                <a:tab pos="2801938" algn="l"/>
              </a:tabLst>
              <a:defRPr/>
            </a:pPr>
            <a:fld id="{AD168FEC-8432-41CC-80BF-64EE00D7F230}" type="slidenum">
              <a:rPr kumimoji="0" lang="en-I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Arial Unicode MS"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Times New Roman" panose="02020603050405020304" pitchFamily="18" charset="0"/>
                <a:buNone/>
                <a:tabLst>
                  <a:tab pos="400050" algn="l"/>
                  <a:tab pos="800100" algn="l"/>
                  <a:tab pos="1200150" algn="l"/>
                  <a:tab pos="1600200" algn="l"/>
                  <a:tab pos="2000250" algn="l"/>
                  <a:tab pos="2401888" algn="l"/>
                  <a:tab pos="2801938" algn="l"/>
                </a:tabLst>
                <a:defRPr/>
              </a:pPr>
              <a:t>52</a:t>
            </a:fld>
            <a:endParaRPr kumimoji="0" lang="en-IN" altLang="en-US" sz="1200" b="0" i="0" u="none" strike="noStrike" kern="1200" cap="none" spc="0" normalizeH="0" baseline="0" noProof="0">
              <a:ln>
                <a:noFill/>
              </a:ln>
              <a:solidFill>
                <a:prstClr val="black"/>
              </a:solidFill>
              <a:effectLst/>
              <a:uLnTx/>
              <a:uFillTx/>
              <a:latin typeface="Times New Roman" panose="02020603050405020304" pitchFamily="18" charset="0"/>
              <a:ea typeface="Arial Unicode MS" pitchFamily="34" charset="-128"/>
              <a:cs typeface="Arial" panose="020B0604020202020204" pitchFamily="34" charset="0"/>
            </a:endParaRPr>
          </a:p>
        </p:txBody>
      </p:sp>
      <p:sp>
        <p:nvSpPr>
          <p:cNvPr id="98307" name="Rectangle 1"/>
          <p:cNvSpPr>
            <a:spLocks noGrp="1" noRot="1" noChangeAspect="1" noChangeArrowheads="1" noTextEdit="1"/>
          </p:cNvSpPr>
          <p:nvPr>
            <p:ph type="sldImg"/>
          </p:nvPr>
        </p:nvSpPr>
        <p:spPr bwMode="auto">
          <a:xfrm>
            <a:off x="1182688" y="706438"/>
            <a:ext cx="4645025" cy="3484562"/>
          </a:xfrm>
          <a:solidFill>
            <a:srgbClr val="FFFFFF"/>
          </a:solidFill>
          <a:ln>
            <a:solidFill>
              <a:srgbClr val="000000"/>
            </a:solidFill>
            <a:miter lim="800000"/>
            <a:headEnd/>
            <a:tailEnd/>
          </a:ln>
        </p:spPr>
      </p:sp>
      <p:sp>
        <p:nvSpPr>
          <p:cNvPr id="98308" name="Rectangle 2"/>
          <p:cNvSpPr>
            <a:spLocks noGrp="1" noChangeArrowheads="1"/>
          </p:cNvSpPr>
          <p:nvPr>
            <p:ph type="body" idx="1"/>
          </p:nvPr>
        </p:nvSpPr>
        <p:spPr bwMode="auto">
          <a:xfrm>
            <a:off x="700088" y="4414838"/>
            <a:ext cx="5610225" cy="4184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482" tIns="40741" rIns="81482" bIns="40741" numCol="1" anchor="ctr" anchorCtr="0" compatLnSpc="1">
            <a:prstTxWarp prst="textNoShape">
              <a:avLst/>
            </a:prstTxWarp>
          </a:bodyPr>
          <a:lstStyle/>
          <a:p>
            <a:pPr eaLnBrk="1" hangingPunct="1">
              <a:spcBef>
                <a:spcPct val="0"/>
              </a:spcBef>
            </a:pPr>
            <a:endParaRPr lang="en-US" altLang="en-US">
              <a:latin typeface="Times New Roman" panose="02020603050405020304" pitchFamily="18" charset="0"/>
            </a:endParaRPr>
          </a:p>
        </p:txBody>
      </p:sp>
    </p:spTree>
    <p:extLst>
      <p:ext uri="{BB962C8B-B14F-4D97-AF65-F5344CB8AC3E}">
        <p14:creationId xmlns:p14="http://schemas.microsoft.com/office/powerpoint/2010/main" val="4124716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45225" y="2762725"/>
            <a:ext cx="6736500" cy="11598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400"/>
              <a:buNone/>
              <a:defRPr sz="4400">
                <a:solidFill>
                  <a:schemeClr val="dk2"/>
                </a:solidFill>
              </a:defRPr>
            </a:lvl1pPr>
            <a:lvl2pPr lvl="1">
              <a:spcBef>
                <a:spcPts val="0"/>
              </a:spcBef>
              <a:spcAft>
                <a:spcPts val="0"/>
              </a:spcAft>
              <a:buClr>
                <a:schemeClr val="dk2"/>
              </a:buClr>
              <a:buSzPts val="4400"/>
              <a:buNone/>
              <a:defRPr sz="4400">
                <a:solidFill>
                  <a:schemeClr val="dk2"/>
                </a:solidFill>
              </a:defRPr>
            </a:lvl2pPr>
            <a:lvl3pPr lvl="2">
              <a:spcBef>
                <a:spcPts val="0"/>
              </a:spcBef>
              <a:spcAft>
                <a:spcPts val="0"/>
              </a:spcAft>
              <a:buClr>
                <a:schemeClr val="dk2"/>
              </a:buClr>
              <a:buSzPts val="4400"/>
              <a:buNone/>
              <a:defRPr sz="4400">
                <a:solidFill>
                  <a:schemeClr val="dk2"/>
                </a:solidFill>
              </a:defRPr>
            </a:lvl3pPr>
            <a:lvl4pPr lvl="3">
              <a:spcBef>
                <a:spcPts val="0"/>
              </a:spcBef>
              <a:spcAft>
                <a:spcPts val="0"/>
              </a:spcAft>
              <a:buClr>
                <a:schemeClr val="dk2"/>
              </a:buClr>
              <a:buSzPts val="4400"/>
              <a:buNone/>
              <a:defRPr sz="4400">
                <a:solidFill>
                  <a:schemeClr val="dk2"/>
                </a:solidFill>
              </a:defRPr>
            </a:lvl4pPr>
            <a:lvl5pPr lvl="4">
              <a:spcBef>
                <a:spcPts val="0"/>
              </a:spcBef>
              <a:spcAft>
                <a:spcPts val="0"/>
              </a:spcAft>
              <a:buClr>
                <a:schemeClr val="dk2"/>
              </a:buClr>
              <a:buSzPts val="4400"/>
              <a:buNone/>
              <a:defRPr sz="4400">
                <a:solidFill>
                  <a:schemeClr val="dk2"/>
                </a:solidFill>
              </a:defRPr>
            </a:lvl5pPr>
            <a:lvl6pPr lvl="5">
              <a:spcBef>
                <a:spcPts val="0"/>
              </a:spcBef>
              <a:spcAft>
                <a:spcPts val="0"/>
              </a:spcAft>
              <a:buClr>
                <a:schemeClr val="dk2"/>
              </a:buClr>
              <a:buSzPts val="4400"/>
              <a:buNone/>
              <a:defRPr sz="4400">
                <a:solidFill>
                  <a:schemeClr val="dk2"/>
                </a:solidFill>
              </a:defRPr>
            </a:lvl6pPr>
            <a:lvl7pPr lvl="6">
              <a:spcBef>
                <a:spcPts val="0"/>
              </a:spcBef>
              <a:spcAft>
                <a:spcPts val="0"/>
              </a:spcAft>
              <a:buClr>
                <a:schemeClr val="dk2"/>
              </a:buClr>
              <a:buSzPts val="4400"/>
              <a:buNone/>
              <a:defRPr sz="4400">
                <a:solidFill>
                  <a:schemeClr val="dk2"/>
                </a:solidFill>
              </a:defRPr>
            </a:lvl7pPr>
            <a:lvl8pPr lvl="7">
              <a:spcBef>
                <a:spcPts val="0"/>
              </a:spcBef>
              <a:spcAft>
                <a:spcPts val="0"/>
              </a:spcAft>
              <a:buClr>
                <a:schemeClr val="dk2"/>
              </a:buClr>
              <a:buSzPts val="4400"/>
              <a:buNone/>
              <a:defRPr sz="4400">
                <a:solidFill>
                  <a:schemeClr val="dk2"/>
                </a:solidFill>
              </a:defRPr>
            </a:lvl8pPr>
            <a:lvl9pPr lvl="8">
              <a:spcBef>
                <a:spcPts val="0"/>
              </a:spcBef>
              <a:spcAft>
                <a:spcPts val="0"/>
              </a:spcAft>
              <a:buClr>
                <a:schemeClr val="dk2"/>
              </a:buClr>
              <a:buSzPts val="4400"/>
              <a:buNone/>
              <a:defRPr sz="4400">
                <a:solidFill>
                  <a:schemeClr val="dk2"/>
                </a:solidFill>
              </a:defRPr>
            </a:lvl9pPr>
          </a:lstStyle>
          <a:p>
            <a:endParaRPr/>
          </a:p>
        </p:txBody>
      </p:sp>
      <p:sp>
        <p:nvSpPr>
          <p:cNvPr id="11" name="Google Shape;11;p2"/>
          <p:cNvSpPr/>
          <p:nvPr/>
        </p:nvSpPr>
        <p:spPr>
          <a:xfrm>
            <a:off x="5938246" y="2533163"/>
            <a:ext cx="7218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6659861" y="2533163"/>
            <a:ext cx="7218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 y="2533163"/>
            <a:ext cx="7218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21425" y="2533163"/>
            <a:ext cx="52167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solidFill>
                  <a:prstClr val="black"/>
                </a:solidFill>
              </a:defRPr>
            </a:lvl1pPr>
          </a:lstStyle>
          <a:p>
            <a:pPr>
              <a:defRPr/>
            </a:pPr>
            <a:r>
              <a:rPr lang="en-US"/>
              <a:t>3/28/2008</a:t>
            </a:r>
          </a:p>
        </p:txBody>
      </p:sp>
      <p:sp>
        <p:nvSpPr>
          <p:cNvPr id="4" name="Footer Placeholder 3"/>
          <p:cNvSpPr>
            <a:spLocks noGrp="1"/>
          </p:cNvSpPr>
          <p:nvPr>
            <p:ph type="ftr" sz="quarter" idx="11"/>
          </p:nvPr>
        </p:nvSpPr>
        <p:spPr/>
        <p:txBody>
          <a:bodyPr/>
          <a:lstStyle>
            <a:lvl1pPr>
              <a:defRPr>
                <a:solidFill>
                  <a:prstClr val="black"/>
                </a:solidFill>
              </a:defRPr>
            </a:lvl1pPr>
          </a:lstStyle>
          <a:p>
            <a:pPr>
              <a:defRPr/>
            </a:pPr>
            <a:endParaRPr lang="en-US"/>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25452F94-5D99-44B5-A94D-433129DD8111}" type="slidenum">
              <a:rPr lang="en-US" altLang="en-US"/>
              <a:pPr/>
              <a:t>‹#›</a:t>
            </a:fld>
            <a:endParaRPr lang="en-US" altLang="en-US"/>
          </a:p>
        </p:txBody>
      </p:sp>
    </p:spTree>
    <p:extLst>
      <p:ext uri="{BB962C8B-B14F-4D97-AF65-F5344CB8AC3E}">
        <p14:creationId xmlns:p14="http://schemas.microsoft.com/office/powerpoint/2010/main" val="3142325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prstClr val="black"/>
                </a:solidFill>
              </a:defRPr>
            </a:lvl1pPr>
          </a:lstStyle>
          <a:p>
            <a:pPr>
              <a:defRPr/>
            </a:pPr>
            <a:r>
              <a:rPr lang="en-US"/>
              <a:t>3/28/2008</a:t>
            </a:r>
          </a:p>
        </p:txBody>
      </p:sp>
      <p:sp>
        <p:nvSpPr>
          <p:cNvPr id="3" name="Footer Placeholder 2"/>
          <p:cNvSpPr>
            <a:spLocks noGrp="1"/>
          </p:cNvSpPr>
          <p:nvPr>
            <p:ph type="ftr" sz="quarter" idx="11"/>
          </p:nvPr>
        </p:nvSpPr>
        <p:spPr/>
        <p:txBody>
          <a:bodyPr/>
          <a:lstStyle>
            <a:lvl1pPr>
              <a:defRPr>
                <a:solidFill>
                  <a:prstClr val="black"/>
                </a:solidFill>
              </a:defRPr>
            </a:lvl1pPr>
          </a:lstStyle>
          <a:p>
            <a:pPr>
              <a:defRPr/>
            </a:pPr>
            <a:endParaRPr lang="en-US"/>
          </a:p>
        </p:txBody>
      </p:sp>
      <p:sp>
        <p:nvSpPr>
          <p:cNvPr id="4" name="Slide Number Placeholder 3"/>
          <p:cNvSpPr>
            <a:spLocks noGrp="1"/>
          </p:cNvSpPr>
          <p:nvPr>
            <p:ph type="sldNum" sz="quarter" idx="12"/>
          </p:nvPr>
        </p:nvSpPr>
        <p:spPr/>
        <p:txBody>
          <a:bodyPr/>
          <a:lstStyle>
            <a:lvl1pPr>
              <a:defRPr>
                <a:solidFill>
                  <a:srgbClr val="000000"/>
                </a:solidFill>
              </a:defRPr>
            </a:lvl1pPr>
          </a:lstStyle>
          <a:p>
            <a:fld id="{FE49B585-9491-496D-92F6-694637D4CF4D}" type="slidenum">
              <a:rPr lang="en-US" altLang="en-US"/>
              <a:pPr/>
              <a:t>‹#›</a:t>
            </a:fld>
            <a:endParaRPr lang="en-US" altLang="en-US"/>
          </a:p>
        </p:txBody>
      </p:sp>
    </p:spTree>
    <p:extLst>
      <p:ext uri="{BB962C8B-B14F-4D97-AF65-F5344CB8AC3E}">
        <p14:creationId xmlns:p14="http://schemas.microsoft.com/office/powerpoint/2010/main" val="3894126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prstClr val="black"/>
                </a:solidFill>
              </a:defRPr>
            </a:lvl1pPr>
          </a:lstStyle>
          <a:p>
            <a:pPr>
              <a:defRPr/>
            </a:pPr>
            <a:r>
              <a:rPr lang="en-US"/>
              <a:t>3/28/2008</a:t>
            </a:r>
          </a:p>
        </p:txBody>
      </p:sp>
      <p:sp>
        <p:nvSpPr>
          <p:cNvPr id="6" name="Footer Placeholder 5"/>
          <p:cNvSpPr>
            <a:spLocks noGrp="1"/>
          </p:cNvSpPr>
          <p:nvPr>
            <p:ph type="ftr" sz="quarter" idx="11"/>
          </p:nvPr>
        </p:nvSpPr>
        <p:spPr/>
        <p:txBody>
          <a:bodyPr/>
          <a:lstStyle>
            <a:lvl1pPr>
              <a:defRPr>
                <a:solidFill>
                  <a:prstClr val="black"/>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3E88F9D8-B33E-4CA1-B870-AD72BC41E6E6}" type="slidenum">
              <a:rPr lang="en-US" altLang="en-US"/>
              <a:pPr/>
              <a:t>‹#›</a:t>
            </a:fld>
            <a:endParaRPr lang="en-US" altLang="en-US"/>
          </a:p>
        </p:txBody>
      </p:sp>
    </p:spTree>
    <p:extLst>
      <p:ext uri="{BB962C8B-B14F-4D97-AF65-F5344CB8AC3E}">
        <p14:creationId xmlns:p14="http://schemas.microsoft.com/office/powerpoint/2010/main" val="25086269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prstClr val="black"/>
                </a:solidFill>
              </a:defRPr>
            </a:lvl1pPr>
          </a:lstStyle>
          <a:p>
            <a:pPr>
              <a:defRPr/>
            </a:pPr>
            <a:r>
              <a:rPr lang="en-US"/>
              <a:t>3/28/2008</a:t>
            </a:r>
          </a:p>
        </p:txBody>
      </p:sp>
      <p:sp>
        <p:nvSpPr>
          <p:cNvPr id="6" name="Footer Placeholder 5"/>
          <p:cNvSpPr>
            <a:spLocks noGrp="1"/>
          </p:cNvSpPr>
          <p:nvPr>
            <p:ph type="ftr" sz="quarter" idx="11"/>
          </p:nvPr>
        </p:nvSpPr>
        <p:spPr/>
        <p:txBody>
          <a:bodyPr/>
          <a:lstStyle>
            <a:lvl1pPr>
              <a:defRPr>
                <a:solidFill>
                  <a:prstClr val="black"/>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9F8E8054-05EF-49D0-9142-F7C7C2186645}" type="slidenum">
              <a:rPr lang="en-US" altLang="en-US"/>
              <a:pPr/>
              <a:t>‹#›</a:t>
            </a:fld>
            <a:endParaRPr lang="en-US" altLang="en-US"/>
          </a:p>
        </p:txBody>
      </p:sp>
    </p:spTree>
    <p:extLst>
      <p:ext uri="{BB962C8B-B14F-4D97-AF65-F5344CB8AC3E}">
        <p14:creationId xmlns:p14="http://schemas.microsoft.com/office/powerpoint/2010/main" val="3277605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prstClr val="black"/>
                </a:solidFill>
              </a:defRPr>
            </a:lvl1pPr>
          </a:lstStyle>
          <a:p>
            <a:pPr>
              <a:defRPr/>
            </a:pPr>
            <a:r>
              <a:rPr lang="en-US"/>
              <a:t>3/28/2008</a:t>
            </a:r>
          </a:p>
        </p:txBody>
      </p:sp>
      <p:sp>
        <p:nvSpPr>
          <p:cNvPr id="5" name="Footer Placeholder 4"/>
          <p:cNvSpPr>
            <a:spLocks noGrp="1"/>
          </p:cNvSpPr>
          <p:nvPr>
            <p:ph type="ftr" sz="quarter" idx="11"/>
          </p:nvPr>
        </p:nvSpPr>
        <p:spPr/>
        <p:txBody>
          <a:bodyPr/>
          <a:lstStyle>
            <a:lvl1pPr>
              <a:defRPr>
                <a:solidFill>
                  <a:prstClr val="black"/>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5E282095-7089-4382-A48C-A869E3BAF356}" type="slidenum">
              <a:rPr lang="en-US" altLang="en-US"/>
              <a:pPr/>
              <a:t>‹#›</a:t>
            </a:fld>
            <a:endParaRPr lang="en-US" altLang="en-US"/>
          </a:p>
        </p:txBody>
      </p:sp>
    </p:spTree>
    <p:extLst>
      <p:ext uri="{BB962C8B-B14F-4D97-AF65-F5344CB8AC3E}">
        <p14:creationId xmlns:p14="http://schemas.microsoft.com/office/powerpoint/2010/main" val="13663291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prstClr val="black"/>
                </a:solidFill>
              </a:defRPr>
            </a:lvl1pPr>
          </a:lstStyle>
          <a:p>
            <a:pPr>
              <a:defRPr/>
            </a:pPr>
            <a:r>
              <a:rPr lang="en-US"/>
              <a:t>3/28/2008</a:t>
            </a:r>
          </a:p>
        </p:txBody>
      </p:sp>
      <p:sp>
        <p:nvSpPr>
          <p:cNvPr id="5" name="Footer Placeholder 4"/>
          <p:cNvSpPr>
            <a:spLocks noGrp="1"/>
          </p:cNvSpPr>
          <p:nvPr>
            <p:ph type="ftr" sz="quarter" idx="11"/>
          </p:nvPr>
        </p:nvSpPr>
        <p:spPr/>
        <p:txBody>
          <a:bodyPr/>
          <a:lstStyle>
            <a:lvl1pPr>
              <a:defRPr>
                <a:solidFill>
                  <a:prstClr val="black"/>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E0EA5759-757A-4A48-B4A3-A98F8E624392}" type="slidenum">
              <a:rPr lang="en-US" altLang="en-US"/>
              <a:pPr/>
              <a:t>‹#›</a:t>
            </a:fld>
            <a:endParaRPr lang="en-US" altLang="en-US"/>
          </a:p>
        </p:txBody>
      </p:sp>
    </p:spTree>
    <p:extLst>
      <p:ext uri="{BB962C8B-B14F-4D97-AF65-F5344CB8AC3E}">
        <p14:creationId xmlns:p14="http://schemas.microsoft.com/office/powerpoint/2010/main" val="42366759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1031425" y="750150"/>
            <a:ext cx="7081200" cy="539100"/>
          </a:xfrm>
          <a:prstGeom prst="rect">
            <a:avLst/>
          </a:prstGeom>
        </p:spPr>
        <p:txBody>
          <a:bodyPr spcFirstLastPara="1" lIns="91425" tIns="91425" rIns="91425" bIns="91425" anchor="t"/>
          <a:lstStyle>
            <a:lvl1pPr lvl="0">
              <a:spcBef>
                <a:spcPts val="0"/>
              </a:spcBef>
              <a:spcAft>
                <a:spcPts val="0"/>
              </a:spcAft>
              <a:buSzPts val="18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r>
              <a:rPr lang="en-US"/>
              <a:t>Click to edit Master title style</a:t>
            </a:r>
            <a:endParaRPr/>
          </a:p>
        </p:txBody>
      </p:sp>
      <p:sp>
        <p:nvSpPr>
          <p:cNvPr id="25" name="Google Shape;25;p5"/>
          <p:cNvSpPr txBox="1">
            <a:spLocks noGrp="1"/>
          </p:cNvSpPr>
          <p:nvPr>
            <p:ph type="body" idx="1"/>
          </p:nvPr>
        </p:nvSpPr>
        <p:spPr>
          <a:xfrm>
            <a:off x="1031425" y="1351100"/>
            <a:ext cx="7081200" cy="3462300"/>
          </a:xfrm>
          <a:prstGeom prst="rect">
            <a:avLst/>
          </a:prstGeom>
        </p:spPr>
        <p:txBody>
          <a:bodyPr spcFirstLastPara="1" lIns="91425" tIns="91425" rIns="91425" bIns="91425"/>
          <a:lstStyle>
            <a:lvl1pPr marL="342900" lvl="0" indent="-285750">
              <a:spcBef>
                <a:spcPts val="450"/>
              </a:spcBef>
              <a:spcAft>
                <a:spcPts val="0"/>
              </a:spcAft>
              <a:buSzPts val="2400"/>
              <a:buChar char="◈"/>
              <a:defRPr/>
            </a:lvl1pPr>
            <a:lvl2pPr marL="685800" lvl="1" indent="-266700">
              <a:spcBef>
                <a:spcPts val="0"/>
              </a:spcBef>
              <a:spcAft>
                <a:spcPts val="0"/>
              </a:spcAft>
              <a:buSzPts val="2000"/>
              <a:buChar char="⬥"/>
              <a:defRPr/>
            </a:lvl2pPr>
            <a:lvl3pPr marL="1028700" lvl="2" indent="-266700">
              <a:spcBef>
                <a:spcPts val="0"/>
              </a:spcBef>
              <a:spcAft>
                <a:spcPts val="0"/>
              </a:spcAft>
              <a:buSzPts val="2000"/>
              <a:buChar char="⬦"/>
              <a:defRPr/>
            </a:lvl3pPr>
            <a:lvl4pPr marL="1371600" lvl="3" indent="-266700">
              <a:spcBef>
                <a:spcPts val="0"/>
              </a:spcBef>
              <a:spcAft>
                <a:spcPts val="0"/>
              </a:spcAft>
              <a:buSzPts val="2000"/>
              <a:buChar char="⬩"/>
              <a:defRPr/>
            </a:lvl4pPr>
            <a:lvl5pPr marL="1714500" lvl="4" indent="-266700">
              <a:spcBef>
                <a:spcPts val="0"/>
              </a:spcBef>
              <a:spcAft>
                <a:spcPts val="0"/>
              </a:spcAft>
              <a:buSzPts val="2000"/>
              <a:buChar char="⬩"/>
              <a:defRPr/>
            </a:lvl5pPr>
            <a:lvl6pPr marL="2057400" lvl="5" indent="-266700">
              <a:spcBef>
                <a:spcPts val="0"/>
              </a:spcBef>
              <a:spcAft>
                <a:spcPts val="0"/>
              </a:spcAft>
              <a:buSzPts val="2000"/>
              <a:buChar char="⬩"/>
              <a:defRPr/>
            </a:lvl6pPr>
            <a:lvl7pPr marL="2400300" lvl="6" indent="-266700">
              <a:spcBef>
                <a:spcPts val="0"/>
              </a:spcBef>
              <a:spcAft>
                <a:spcPts val="0"/>
              </a:spcAft>
              <a:buSzPts val="2000"/>
              <a:buChar char="⬩"/>
              <a:defRPr/>
            </a:lvl7pPr>
            <a:lvl8pPr marL="2743200" lvl="7" indent="-266700">
              <a:spcBef>
                <a:spcPts val="0"/>
              </a:spcBef>
              <a:spcAft>
                <a:spcPts val="0"/>
              </a:spcAft>
              <a:buSzPts val="2000"/>
              <a:buChar char="○"/>
              <a:defRPr/>
            </a:lvl8pPr>
            <a:lvl9pPr marL="3086100" lvl="8" indent="-266700">
              <a:spcBef>
                <a:spcPts val="0"/>
              </a:spcBef>
              <a:spcAft>
                <a:spcPts val="0"/>
              </a:spcAft>
              <a:buSzPts val="2000"/>
              <a:buChar char="■"/>
              <a:defRPr/>
            </a:lvl9pPr>
          </a:lstStyle>
          <a:p>
            <a:pPr lvl="0"/>
            <a:r>
              <a:rPr lang="en-US"/>
              <a:t>Click to edit Master text styles</a:t>
            </a:r>
          </a:p>
        </p:txBody>
      </p:sp>
      <p:sp>
        <p:nvSpPr>
          <p:cNvPr id="4" name="Google Shape;27;p5"/>
          <p:cNvSpPr txBox="1">
            <a:spLocks noGrp="1"/>
          </p:cNvSpPr>
          <p:nvPr>
            <p:ph type="sldNum" idx="10"/>
          </p:nvPr>
        </p:nvSpPr>
        <p:spPr>
          <a:xfrm>
            <a:off x="0" y="4813698"/>
            <a:ext cx="9144000" cy="329803"/>
          </a:xfrm>
        </p:spPr>
        <p:txBody>
          <a:bodyPr lIns="91425" tIns="91425" rIns="91425" bIns="91425" anchor="t">
            <a:noAutofit/>
          </a:bodyPr>
          <a:lstStyle>
            <a:lvl1pPr>
              <a:defRPr/>
            </a:lvl1pPr>
          </a:lstStyle>
          <a:p>
            <a:fld id="{026C0CF4-31CC-43E6-A81B-4038073E4E62}" type="slidenum">
              <a:rPr lang="en-US" altLang="en-US"/>
              <a:pPr/>
              <a:t>‹#›</a:t>
            </a:fld>
            <a:endParaRPr lang="en-US" altLang="en-US" sz="1200" b="1">
              <a:solidFill>
                <a:srgbClr val="1D4577"/>
              </a:solidFill>
            </a:endParaRPr>
          </a:p>
        </p:txBody>
      </p:sp>
    </p:spTree>
    <p:extLst>
      <p:ext uri="{BB962C8B-B14F-4D97-AF65-F5344CB8AC3E}">
        <p14:creationId xmlns:p14="http://schemas.microsoft.com/office/powerpoint/2010/main" val="4226281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45225" y="2762725"/>
            <a:ext cx="6736500" cy="11598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400"/>
              <a:buNone/>
              <a:defRPr sz="4400">
                <a:solidFill>
                  <a:schemeClr val="dk2"/>
                </a:solidFill>
              </a:defRPr>
            </a:lvl1pPr>
            <a:lvl2pPr lvl="1">
              <a:spcBef>
                <a:spcPts val="0"/>
              </a:spcBef>
              <a:spcAft>
                <a:spcPts val="0"/>
              </a:spcAft>
              <a:buClr>
                <a:schemeClr val="dk2"/>
              </a:buClr>
              <a:buSzPts val="4400"/>
              <a:buNone/>
              <a:defRPr sz="4400">
                <a:solidFill>
                  <a:schemeClr val="dk2"/>
                </a:solidFill>
              </a:defRPr>
            </a:lvl2pPr>
            <a:lvl3pPr lvl="2">
              <a:spcBef>
                <a:spcPts val="0"/>
              </a:spcBef>
              <a:spcAft>
                <a:spcPts val="0"/>
              </a:spcAft>
              <a:buClr>
                <a:schemeClr val="dk2"/>
              </a:buClr>
              <a:buSzPts val="4400"/>
              <a:buNone/>
              <a:defRPr sz="4400">
                <a:solidFill>
                  <a:schemeClr val="dk2"/>
                </a:solidFill>
              </a:defRPr>
            </a:lvl3pPr>
            <a:lvl4pPr lvl="3">
              <a:spcBef>
                <a:spcPts val="0"/>
              </a:spcBef>
              <a:spcAft>
                <a:spcPts val="0"/>
              </a:spcAft>
              <a:buClr>
                <a:schemeClr val="dk2"/>
              </a:buClr>
              <a:buSzPts val="4400"/>
              <a:buNone/>
              <a:defRPr sz="4400">
                <a:solidFill>
                  <a:schemeClr val="dk2"/>
                </a:solidFill>
              </a:defRPr>
            </a:lvl4pPr>
            <a:lvl5pPr lvl="4">
              <a:spcBef>
                <a:spcPts val="0"/>
              </a:spcBef>
              <a:spcAft>
                <a:spcPts val="0"/>
              </a:spcAft>
              <a:buClr>
                <a:schemeClr val="dk2"/>
              </a:buClr>
              <a:buSzPts val="4400"/>
              <a:buNone/>
              <a:defRPr sz="4400">
                <a:solidFill>
                  <a:schemeClr val="dk2"/>
                </a:solidFill>
              </a:defRPr>
            </a:lvl5pPr>
            <a:lvl6pPr lvl="5">
              <a:spcBef>
                <a:spcPts val="0"/>
              </a:spcBef>
              <a:spcAft>
                <a:spcPts val="0"/>
              </a:spcAft>
              <a:buClr>
                <a:schemeClr val="dk2"/>
              </a:buClr>
              <a:buSzPts val="4400"/>
              <a:buNone/>
              <a:defRPr sz="4400">
                <a:solidFill>
                  <a:schemeClr val="dk2"/>
                </a:solidFill>
              </a:defRPr>
            </a:lvl6pPr>
            <a:lvl7pPr lvl="6">
              <a:spcBef>
                <a:spcPts val="0"/>
              </a:spcBef>
              <a:spcAft>
                <a:spcPts val="0"/>
              </a:spcAft>
              <a:buClr>
                <a:schemeClr val="dk2"/>
              </a:buClr>
              <a:buSzPts val="4400"/>
              <a:buNone/>
              <a:defRPr sz="4400">
                <a:solidFill>
                  <a:schemeClr val="dk2"/>
                </a:solidFill>
              </a:defRPr>
            </a:lvl7pPr>
            <a:lvl8pPr lvl="7">
              <a:spcBef>
                <a:spcPts val="0"/>
              </a:spcBef>
              <a:spcAft>
                <a:spcPts val="0"/>
              </a:spcAft>
              <a:buClr>
                <a:schemeClr val="dk2"/>
              </a:buClr>
              <a:buSzPts val="4400"/>
              <a:buNone/>
              <a:defRPr sz="4400">
                <a:solidFill>
                  <a:schemeClr val="dk2"/>
                </a:solidFill>
              </a:defRPr>
            </a:lvl8pPr>
            <a:lvl9pPr lvl="8">
              <a:spcBef>
                <a:spcPts val="0"/>
              </a:spcBef>
              <a:spcAft>
                <a:spcPts val="0"/>
              </a:spcAft>
              <a:buClr>
                <a:schemeClr val="dk2"/>
              </a:buClr>
              <a:buSzPts val="4400"/>
              <a:buNone/>
              <a:defRPr sz="4400">
                <a:solidFill>
                  <a:schemeClr val="dk2"/>
                </a:solidFill>
              </a:defRPr>
            </a:lvl9pPr>
          </a:lstStyle>
          <a:p>
            <a:endParaRPr/>
          </a:p>
        </p:txBody>
      </p:sp>
      <p:sp>
        <p:nvSpPr>
          <p:cNvPr id="11" name="Google Shape;11;p2"/>
          <p:cNvSpPr/>
          <p:nvPr/>
        </p:nvSpPr>
        <p:spPr>
          <a:xfrm>
            <a:off x="5938246" y="2533163"/>
            <a:ext cx="7218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6659861" y="2533163"/>
            <a:ext cx="7218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 y="2533163"/>
            <a:ext cx="7218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21425" y="2533163"/>
            <a:ext cx="52167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3655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0BAB294-BC3B-4F4E-AA02-A50C6BEF8EF8}" type="datetimeFigureOut">
              <a:rPr lang="en-US"/>
              <a:pPr>
                <a:defRPr/>
              </a:pPr>
              <a:t>10/3/2021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F160596-B050-4615-918B-A80A6FD71FB7}" type="slidenum">
              <a:rPr lang="en-US" altLang="en-US"/>
              <a:pPr/>
              <a:t>‹#›</a:t>
            </a:fld>
            <a:endParaRPr lang="en-US" altLang="en-US"/>
          </a:p>
        </p:txBody>
      </p:sp>
    </p:spTree>
    <p:extLst>
      <p:ext uri="{BB962C8B-B14F-4D97-AF65-F5344CB8AC3E}">
        <p14:creationId xmlns:p14="http://schemas.microsoft.com/office/powerpoint/2010/main" val="29525337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764B5BB-2DE6-471C-ADD3-C92729F960AC}" type="datetimeFigureOut">
              <a:rPr lang="en-US"/>
              <a:pPr>
                <a:defRPr/>
              </a:pPr>
              <a:t>10/3/2021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1E4631C-285C-480B-8892-4B83C578522B}" type="slidenum">
              <a:rPr lang="en-US" altLang="en-US"/>
              <a:pPr/>
              <a:t>‹#›</a:t>
            </a:fld>
            <a:endParaRPr lang="en-US" altLang="en-US"/>
          </a:p>
        </p:txBody>
      </p:sp>
    </p:spTree>
    <p:extLst>
      <p:ext uri="{BB962C8B-B14F-4D97-AF65-F5344CB8AC3E}">
        <p14:creationId xmlns:p14="http://schemas.microsoft.com/office/powerpoint/2010/main" val="1255603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93700" y="358388"/>
            <a:ext cx="6462600" cy="8574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3" name="Google Shape;33;p5"/>
          <p:cNvSpPr txBox="1">
            <a:spLocks noGrp="1"/>
          </p:cNvSpPr>
          <p:nvPr>
            <p:ph type="body" idx="1"/>
          </p:nvPr>
        </p:nvSpPr>
        <p:spPr>
          <a:xfrm>
            <a:off x="893700" y="1373588"/>
            <a:ext cx="6462600" cy="35523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Clr>
                <a:schemeClr val="accent6"/>
              </a:buClr>
              <a:buSzPts val="1800"/>
              <a:buChar char="▷"/>
              <a:defRPr>
                <a:solidFill>
                  <a:schemeClr val="dk1"/>
                </a:solidFill>
              </a:defRPr>
            </a:lvl1pPr>
            <a:lvl2pPr marL="914400" lvl="1" indent="-381000">
              <a:spcBef>
                <a:spcPts val="0"/>
              </a:spcBef>
              <a:spcAft>
                <a:spcPts val="0"/>
              </a:spcAft>
              <a:buClr>
                <a:schemeClr val="dk1"/>
              </a:buClr>
              <a:buSzPts val="2400"/>
              <a:buChar char="○"/>
              <a:defRPr>
                <a:solidFill>
                  <a:schemeClr val="dk1"/>
                </a:solidFill>
              </a:defRPr>
            </a:lvl2pPr>
            <a:lvl3pPr marL="1371600" lvl="2" indent="-381000">
              <a:spcBef>
                <a:spcPts val="0"/>
              </a:spcBef>
              <a:spcAft>
                <a:spcPts val="0"/>
              </a:spcAft>
              <a:buClr>
                <a:schemeClr val="dk1"/>
              </a:buClr>
              <a:buSzPts val="2400"/>
              <a:buChar char="■"/>
              <a:defRPr>
                <a:solidFill>
                  <a:schemeClr val="dk1"/>
                </a:solidFill>
              </a:defRPr>
            </a:lvl3pPr>
            <a:lvl4pPr marL="1828800" lvl="3" indent="-381000">
              <a:spcBef>
                <a:spcPts val="0"/>
              </a:spcBef>
              <a:spcAft>
                <a:spcPts val="0"/>
              </a:spcAft>
              <a:buClr>
                <a:schemeClr val="dk1"/>
              </a:buClr>
              <a:buSzPts val="2400"/>
              <a:buChar char="●"/>
              <a:defRPr>
                <a:solidFill>
                  <a:schemeClr val="dk1"/>
                </a:solidFill>
              </a:defRPr>
            </a:lvl4pPr>
            <a:lvl5pPr marL="2286000" lvl="4" indent="-381000">
              <a:spcBef>
                <a:spcPts val="0"/>
              </a:spcBef>
              <a:spcAft>
                <a:spcPts val="0"/>
              </a:spcAft>
              <a:buClr>
                <a:schemeClr val="dk1"/>
              </a:buClr>
              <a:buSzPts val="2400"/>
              <a:buChar char="○"/>
              <a:defRPr>
                <a:solidFill>
                  <a:schemeClr val="dk1"/>
                </a:solidFill>
              </a:defRPr>
            </a:lvl5pPr>
            <a:lvl6pPr marL="2743200" lvl="5" indent="-381000">
              <a:spcBef>
                <a:spcPts val="0"/>
              </a:spcBef>
              <a:spcAft>
                <a:spcPts val="0"/>
              </a:spcAft>
              <a:buClr>
                <a:schemeClr val="dk1"/>
              </a:buClr>
              <a:buSzPts val="2400"/>
              <a:buChar char="■"/>
              <a:defRPr>
                <a:solidFill>
                  <a:schemeClr val="dk1"/>
                </a:solidFill>
              </a:defRPr>
            </a:lvl6pPr>
            <a:lvl7pPr marL="3200400" lvl="6" indent="-381000">
              <a:spcBef>
                <a:spcPts val="0"/>
              </a:spcBef>
              <a:spcAft>
                <a:spcPts val="0"/>
              </a:spcAft>
              <a:buClr>
                <a:schemeClr val="dk1"/>
              </a:buClr>
              <a:buSzPts val="2400"/>
              <a:buChar char="●"/>
              <a:defRPr>
                <a:solidFill>
                  <a:schemeClr val="dk1"/>
                </a:solidFill>
              </a:defRPr>
            </a:lvl7pPr>
            <a:lvl8pPr marL="3657600" lvl="7" indent="-381000">
              <a:spcBef>
                <a:spcPts val="0"/>
              </a:spcBef>
              <a:spcAft>
                <a:spcPts val="0"/>
              </a:spcAft>
              <a:buClr>
                <a:schemeClr val="dk1"/>
              </a:buClr>
              <a:buSzPts val="2400"/>
              <a:buChar char="○"/>
              <a:defRPr>
                <a:solidFill>
                  <a:schemeClr val="dk1"/>
                </a:solidFill>
              </a:defRPr>
            </a:lvl8pPr>
            <a:lvl9pPr marL="4114800" lvl="8" indent="-381000">
              <a:spcBef>
                <a:spcPts val="0"/>
              </a:spcBef>
              <a:spcAft>
                <a:spcPts val="0"/>
              </a:spcAft>
              <a:buClr>
                <a:schemeClr val="dk1"/>
              </a:buClr>
              <a:buSzPts val="2400"/>
              <a:buChar char="■"/>
              <a:defRPr>
                <a:solidFill>
                  <a:schemeClr val="dk1"/>
                </a:solidFill>
              </a:defRPr>
            </a:lvl9pPr>
          </a:lstStyle>
          <a:p>
            <a:endParaRPr/>
          </a:p>
        </p:txBody>
      </p:sp>
      <p:sp>
        <p:nvSpPr>
          <p:cNvPr id="34" name="Google Shape;34;p5"/>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8EECBE8-C22E-4061-9500-8932943F690B}" type="datetimeFigureOut">
              <a:rPr lang="en-US"/>
              <a:pPr>
                <a:defRPr/>
              </a:pPr>
              <a:t>10/3/2021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415735E-0D8D-4E83-890E-22A8261AF709}" type="slidenum">
              <a:rPr lang="en-US" altLang="en-US"/>
              <a:pPr/>
              <a:t>‹#›</a:t>
            </a:fld>
            <a:endParaRPr lang="en-US" altLang="en-US"/>
          </a:p>
        </p:txBody>
      </p:sp>
    </p:spTree>
    <p:extLst>
      <p:ext uri="{BB962C8B-B14F-4D97-AF65-F5344CB8AC3E}">
        <p14:creationId xmlns:p14="http://schemas.microsoft.com/office/powerpoint/2010/main" val="20621568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51EF8075-2C09-46D7-A4CD-B93E18FBFC22}" type="datetimeFigureOut">
              <a:rPr lang="en-US"/>
              <a:pPr>
                <a:defRPr/>
              </a:pPr>
              <a:t>10/3/2021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744AEF2-CF0B-4D29-A072-04B723A5BD29}" type="slidenum">
              <a:rPr lang="en-US" altLang="en-US"/>
              <a:pPr/>
              <a:t>‹#›</a:t>
            </a:fld>
            <a:endParaRPr lang="en-US" altLang="en-US"/>
          </a:p>
        </p:txBody>
      </p:sp>
    </p:spTree>
    <p:extLst>
      <p:ext uri="{BB962C8B-B14F-4D97-AF65-F5344CB8AC3E}">
        <p14:creationId xmlns:p14="http://schemas.microsoft.com/office/powerpoint/2010/main" val="18416466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418FBE6-E471-45B8-81CD-C3E3556B8918}" type="datetimeFigureOut">
              <a:rPr lang="en-US"/>
              <a:pPr>
                <a:defRPr/>
              </a:pPr>
              <a:t>10/3/2021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4A7694F4-3971-4CE5-B2BE-6893BB9D2A70}" type="slidenum">
              <a:rPr lang="en-US" altLang="en-US"/>
              <a:pPr/>
              <a:t>‹#›</a:t>
            </a:fld>
            <a:endParaRPr lang="en-US" altLang="en-US"/>
          </a:p>
        </p:txBody>
      </p:sp>
    </p:spTree>
    <p:extLst>
      <p:ext uri="{BB962C8B-B14F-4D97-AF65-F5344CB8AC3E}">
        <p14:creationId xmlns:p14="http://schemas.microsoft.com/office/powerpoint/2010/main" val="4798269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399C43E-6AFC-41E0-8E31-B9C614AA5DBB}" type="datetimeFigureOut">
              <a:rPr lang="en-US"/>
              <a:pPr>
                <a:defRPr/>
              </a:pPr>
              <a:t>10/3/2021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25305731-D6B4-429C-906E-651E08335126}" type="slidenum">
              <a:rPr lang="en-US" altLang="en-US"/>
              <a:pPr/>
              <a:t>‹#›</a:t>
            </a:fld>
            <a:endParaRPr lang="en-US" altLang="en-US"/>
          </a:p>
        </p:txBody>
      </p:sp>
    </p:spTree>
    <p:extLst>
      <p:ext uri="{BB962C8B-B14F-4D97-AF65-F5344CB8AC3E}">
        <p14:creationId xmlns:p14="http://schemas.microsoft.com/office/powerpoint/2010/main" val="26421148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C6A9867-7554-4624-AEEC-C809A60C629D}" type="datetimeFigureOut">
              <a:rPr lang="en-US"/>
              <a:pPr>
                <a:defRPr/>
              </a:pPr>
              <a:t>10/3/2021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753623D1-2E40-422A-86AF-B248B47E1420}" type="slidenum">
              <a:rPr lang="en-US" altLang="en-US"/>
              <a:pPr/>
              <a:t>‹#›</a:t>
            </a:fld>
            <a:endParaRPr lang="en-US" altLang="en-US"/>
          </a:p>
        </p:txBody>
      </p:sp>
    </p:spTree>
    <p:extLst>
      <p:ext uri="{BB962C8B-B14F-4D97-AF65-F5344CB8AC3E}">
        <p14:creationId xmlns:p14="http://schemas.microsoft.com/office/powerpoint/2010/main" val="29156185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42BCA0B-8071-45B8-827E-37E9E95E5181}" type="datetimeFigureOut">
              <a:rPr lang="en-US"/>
              <a:pPr>
                <a:defRPr/>
              </a:pPr>
              <a:t>10/3/2021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28C6B977-05AC-4C5B-91FD-78C7115220C5}" type="slidenum">
              <a:rPr lang="en-US" altLang="en-US"/>
              <a:pPr/>
              <a:t>‹#›</a:t>
            </a:fld>
            <a:endParaRPr lang="en-US" altLang="en-US"/>
          </a:p>
        </p:txBody>
      </p:sp>
    </p:spTree>
    <p:extLst>
      <p:ext uri="{BB962C8B-B14F-4D97-AF65-F5344CB8AC3E}">
        <p14:creationId xmlns:p14="http://schemas.microsoft.com/office/powerpoint/2010/main" val="37381847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FC7A1EB-BB39-4A46-B42B-FC0ABE02AFC5}" type="datetimeFigureOut">
              <a:rPr lang="en-US"/>
              <a:pPr>
                <a:defRPr/>
              </a:pPr>
              <a:t>10/3/2021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D8379BF1-D1A6-4E71-8743-1DF060626486}" type="slidenum">
              <a:rPr lang="en-US" altLang="en-US"/>
              <a:pPr/>
              <a:t>‹#›</a:t>
            </a:fld>
            <a:endParaRPr lang="en-US" altLang="en-US"/>
          </a:p>
        </p:txBody>
      </p:sp>
    </p:spTree>
    <p:extLst>
      <p:ext uri="{BB962C8B-B14F-4D97-AF65-F5344CB8AC3E}">
        <p14:creationId xmlns:p14="http://schemas.microsoft.com/office/powerpoint/2010/main" val="23662385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5B8D7AA-35FF-448B-A914-DE83567890C0}" type="datetimeFigureOut">
              <a:rPr lang="en-US"/>
              <a:pPr>
                <a:defRPr/>
              </a:pPr>
              <a:t>10/3/2021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90F034E-93E5-4127-BA75-E5CF5A0C3FDD}" type="slidenum">
              <a:rPr lang="en-US" altLang="en-US"/>
              <a:pPr/>
              <a:t>‹#›</a:t>
            </a:fld>
            <a:endParaRPr lang="en-US" altLang="en-US"/>
          </a:p>
        </p:txBody>
      </p:sp>
    </p:spTree>
    <p:extLst>
      <p:ext uri="{BB962C8B-B14F-4D97-AF65-F5344CB8AC3E}">
        <p14:creationId xmlns:p14="http://schemas.microsoft.com/office/powerpoint/2010/main" val="19090155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F952CF8-4B1A-4DF7-B014-182389DC9F4A}" type="datetimeFigureOut">
              <a:rPr lang="en-US"/>
              <a:pPr>
                <a:defRPr/>
              </a:pPr>
              <a:t>10/3/2021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7EE8EFA-43DE-4BA6-A7A4-464B96D4C584}" type="slidenum">
              <a:rPr lang="en-US" altLang="en-US"/>
              <a:pPr/>
              <a:t>‹#›</a:t>
            </a:fld>
            <a:endParaRPr lang="en-US" altLang="en-US"/>
          </a:p>
        </p:txBody>
      </p:sp>
    </p:spTree>
    <p:extLst>
      <p:ext uri="{BB962C8B-B14F-4D97-AF65-F5344CB8AC3E}">
        <p14:creationId xmlns:p14="http://schemas.microsoft.com/office/powerpoint/2010/main" val="4137369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6481" y="204474"/>
            <a:ext cx="8226720" cy="856771"/>
          </a:xfrm>
        </p:spPr>
        <p:txBody>
          <a:bodyPr/>
          <a:lstStyle/>
          <a:p>
            <a:r>
              <a:rPr lang="en-US"/>
              <a:t>Click to edit Master title style</a:t>
            </a:r>
          </a:p>
        </p:txBody>
      </p:sp>
      <p:sp>
        <p:nvSpPr>
          <p:cNvPr id="3" name="Content Placeholder 2"/>
          <p:cNvSpPr>
            <a:spLocks noGrp="1"/>
          </p:cNvSpPr>
          <p:nvPr>
            <p:ph sz="quarter" idx="1"/>
          </p:nvPr>
        </p:nvSpPr>
        <p:spPr>
          <a:xfrm>
            <a:off x="456480" y="1203799"/>
            <a:ext cx="4043520" cy="14212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38241" y="1203799"/>
            <a:ext cx="4044960" cy="14212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6480" y="2763264"/>
            <a:ext cx="4043520" cy="14212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38241" y="2763264"/>
            <a:ext cx="4044960" cy="14212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idx="10"/>
          </p:nvPr>
        </p:nvSpPr>
        <p:spPr/>
        <p:txBody>
          <a:bodyPr/>
          <a:lstStyle>
            <a:lvl1pPr>
              <a:defRPr/>
            </a:lvl1pPr>
          </a:lstStyle>
          <a:p>
            <a:pPr>
              <a:defRPr/>
            </a:pPr>
            <a:endParaRPr lang="en-IN"/>
          </a:p>
        </p:txBody>
      </p:sp>
      <p:sp>
        <p:nvSpPr>
          <p:cNvPr id="8" name="Rectangle 4"/>
          <p:cNvSpPr>
            <a:spLocks noGrp="1" noChangeArrowheads="1"/>
          </p:cNvSpPr>
          <p:nvPr>
            <p:ph type="ftr" idx="11"/>
          </p:nvPr>
        </p:nvSpPr>
        <p:spPr/>
        <p:txBody>
          <a:bodyPr/>
          <a:lstStyle>
            <a:lvl1pPr>
              <a:defRPr/>
            </a:lvl1pPr>
          </a:lstStyle>
          <a:p>
            <a:pPr>
              <a:defRPr/>
            </a:pPr>
            <a:endParaRPr lang="en-IN"/>
          </a:p>
        </p:txBody>
      </p:sp>
      <p:sp>
        <p:nvSpPr>
          <p:cNvPr id="9" name="Rectangle 5"/>
          <p:cNvSpPr>
            <a:spLocks noGrp="1" noChangeArrowheads="1"/>
          </p:cNvSpPr>
          <p:nvPr>
            <p:ph type="sldNum" idx="12"/>
          </p:nvPr>
        </p:nvSpPr>
        <p:spPr/>
        <p:txBody>
          <a:bodyPr/>
          <a:lstStyle>
            <a:lvl1pPr>
              <a:defRPr/>
            </a:lvl1pPr>
          </a:lstStyle>
          <a:p>
            <a:fld id="{457046AC-67A0-434B-8D4E-7F7A828AC6D2}" type="slidenum">
              <a:rPr lang="en-IN" altLang="en-US"/>
              <a:pPr/>
              <a:t>‹#›</a:t>
            </a:fld>
            <a:endParaRPr lang="en-IN" altLang="en-US"/>
          </a:p>
        </p:txBody>
      </p:sp>
    </p:spTree>
    <p:extLst>
      <p:ext uri="{BB962C8B-B14F-4D97-AF65-F5344CB8AC3E}">
        <p14:creationId xmlns:p14="http://schemas.microsoft.com/office/powerpoint/2010/main" val="3015858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prstClr val="black"/>
                </a:solidFill>
              </a:defRPr>
            </a:lvl1pPr>
          </a:lstStyle>
          <a:p>
            <a:pPr>
              <a:defRPr/>
            </a:pPr>
            <a:r>
              <a:rPr lang="en-US"/>
              <a:t>3/28/2008</a:t>
            </a:r>
          </a:p>
        </p:txBody>
      </p:sp>
      <p:sp>
        <p:nvSpPr>
          <p:cNvPr id="5" name="Footer Placeholder 4"/>
          <p:cNvSpPr>
            <a:spLocks noGrp="1"/>
          </p:cNvSpPr>
          <p:nvPr>
            <p:ph type="ftr" sz="quarter" idx="11"/>
          </p:nvPr>
        </p:nvSpPr>
        <p:spPr/>
        <p:txBody>
          <a:bodyPr/>
          <a:lstStyle>
            <a:lvl1pPr>
              <a:defRPr>
                <a:solidFill>
                  <a:prstClr val="black"/>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8DFCBDAB-92B4-4163-9E16-723CEEE996D5}" type="slidenum">
              <a:rPr lang="en-US" altLang="en-US"/>
              <a:pPr/>
              <a:t>‹#›</a:t>
            </a:fld>
            <a:endParaRPr lang="en-US" altLang="en-US"/>
          </a:p>
        </p:txBody>
      </p:sp>
    </p:spTree>
    <p:extLst>
      <p:ext uri="{BB962C8B-B14F-4D97-AF65-F5344CB8AC3E}">
        <p14:creationId xmlns:p14="http://schemas.microsoft.com/office/powerpoint/2010/main" val="1329920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solidFill>
                  <a:prstClr val="black"/>
                </a:solidFill>
              </a:defRPr>
            </a:lvl1pPr>
          </a:lstStyle>
          <a:p>
            <a:pPr>
              <a:defRPr/>
            </a:pPr>
            <a:r>
              <a:rPr lang="en-US"/>
              <a:t>3/28/2008</a:t>
            </a:r>
          </a:p>
        </p:txBody>
      </p:sp>
      <p:sp>
        <p:nvSpPr>
          <p:cNvPr id="6" name="Footer Placeholder 5"/>
          <p:cNvSpPr>
            <a:spLocks noGrp="1"/>
          </p:cNvSpPr>
          <p:nvPr>
            <p:ph type="ftr" sz="quarter" idx="11"/>
          </p:nvPr>
        </p:nvSpPr>
        <p:spPr/>
        <p:txBody>
          <a:bodyPr/>
          <a:lstStyle>
            <a:lvl1pPr>
              <a:defRPr>
                <a:solidFill>
                  <a:prstClr val="black"/>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D0154C28-5A75-4AFA-B334-4798A1D78400}" type="slidenum">
              <a:rPr lang="en-US" altLang="en-US"/>
              <a:pPr/>
              <a:t>‹#›</a:t>
            </a:fld>
            <a:endParaRPr lang="en-US" altLang="en-US"/>
          </a:p>
        </p:txBody>
      </p:sp>
    </p:spTree>
    <p:extLst>
      <p:ext uri="{BB962C8B-B14F-4D97-AF65-F5344CB8AC3E}">
        <p14:creationId xmlns:p14="http://schemas.microsoft.com/office/powerpoint/2010/main" val="2278295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r>
              <a:rPr lang="en-US"/>
              <a:t>3/28/2008</a:t>
            </a: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57E1142-ED52-470F-AA62-D6ACBDEE0849}" type="slidenum">
              <a:rPr lang="en-US" altLang="en-US"/>
              <a:pPr/>
              <a:t>‹#›</a:t>
            </a:fld>
            <a:endParaRPr lang="en-US" altLang="en-US"/>
          </a:p>
        </p:txBody>
      </p:sp>
    </p:spTree>
    <p:extLst>
      <p:ext uri="{BB962C8B-B14F-4D97-AF65-F5344CB8AC3E}">
        <p14:creationId xmlns:p14="http://schemas.microsoft.com/office/powerpoint/2010/main" val="1353534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prstClr val="black"/>
                </a:solidFill>
              </a:defRPr>
            </a:lvl1pPr>
          </a:lstStyle>
          <a:p>
            <a:pPr>
              <a:defRPr/>
            </a:pPr>
            <a:r>
              <a:rPr lang="en-US"/>
              <a:t>3/28/2008</a:t>
            </a:r>
          </a:p>
        </p:txBody>
      </p:sp>
      <p:sp>
        <p:nvSpPr>
          <p:cNvPr id="5" name="Footer Placeholder 4"/>
          <p:cNvSpPr>
            <a:spLocks noGrp="1"/>
          </p:cNvSpPr>
          <p:nvPr>
            <p:ph type="ftr" sz="quarter" idx="11"/>
          </p:nvPr>
        </p:nvSpPr>
        <p:spPr/>
        <p:txBody>
          <a:bodyPr/>
          <a:lstStyle>
            <a:lvl1pPr>
              <a:defRPr>
                <a:solidFill>
                  <a:prstClr val="black"/>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A4E049C9-511F-4AE1-978E-91C321366003}" type="slidenum">
              <a:rPr lang="en-US" altLang="en-US"/>
              <a:pPr/>
              <a:t>‹#›</a:t>
            </a:fld>
            <a:endParaRPr lang="en-US" altLang="en-US"/>
          </a:p>
        </p:txBody>
      </p:sp>
    </p:spTree>
    <p:extLst>
      <p:ext uri="{BB962C8B-B14F-4D97-AF65-F5344CB8AC3E}">
        <p14:creationId xmlns:p14="http://schemas.microsoft.com/office/powerpoint/2010/main" val="1123299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prstClr val="black"/>
                </a:solidFill>
              </a:defRPr>
            </a:lvl1pPr>
          </a:lstStyle>
          <a:p>
            <a:pPr>
              <a:defRPr/>
            </a:pPr>
            <a:r>
              <a:rPr lang="en-US"/>
              <a:t>3/28/2008</a:t>
            </a:r>
          </a:p>
        </p:txBody>
      </p:sp>
      <p:sp>
        <p:nvSpPr>
          <p:cNvPr id="5" name="Footer Placeholder 4"/>
          <p:cNvSpPr>
            <a:spLocks noGrp="1"/>
          </p:cNvSpPr>
          <p:nvPr>
            <p:ph type="ftr" sz="quarter" idx="11"/>
          </p:nvPr>
        </p:nvSpPr>
        <p:spPr/>
        <p:txBody>
          <a:bodyPr/>
          <a:lstStyle>
            <a:lvl1pPr>
              <a:defRPr>
                <a:solidFill>
                  <a:prstClr val="black"/>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A87341D-3C69-4A33-B2A5-E3895B9A66E7}" type="slidenum">
              <a:rPr lang="en-US" altLang="en-US"/>
              <a:pPr/>
              <a:t>‹#›</a:t>
            </a:fld>
            <a:endParaRPr lang="en-US" altLang="en-US"/>
          </a:p>
        </p:txBody>
      </p:sp>
    </p:spTree>
    <p:extLst>
      <p:ext uri="{BB962C8B-B14F-4D97-AF65-F5344CB8AC3E}">
        <p14:creationId xmlns:p14="http://schemas.microsoft.com/office/powerpoint/2010/main" val="2220215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solidFill>
                  <a:prstClr val="black"/>
                </a:solidFill>
              </a:defRPr>
            </a:lvl1pPr>
          </a:lstStyle>
          <a:p>
            <a:pPr>
              <a:defRPr/>
            </a:pPr>
            <a:r>
              <a:rPr lang="en-US"/>
              <a:t>3/28/2008</a:t>
            </a:r>
          </a:p>
        </p:txBody>
      </p:sp>
      <p:sp>
        <p:nvSpPr>
          <p:cNvPr id="6" name="Footer Placeholder 5"/>
          <p:cNvSpPr>
            <a:spLocks noGrp="1"/>
          </p:cNvSpPr>
          <p:nvPr>
            <p:ph type="ftr" sz="quarter" idx="11"/>
          </p:nvPr>
        </p:nvSpPr>
        <p:spPr/>
        <p:txBody>
          <a:bodyPr/>
          <a:lstStyle>
            <a:lvl1pPr>
              <a:defRPr>
                <a:solidFill>
                  <a:prstClr val="black"/>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7F8F1D1A-D548-4098-A06B-E99FCF3959D1}" type="slidenum">
              <a:rPr lang="en-US" altLang="en-US"/>
              <a:pPr/>
              <a:t>‹#›</a:t>
            </a:fld>
            <a:endParaRPr lang="en-US" altLang="en-US"/>
          </a:p>
        </p:txBody>
      </p:sp>
    </p:spTree>
    <p:extLst>
      <p:ext uri="{BB962C8B-B14F-4D97-AF65-F5344CB8AC3E}">
        <p14:creationId xmlns:p14="http://schemas.microsoft.com/office/powerpoint/2010/main" val="275110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solidFill>
                  <a:prstClr val="black"/>
                </a:solidFill>
              </a:defRPr>
            </a:lvl1pPr>
          </a:lstStyle>
          <a:p>
            <a:pPr>
              <a:defRPr/>
            </a:pPr>
            <a:r>
              <a:rPr lang="en-US"/>
              <a:t>3/28/2008</a:t>
            </a:r>
          </a:p>
        </p:txBody>
      </p:sp>
      <p:sp>
        <p:nvSpPr>
          <p:cNvPr id="8" name="Footer Placeholder 7"/>
          <p:cNvSpPr>
            <a:spLocks noGrp="1"/>
          </p:cNvSpPr>
          <p:nvPr>
            <p:ph type="ftr" sz="quarter" idx="11"/>
          </p:nvPr>
        </p:nvSpPr>
        <p:spPr/>
        <p:txBody>
          <a:bodyPr/>
          <a:lstStyle>
            <a:lvl1pPr>
              <a:defRPr>
                <a:solidFill>
                  <a:prstClr val="black"/>
                </a:solidFill>
              </a:defRPr>
            </a:lvl1pPr>
          </a:lstStyle>
          <a:p>
            <a:pPr>
              <a:defRPr/>
            </a:pPr>
            <a:endParaRPr lang="en-US"/>
          </a:p>
        </p:txBody>
      </p:sp>
      <p:sp>
        <p:nvSpPr>
          <p:cNvPr id="9" name="Slide Number Placeholder 8"/>
          <p:cNvSpPr>
            <a:spLocks noGrp="1"/>
          </p:cNvSpPr>
          <p:nvPr>
            <p:ph type="sldNum" sz="quarter" idx="12"/>
          </p:nvPr>
        </p:nvSpPr>
        <p:spPr/>
        <p:txBody>
          <a:bodyPr/>
          <a:lstStyle>
            <a:lvl1pPr>
              <a:defRPr>
                <a:solidFill>
                  <a:srgbClr val="000000"/>
                </a:solidFill>
              </a:defRPr>
            </a:lvl1pPr>
          </a:lstStyle>
          <a:p>
            <a:fld id="{2FA0636D-288A-4FA2-9304-23FE5E807400}" type="slidenum">
              <a:rPr lang="en-US" altLang="en-US"/>
              <a:pPr/>
              <a:t>‹#›</a:t>
            </a:fld>
            <a:endParaRPr lang="en-US" altLang="en-US"/>
          </a:p>
        </p:txBody>
      </p:sp>
    </p:spTree>
    <p:extLst>
      <p:ext uri="{BB962C8B-B14F-4D97-AF65-F5344CB8AC3E}">
        <p14:creationId xmlns:p14="http://schemas.microsoft.com/office/powerpoint/2010/main" val="15559349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5" Type="http://schemas.openxmlformats.org/officeDocument/2006/relationships/theme" Target="../theme/theme1.xml" /><Relationship Id="rId4" Type="http://schemas.openxmlformats.org/officeDocument/2006/relationships/slideLayout" Target="../slideLayouts/slideLayout4.xml" /></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 /><Relationship Id="rId13" Type="http://schemas.openxmlformats.org/officeDocument/2006/relationships/slideLayout" Target="../slideLayouts/slideLayout17.xml" /><Relationship Id="rId3" Type="http://schemas.openxmlformats.org/officeDocument/2006/relationships/slideLayout" Target="../slideLayouts/slideLayout7.xml" /><Relationship Id="rId7" Type="http://schemas.openxmlformats.org/officeDocument/2006/relationships/slideLayout" Target="../slideLayouts/slideLayout11.xml" /><Relationship Id="rId12" Type="http://schemas.openxmlformats.org/officeDocument/2006/relationships/slideLayout" Target="../slideLayouts/slideLayout16.xml" /><Relationship Id="rId2" Type="http://schemas.openxmlformats.org/officeDocument/2006/relationships/slideLayout" Target="../slideLayouts/slideLayout6.xml" /><Relationship Id="rId1" Type="http://schemas.openxmlformats.org/officeDocument/2006/relationships/slideLayout" Target="../slideLayouts/slideLayout5.xml" /><Relationship Id="rId6" Type="http://schemas.openxmlformats.org/officeDocument/2006/relationships/slideLayout" Target="../slideLayouts/slideLayout10.xml" /><Relationship Id="rId11" Type="http://schemas.openxmlformats.org/officeDocument/2006/relationships/slideLayout" Target="../slideLayouts/slideLayout15.xml" /><Relationship Id="rId5" Type="http://schemas.openxmlformats.org/officeDocument/2006/relationships/slideLayout" Target="../slideLayouts/slideLayout9.xml" /><Relationship Id="rId10" Type="http://schemas.openxmlformats.org/officeDocument/2006/relationships/slideLayout" Target="../slideLayouts/slideLayout14.xml" /><Relationship Id="rId4" Type="http://schemas.openxmlformats.org/officeDocument/2006/relationships/slideLayout" Target="../slideLayouts/slideLayout8.xml" /><Relationship Id="rId9" Type="http://schemas.openxmlformats.org/officeDocument/2006/relationships/slideLayout" Target="../slideLayouts/slideLayout13.xml" /><Relationship Id="rId14" Type="http://schemas.openxmlformats.org/officeDocument/2006/relationships/theme" Target="../theme/theme2.xml" /></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 /><Relationship Id="rId13" Type="http://schemas.openxmlformats.org/officeDocument/2006/relationships/theme" Target="../theme/theme3.xml" /><Relationship Id="rId3" Type="http://schemas.openxmlformats.org/officeDocument/2006/relationships/slideLayout" Target="../slideLayouts/slideLayout20.xml" /><Relationship Id="rId7" Type="http://schemas.openxmlformats.org/officeDocument/2006/relationships/slideLayout" Target="../slideLayouts/slideLayout24.xml" /><Relationship Id="rId12" Type="http://schemas.openxmlformats.org/officeDocument/2006/relationships/slideLayout" Target="../slideLayouts/slideLayout29.xml" /><Relationship Id="rId2" Type="http://schemas.openxmlformats.org/officeDocument/2006/relationships/slideLayout" Target="../slideLayouts/slideLayout19.xml" /><Relationship Id="rId1" Type="http://schemas.openxmlformats.org/officeDocument/2006/relationships/slideLayout" Target="../slideLayouts/slideLayout18.xml" /><Relationship Id="rId6" Type="http://schemas.openxmlformats.org/officeDocument/2006/relationships/slideLayout" Target="../slideLayouts/slideLayout23.xml" /><Relationship Id="rId11" Type="http://schemas.openxmlformats.org/officeDocument/2006/relationships/slideLayout" Target="../slideLayouts/slideLayout28.xml" /><Relationship Id="rId5" Type="http://schemas.openxmlformats.org/officeDocument/2006/relationships/slideLayout" Target="../slideLayouts/slideLayout22.xml" /><Relationship Id="rId10" Type="http://schemas.openxmlformats.org/officeDocument/2006/relationships/slideLayout" Target="../slideLayouts/slideLayout27.xml" /><Relationship Id="rId4" Type="http://schemas.openxmlformats.org/officeDocument/2006/relationships/slideLayout" Target="../slideLayouts/slideLayout21.xml" /><Relationship Id="rId9" Type="http://schemas.openxmlformats.org/officeDocument/2006/relationships/slideLayout" Target="../slideLayouts/slideLayout26.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93700" y="358388"/>
            <a:ext cx="6462600" cy="8574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1pPr>
            <a:lvl2pPr lvl="1">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2pPr>
            <a:lvl3pPr lvl="2">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3pPr>
            <a:lvl4pPr lvl="3">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4pPr>
            <a:lvl5pPr lvl="4">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5pPr>
            <a:lvl6pPr lvl="5">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6pPr>
            <a:lvl7pPr lvl="6">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7pPr>
            <a:lvl8pPr lvl="7">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8pPr>
            <a:lvl9pPr lvl="8">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893700" y="1373588"/>
            <a:ext cx="6462600" cy="35523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chemeClr val="accent6"/>
              </a:buClr>
              <a:buSzPts val="2400"/>
              <a:buFont typeface="Lato"/>
              <a:buChar char="▷"/>
              <a:defRPr sz="2400">
                <a:solidFill>
                  <a:schemeClr val="dk1"/>
                </a:solidFill>
                <a:latin typeface="Lato"/>
                <a:ea typeface="Lato"/>
                <a:cs typeface="Lato"/>
                <a:sym typeface="Lato"/>
              </a:defRPr>
            </a:lvl1pPr>
            <a:lvl2pPr marL="914400" lvl="1"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2pPr>
            <a:lvl3pPr marL="1371600" lvl="2"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3pPr>
            <a:lvl4pPr marL="1828800" lvl="3"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4pPr>
            <a:lvl5pPr marL="2286000" lvl="4"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5pPr>
            <a:lvl6pPr marL="2743200" lvl="5"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6pPr>
            <a:lvl7pPr marL="3200400" lvl="6"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7pPr>
            <a:lvl8pPr marL="3657600" lvl="7"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8pPr>
            <a:lvl9pPr marL="4114800" lvl="8"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80575" y="4696933"/>
            <a:ext cx="548700" cy="313500"/>
          </a:xfrm>
          <a:prstGeom prst="rect">
            <a:avLst/>
          </a:prstGeom>
          <a:noFill/>
          <a:ln>
            <a:noFill/>
          </a:ln>
        </p:spPr>
        <p:txBody>
          <a:bodyPr spcFirstLastPara="1" wrap="square" lIns="91425" tIns="91425" rIns="91425" bIns="91425" anchor="t" anchorCtr="0">
            <a:noAutofit/>
          </a:bodyPr>
          <a:lstStyle>
            <a:lvl1pPr lvl="0" algn="r">
              <a:buNone/>
              <a:defRPr sz="1300">
                <a:solidFill>
                  <a:schemeClr val="accent6"/>
                </a:solidFill>
                <a:latin typeface="Lato"/>
                <a:ea typeface="Lato"/>
                <a:cs typeface="Lato"/>
                <a:sym typeface="Lato"/>
              </a:defRPr>
            </a:lvl1pPr>
            <a:lvl2pPr lvl="1" algn="r">
              <a:buNone/>
              <a:defRPr sz="1300">
                <a:solidFill>
                  <a:schemeClr val="accent6"/>
                </a:solidFill>
                <a:latin typeface="Lato"/>
                <a:ea typeface="Lato"/>
                <a:cs typeface="Lato"/>
                <a:sym typeface="Lato"/>
              </a:defRPr>
            </a:lvl2pPr>
            <a:lvl3pPr lvl="2" algn="r">
              <a:buNone/>
              <a:defRPr sz="1300">
                <a:solidFill>
                  <a:schemeClr val="accent6"/>
                </a:solidFill>
                <a:latin typeface="Lato"/>
                <a:ea typeface="Lato"/>
                <a:cs typeface="Lato"/>
                <a:sym typeface="Lato"/>
              </a:defRPr>
            </a:lvl3pPr>
            <a:lvl4pPr lvl="3" algn="r">
              <a:buNone/>
              <a:defRPr sz="1300">
                <a:solidFill>
                  <a:schemeClr val="accent6"/>
                </a:solidFill>
                <a:latin typeface="Lato"/>
                <a:ea typeface="Lato"/>
                <a:cs typeface="Lato"/>
                <a:sym typeface="Lato"/>
              </a:defRPr>
            </a:lvl4pPr>
            <a:lvl5pPr lvl="4" algn="r">
              <a:buNone/>
              <a:defRPr sz="1300">
                <a:solidFill>
                  <a:schemeClr val="accent6"/>
                </a:solidFill>
                <a:latin typeface="Lato"/>
                <a:ea typeface="Lato"/>
                <a:cs typeface="Lato"/>
                <a:sym typeface="Lato"/>
              </a:defRPr>
            </a:lvl5pPr>
            <a:lvl6pPr lvl="5" algn="r">
              <a:buNone/>
              <a:defRPr sz="1300">
                <a:solidFill>
                  <a:schemeClr val="accent6"/>
                </a:solidFill>
                <a:latin typeface="Lato"/>
                <a:ea typeface="Lato"/>
                <a:cs typeface="Lato"/>
                <a:sym typeface="Lato"/>
              </a:defRPr>
            </a:lvl6pPr>
            <a:lvl7pPr lvl="6" algn="r">
              <a:buNone/>
              <a:defRPr sz="1300">
                <a:solidFill>
                  <a:schemeClr val="accent6"/>
                </a:solidFill>
                <a:latin typeface="Lato"/>
                <a:ea typeface="Lato"/>
                <a:cs typeface="Lato"/>
                <a:sym typeface="Lato"/>
              </a:defRPr>
            </a:lvl7pPr>
            <a:lvl8pPr lvl="7" algn="r">
              <a:buNone/>
              <a:defRPr sz="1300">
                <a:solidFill>
                  <a:schemeClr val="accent6"/>
                </a:solidFill>
                <a:latin typeface="Lato"/>
                <a:ea typeface="Lato"/>
                <a:cs typeface="Lato"/>
                <a:sym typeface="Lato"/>
              </a:defRPr>
            </a:lvl8pPr>
            <a:lvl9pPr lvl="8" algn="r">
              <a:buNone/>
              <a:defRPr sz="1300">
                <a:solidFill>
                  <a:schemeClr val="accent6"/>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9" r:id="rId3"/>
    <p:sldLayoutId id="2147483686"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cs typeface="+mn-cs"/>
              </a:defRPr>
            </a:lvl1pPr>
          </a:lstStyle>
          <a:p>
            <a:pPr>
              <a:defRPr/>
            </a:pPr>
            <a:fld id="{86ABEB42-65E0-4D09-BAD4-C68FAD4FB38E}" type="datetimeFigureOut">
              <a:rPr lang="en-US"/>
              <a:pPr>
                <a:defRPr/>
              </a:pPr>
              <a:t>10/3/2021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Calibri" panose="020F0502020204030204" pitchFamily="34" charset="0"/>
              </a:defRPr>
            </a:lvl1pPr>
          </a:lstStyle>
          <a:p>
            <a:fld id="{DCB22045-C528-4701-BCD1-DC8F1FE6558D}" type="slidenum">
              <a:rPr lang="en-US" altLang="en-US"/>
              <a:pPr/>
              <a:t>‹#›</a:t>
            </a:fld>
            <a:endParaRPr lang="en-US" altLang="en-US"/>
          </a:p>
        </p:txBody>
      </p:sp>
    </p:spTree>
    <p:extLst>
      <p:ext uri="{BB962C8B-B14F-4D97-AF65-F5344CB8AC3E}">
        <p14:creationId xmlns:p14="http://schemas.microsoft.com/office/powerpoint/2010/main" val="39076065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7" r:id="rId13"/>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cs typeface="+mn-cs"/>
              </a:defRPr>
            </a:lvl1pPr>
          </a:lstStyle>
          <a:p>
            <a:pPr>
              <a:defRPr/>
            </a:pPr>
            <a:fld id="{BDD68951-5AB0-4650-8A7E-A27940D7A321}" type="datetimeFigureOut">
              <a:rPr lang="en-US"/>
              <a:pPr>
                <a:defRPr/>
              </a:pPr>
              <a:t>10/3/2021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Calibri" panose="020F0502020204030204" pitchFamily="34" charset="0"/>
              </a:defRPr>
            </a:lvl1pPr>
          </a:lstStyle>
          <a:p>
            <a:fld id="{CA62166E-8DE5-434A-B3DA-56FE48692D62}" type="slidenum">
              <a:rPr lang="en-US" altLang="en-US"/>
              <a:pPr/>
              <a:t>‹#›</a:t>
            </a:fld>
            <a:endParaRPr lang="en-US" altLang="en-US"/>
          </a:p>
        </p:txBody>
      </p:sp>
    </p:spTree>
    <p:extLst>
      <p:ext uri="{BB962C8B-B14F-4D97-AF65-F5344CB8AC3E}">
        <p14:creationId xmlns:p14="http://schemas.microsoft.com/office/powerpoint/2010/main" val="27104776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1.xml"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 /><Relationship Id="rId2" Type="http://schemas.openxmlformats.org/officeDocument/2006/relationships/diagramData" Target="../diagrams/data2.xml" /><Relationship Id="rId1" Type="http://schemas.openxmlformats.org/officeDocument/2006/relationships/slideLayout" Target="../slideLayouts/slideLayout3.xml" /><Relationship Id="rId6" Type="http://schemas.microsoft.com/office/2007/relationships/diagramDrawing" Target="../diagrams/drawing2.xml" /><Relationship Id="rId5" Type="http://schemas.openxmlformats.org/officeDocument/2006/relationships/diagramColors" Target="../diagrams/colors2.xml" /><Relationship Id="rId4" Type="http://schemas.openxmlformats.org/officeDocument/2006/relationships/diagramQuickStyle" Target="../diagrams/quickStyle2.xml" /></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 /></Relationships>
</file>

<file path=ppt/slides/_rels/slide14.xml.rels><?xml version="1.0" encoding="UTF-8" standalone="yes"?>
<Relationships xmlns="http://schemas.openxmlformats.org/package/2006/relationships"><Relationship Id="rId3" Type="http://schemas.openxmlformats.org/officeDocument/2006/relationships/image" Target="../media/image10.png" /><Relationship Id="rId2" Type="http://schemas.openxmlformats.org/officeDocument/2006/relationships/image" Target="../media/image9.png" /><Relationship Id="rId1" Type="http://schemas.openxmlformats.org/officeDocument/2006/relationships/slideLayout" Target="../slideLayouts/slideLayout4.xml" /><Relationship Id="rId4" Type="http://schemas.openxmlformats.org/officeDocument/2006/relationships/image" Target="../media/image11.png" /></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4.xml" /><Relationship Id="rId13" Type="http://schemas.openxmlformats.org/officeDocument/2006/relationships/diagramLayout" Target="../diagrams/layout5.xml" /><Relationship Id="rId3" Type="http://schemas.openxmlformats.org/officeDocument/2006/relationships/diagramLayout" Target="../diagrams/layout3.xml" /><Relationship Id="rId7" Type="http://schemas.openxmlformats.org/officeDocument/2006/relationships/diagramData" Target="../diagrams/data4.xml" /><Relationship Id="rId12" Type="http://schemas.openxmlformats.org/officeDocument/2006/relationships/diagramData" Target="../diagrams/data5.xml" /><Relationship Id="rId17" Type="http://schemas.openxmlformats.org/officeDocument/2006/relationships/image" Target="../media/image12.png" /><Relationship Id="rId2" Type="http://schemas.openxmlformats.org/officeDocument/2006/relationships/diagramData" Target="../diagrams/data3.xml" /><Relationship Id="rId16" Type="http://schemas.microsoft.com/office/2007/relationships/diagramDrawing" Target="../diagrams/drawing5.xml" /><Relationship Id="rId1" Type="http://schemas.openxmlformats.org/officeDocument/2006/relationships/slideLayout" Target="../slideLayouts/slideLayout6.xml" /><Relationship Id="rId6" Type="http://schemas.microsoft.com/office/2007/relationships/diagramDrawing" Target="../diagrams/drawing3.xml" /><Relationship Id="rId11" Type="http://schemas.microsoft.com/office/2007/relationships/diagramDrawing" Target="../diagrams/drawing4.xml" /><Relationship Id="rId5" Type="http://schemas.openxmlformats.org/officeDocument/2006/relationships/diagramColors" Target="../diagrams/colors3.xml" /><Relationship Id="rId15" Type="http://schemas.openxmlformats.org/officeDocument/2006/relationships/diagramColors" Target="../diagrams/colors5.xml" /><Relationship Id="rId10" Type="http://schemas.openxmlformats.org/officeDocument/2006/relationships/diagramColors" Target="../diagrams/colors4.xml" /><Relationship Id="rId4" Type="http://schemas.openxmlformats.org/officeDocument/2006/relationships/diagramQuickStyle" Target="../diagrams/quickStyle3.xml" /><Relationship Id="rId9" Type="http://schemas.openxmlformats.org/officeDocument/2006/relationships/diagramQuickStyle" Target="../diagrams/quickStyle4.xml" /><Relationship Id="rId14" Type="http://schemas.openxmlformats.org/officeDocument/2006/relationships/diagramQuickStyle" Target="../diagrams/quickStyle5.xml" /></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7.xml" /><Relationship Id="rId3" Type="http://schemas.openxmlformats.org/officeDocument/2006/relationships/diagramLayout" Target="../diagrams/layout6.xml" /><Relationship Id="rId7" Type="http://schemas.openxmlformats.org/officeDocument/2006/relationships/diagramData" Target="../diagrams/data7.xml" /><Relationship Id="rId2" Type="http://schemas.openxmlformats.org/officeDocument/2006/relationships/diagramData" Target="../diagrams/data6.xml" /><Relationship Id="rId1" Type="http://schemas.openxmlformats.org/officeDocument/2006/relationships/slideLayout" Target="../slideLayouts/slideLayout6.xml" /><Relationship Id="rId6" Type="http://schemas.microsoft.com/office/2007/relationships/diagramDrawing" Target="../diagrams/drawing6.xml" /><Relationship Id="rId11" Type="http://schemas.microsoft.com/office/2007/relationships/diagramDrawing" Target="../diagrams/drawing7.xml" /><Relationship Id="rId5" Type="http://schemas.openxmlformats.org/officeDocument/2006/relationships/diagramColors" Target="../diagrams/colors6.xml" /><Relationship Id="rId10" Type="http://schemas.openxmlformats.org/officeDocument/2006/relationships/diagramColors" Target="../diagrams/colors7.xml" /><Relationship Id="rId4" Type="http://schemas.openxmlformats.org/officeDocument/2006/relationships/diagramQuickStyle" Target="../diagrams/quickStyle6.xml" /><Relationship Id="rId9" Type="http://schemas.openxmlformats.org/officeDocument/2006/relationships/diagramQuickStyle" Target="../diagrams/quickStyle7.xml" /></Relationships>
</file>

<file path=ppt/slides/_rels/slide19.xml.rels><?xml version="1.0" encoding="UTF-8" standalone="yes"?>
<Relationships xmlns="http://schemas.openxmlformats.org/package/2006/relationships"><Relationship Id="rId3" Type="http://schemas.openxmlformats.org/officeDocument/2006/relationships/image" Target="../media/image14.png" /><Relationship Id="rId2" Type="http://schemas.openxmlformats.org/officeDocument/2006/relationships/image" Target="../media/image13.png" /><Relationship Id="rId1" Type="http://schemas.openxmlformats.org/officeDocument/2006/relationships/slideLayout" Target="../slideLayouts/slideLayout6.xml" /><Relationship Id="rId6" Type="http://schemas.openxmlformats.org/officeDocument/2006/relationships/image" Target="../media/image17.png" /><Relationship Id="rId5" Type="http://schemas.openxmlformats.org/officeDocument/2006/relationships/image" Target="../media/image16.png" /><Relationship Id="rId4" Type="http://schemas.openxmlformats.org/officeDocument/2006/relationships/image" Target="../media/image15.png"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8" Type="http://schemas.openxmlformats.org/officeDocument/2006/relationships/image" Target="../media/image19.png" /><Relationship Id="rId3" Type="http://schemas.openxmlformats.org/officeDocument/2006/relationships/diagramLayout" Target="../diagrams/layout8.xml" /><Relationship Id="rId7" Type="http://schemas.openxmlformats.org/officeDocument/2006/relationships/image" Target="../media/image18.jpeg" /><Relationship Id="rId2" Type="http://schemas.openxmlformats.org/officeDocument/2006/relationships/diagramData" Target="../diagrams/data8.xml" /><Relationship Id="rId1" Type="http://schemas.openxmlformats.org/officeDocument/2006/relationships/slideLayout" Target="../slideLayouts/slideLayout6.xml" /><Relationship Id="rId6" Type="http://schemas.microsoft.com/office/2007/relationships/diagramDrawing" Target="../diagrams/drawing8.xml" /><Relationship Id="rId5" Type="http://schemas.openxmlformats.org/officeDocument/2006/relationships/diagramColors" Target="../diagrams/colors8.xml" /><Relationship Id="rId4" Type="http://schemas.openxmlformats.org/officeDocument/2006/relationships/diagramQuickStyle" Target="../diagrams/quickStyle8.xml" /></Relationships>
</file>

<file path=ppt/slides/_rels/slide21.xml.rels><?xml version="1.0" encoding="UTF-8" standalone="yes"?>
<Relationships xmlns="http://schemas.openxmlformats.org/package/2006/relationships"><Relationship Id="rId3" Type="http://schemas.openxmlformats.org/officeDocument/2006/relationships/image" Target="../media/image21.png" /><Relationship Id="rId2" Type="http://schemas.openxmlformats.org/officeDocument/2006/relationships/image" Target="../media/image20.png" /><Relationship Id="rId1" Type="http://schemas.openxmlformats.org/officeDocument/2006/relationships/slideLayout" Target="../slideLayouts/slideLayout19.xml" /><Relationship Id="rId4" Type="http://schemas.openxmlformats.org/officeDocument/2006/relationships/image" Target="../media/image22.png" /></Relationships>
</file>

<file path=ppt/slides/_rels/slide22.xml.rels><?xml version="1.0" encoding="UTF-8" standalone="yes"?>
<Relationships xmlns="http://schemas.openxmlformats.org/package/2006/relationships"><Relationship Id="rId8" Type="http://schemas.openxmlformats.org/officeDocument/2006/relationships/image" Target="../media/image24.jpeg" /><Relationship Id="rId3" Type="http://schemas.openxmlformats.org/officeDocument/2006/relationships/diagramLayout" Target="../diagrams/layout9.xml" /><Relationship Id="rId7" Type="http://schemas.openxmlformats.org/officeDocument/2006/relationships/image" Target="../media/image23.jpeg" /><Relationship Id="rId2" Type="http://schemas.openxmlformats.org/officeDocument/2006/relationships/diagramData" Target="../diagrams/data9.xml" /><Relationship Id="rId1" Type="http://schemas.openxmlformats.org/officeDocument/2006/relationships/slideLayout" Target="../slideLayouts/slideLayout6.xml" /><Relationship Id="rId6" Type="http://schemas.microsoft.com/office/2007/relationships/diagramDrawing" Target="../diagrams/drawing9.xml" /><Relationship Id="rId5" Type="http://schemas.openxmlformats.org/officeDocument/2006/relationships/diagramColors" Target="../diagrams/colors9.xml" /><Relationship Id="rId10" Type="http://schemas.openxmlformats.org/officeDocument/2006/relationships/image" Target="../media/image26.png" /><Relationship Id="rId4" Type="http://schemas.openxmlformats.org/officeDocument/2006/relationships/diagramQuickStyle" Target="../diagrams/quickStyle9.xml" /><Relationship Id="rId9" Type="http://schemas.openxmlformats.org/officeDocument/2006/relationships/image" Target="../media/image25.jpeg" /></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0.xml" /><Relationship Id="rId7" Type="http://schemas.openxmlformats.org/officeDocument/2006/relationships/image" Target="../media/image27.png" /><Relationship Id="rId2" Type="http://schemas.openxmlformats.org/officeDocument/2006/relationships/diagramData" Target="../diagrams/data10.xml" /><Relationship Id="rId1" Type="http://schemas.openxmlformats.org/officeDocument/2006/relationships/slideLayout" Target="../slideLayouts/slideLayout6.xml" /><Relationship Id="rId6" Type="http://schemas.microsoft.com/office/2007/relationships/diagramDrawing" Target="../diagrams/drawing10.xml" /><Relationship Id="rId5" Type="http://schemas.openxmlformats.org/officeDocument/2006/relationships/diagramColors" Target="../diagrams/colors10.xml" /><Relationship Id="rId4" Type="http://schemas.openxmlformats.org/officeDocument/2006/relationships/diagramQuickStyle" Target="../diagrams/quickStyle10.xml" /></Relationships>
</file>

<file path=ppt/slides/_rels/slide24.xml.rels><?xml version="1.0" encoding="UTF-8" standalone="yes"?>
<Relationships xmlns="http://schemas.openxmlformats.org/package/2006/relationships"><Relationship Id="rId3" Type="http://schemas.openxmlformats.org/officeDocument/2006/relationships/image" Target="../media/image29.png" /><Relationship Id="rId2" Type="http://schemas.openxmlformats.org/officeDocument/2006/relationships/image" Target="../media/image28.png" /><Relationship Id="rId1" Type="http://schemas.openxmlformats.org/officeDocument/2006/relationships/slideLayout" Target="../slideLayouts/slideLayout6.xml" /><Relationship Id="rId4" Type="http://schemas.openxmlformats.org/officeDocument/2006/relationships/image" Target="../media/image30.png" /></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1.xml" /><Relationship Id="rId2" Type="http://schemas.openxmlformats.org/officeDocument/2006/relationships/diagramData" Target="../diagrams/data11.xml" /><Relationship Id="rId1" Type="http://schemas.openxmlformats.org/officeDocument/2006/relationships/slideLayout" Target="../slideLayouts/slideLayout6.xml" /><Relationship Id="rId6" Type="http://schemas.microsoft.com/office/2007/relationships/diagramDrawing" Target="../diagrams/drawing11.xml" /><Relationship Id="rId5" Type="http://schemas.openxmlformats.org/officeDocument/2006/relationships/diagramColors" Target="../diagrams/colors11.xml" /><Relationship Id="rId4" Type="http://schemas.openxmlformats.org/officeDocument/2006/relationships/diagramQuickStyle" Target="../diagrams/quickStyle11.xml" /></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12.xml" /><Relationship Id="rId3" Type="http://schemas.openxmlformats.org/officeDocument/2006/relationships/image" Target="../media/image32.jpeg" /><Relationship Id="rId7" Type="http://schemas.openxmlformats.org/officeDocument/2006/relationships/diagramQuickStyle" Target="../diagrams/quickStyle12.xml" /><Relationship Id="rId2" Type="http://schemas.openxmlformats.org/officeDocument/2006/relationships/image" Target="../media/image31.jpeg" /><Relationship Id="rId1" Type="http://schemas.openxmlformats.org/officeDocument/2006/relationships/slideLayout" Target="../slideLayouts/slideLayout6.xml" /><Relationship Id="rId6" Type="http://schemas.openxmlformats.org/officeDocument/2006/relationships/diagramLayout" Target="../diagrams/layout12.xml" /><Relationship Id="rId5" Type="http://schemas.openxmlformats.org/officeDocument/2006/relationships/diagramData" Target="../diagrams/data12.xml" /><Relationship Id="rId10" Type="http://schemas.openxmlformats.org/officeDocument/2006/relationships/image" Target="../media/image26.png" /><Relationship Id="rId4" Type="http://schemas.openxmlformats.org/officeDocument/2006/relationships/image" Target="../media/image33.png" /><Relationship Id="rId9" Type="http://schemas.microsoft.com/office/2007/relationships/diagramDrawing" Target="../diagrams/drawing12.xml" /></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29.xml.rels><?xml version="1.0" encoding="UTF-8" standalone="yes"?>
<Relationships xmlns="http://schemas.openxmlformats.org/package/2006/relationships"><Relationship Id="rId3" Type="http://schemas.openxmlformats.org/officeDocument/2006/relationships/image" Target="../media/image35.png" /><Relationship Id="rId2" Type="http://schemas.openxmlformats.org/officeDocument/2006/relationships/image" Target="../media/image34.png" /><Relationship Id="rId1" Type="http://schemas.openxmlformats.org/officeDocument/2006/relationships/slideLayout" Target="../slideLayouts/slideLayout3.xml" /><Relationship Id="rId5" Type="http://schemas.openxmlformats.org/officeDocument/2006/relationships/image" Target="../media/image37.jpeg" /><Relationship Id="rId4" Type="http://schemas.openxmlformats.org/officeDocument/2006/relationships/image" Target="../media/image36.jpeg"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3" Type="http://schemas.openxmlformats.org/officeDocument/2006/relationships/image" Target="../media/image38.jpeg" /><Relationship Id="rId2" Type="http://schemas.openxmlformats.org/officeDocument/2006/relationships/notesSlide" Target="../notesSlides/notesSlide4.xml" /><Relationship Id="rId1" Type="http://schemas.openxmlformats.org/officeDocument/2006/relationships/slideLayout" Target="../slideLayouts/slideLayout6.xml" /></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bin" /><Relationship Id="rId7" Type="http://schemas.openxmlformats.org/officeDocument/2006/relationships/image" Target="../media/image26.png" /><Relationship Id="rId2" Type="http://schemas.openxmlformats.org/officeDocument/2006/relationships/slideLayout" Target="../slideLayouts/slideLayout6.xml" /><Relationship Id="rId1" Type="http://schemas.openxmlformats.org/officeDocument/2006/relationships/vmlDrawing" Target="../drawings/vmlDrawing1.vml" /><Relationship Id="rId6" Type="http://schemas.openxmlformats.org/officeDocument/2006/relationships/image" Target="../media/image40.png" /><Relationship Id="rId5" Type="http://schemas.openxmlformats.org/officeDocument/2006/relationships/oleObject" Target="../embeddings/oleObject2.bin" /><Relationship Id="rId4" Type="http://schemas.openxmlformats.org/officeDocument/2006/relationships/image" Target="../media/image39.png" /></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 /></Relationships>
</file>

<file path=ppt/slides/_rels/slide33.xml.rels><?xml version="1.0" encoding="UTF-8" standalone="yes"?>
<Relationships xmlns="http://schemas.openxmlformats.org/package/2006/relationships"><Relationship Id="rId8" Type="http://schemas.openxmlformats.org/officeDocument/2006/relationships/image" Target="../media/image26.png" /><Relationship Id="rId3" Type="http://schemas.openxmlformats.org/officeDocument/2006/relationships/diagramData" Target="../diagrams/data13.xml" /><Relationship Id="rId7" Type="http://schemas.microsoft.com/office/2007/relationships/diagramDrawing" Target="../diagrams/drawing13.xml" /><Relationship Id="rId2" Type="http://schemas.openxmlformats.org/officeDocument/2006/relationships/image" Target="../media/image41.png" /><Relationship Id="rId1" Type="http://schemas.openxmlformats.org/officeDocument/2006/relationships/slideLayout" Target="../slideLayouts/slideLayout6.xml" /><Relationship Id="rId6" Type="http://schemas.openxmlformats.org/officeDocument/2006/relationships/diagramColors" Target="../diagrams/colors13.xml" /><Relationship Id="rId5" Type="http://schemas.openxmlformats.org/officeDocument/2006/relationships/diagramQuickStyle" Target="../diagrams/quickStyle13.xml" /><Relationship Id="rId4" Type="http://schemas.openxmlformats.org/officeDocument/2006/relationships/diagramLayout" Target="../diagrams/layout13.xml" /></Relationships>
</file>

<file path=ppt/slides/_rels/slide34.xml.rels><?xml version="1.0" encoding="UTF-8" standalone="yes"?>
<Relationships xmlns="http://schemas.openxmlformats.org/package/2006/relationships"><Relationship Id="rId3" Type="http://schemas.openxmlformats.org/officeDocument/2006/relationships/image" Target="../media/image43.jpeg" /><Relationship Id="rId2" Type="http://schemas.openxmlformats.org/officeDocument/2006/relationships/image" Target="../media/image42.jpeg" /><Relationship Id="rId1" Type="http://schemas.openxmlformats.org/officeDocument/2006/relationships/slideLayout" Target="../slideLayouts/slideLayout6.xml" /><Relationship Id="rId5" Type="http://schemas.openxmlformats.org/officeDocument/2006/relationships/image" Target="../media/image45.jpeg" /><Relationship Id="rId4" Type="http://schemas.openxmlformats.org/officeDocument/2006/relationships/image" Target="../media/image44.jpeg" /></Relationships>
</file>

<file path=ppt/slides/_rels/slide35.xml.rels><?xml version="1.0" encoding="UTF-8" standalone="yes"?>
<Relationships xmlns="http://schemas.openxmlformats.org/package/2006/relationships"><Relationship Id="rId3" Type="http://schemas.openxmlformats.org/officeDocument/2006/relationships/image" Target="../media/image47.jpeg" /><Relationship Id="rId2" Type="http://schemas.openxmlformats.org/officeDocument/2006/relationships/image" Target="../media/image46.jpeg" /><Relationship Id="rId1" Type="http://schemas.openxmlformats.org/officeDocument/2006/relationships/slideLayout" Target="../slideLayouts/slideLayout6.xml" /><Relationship Id="rId5" Type="http://schemas.openxmlformats.org/officeDocument/2006/relationships/image" Target="../media/image49.jpeg" /><Relationship Id="rId4" Type="http://schemas.openxmlformats.org/officeDocument/2006/relationships/image" Target="../media/image48.jpeg" /></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4.xml" /><Relationship Id="rId2" Type="http://schemas.openxmlformats.org/officeDocument/2006/relationships/diagramData" Target="../diagrams/data14.xml" /><Relationship Id="rId1" Type="http://schemas.openxmlformats.org/officeDocument/2006/relationships/slideLayout" Target="../slideLayouts/slideLayout6.xml" /><Relationship Id="rId6" Type="http://schemas.microsoft.com/office/2007/relationships/diagramDrawing" Target="../diagrams/drawing14.xml" /><Relationship Id="rId5" Type="http://schemas.openxmlformats.org/officeDocument/2006/relationships/diagramColors" Target="../diagrams/colors14.xml" /><Relationship Id="rId4" Type="http://schemas.openxmlformats.org/officeDocument/2006/relationships/diagramQuickStyle" Target="../diagrams/quickStyle14.xml" /></Relationships>
</file>

<file path=ppt/slides/_rels/slide37.xml.rels><?xml version="1.0" encoding="UTF-8" standalone="yes"?>
<Relationships xmlns="http://schemas.openxmlformats.org/package/2006/relationships"><Relationship Id="rId3" Type="http://schemas.openxmlformats.org/officeDocument/2006/relationships/image" Target="../media/image51.jpeg" /><Relationship Id="rId2" Type="http://schemas.openxmlformats.org/officeDocument/2006/relationships/image" Target="../media/image50.jpeg" /><Relationship Id="rId1" Type="http://schemas.openxmlformats.org/officeDocument/2006/relationships/slideLayout" Target="../slideLayouts/slideLayout6.xml" /></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 /></Relationships>
</file>

<file path=ppt/slides/_rels/slide39.xml.rels><?xml version="1.0" encoding="UTF-8" standalone="yes"?>
<Relationships xmlns="http://schemas.openxmlformats.org/package/2006/relationships"><Relationship Id="rId2" Type="http://schemas.openxmlformats.org/officeDocument/2006/relationships/image" Target="../media/image52.png" /><Relationship Id="rId1" Type="http://schemas.openxmlformats.org/officeDocument/2006/relationships/slideLayout" Target="../slideLayouts/slideLayout6.xml" /></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40.xml.rels><?xml version="1.0" encoding="UTF-8" standalone="yes"?>
<Relationships xmlns="http://schemas.openxmlformats.org/package/2006/relationships"><Relationship Id="rId8" Type="http://schemas.openxmlformats.org/officeDocument/2006/relationships/diagramLayout" Target="../diagrams/layout16.xml" /><Relationship Id="rId13" Type="http://schemas.openxmlformats.org/officeDocument/2006/relationships/diagramLayout" Target="../diagrams/layout17.xml" /><Relationship Id="rId18" Type="http://schemas.openxmlformats.org/officeDocument/2006/relationships/diagramLayout" Target="../diagrams/layout18.xml" /><Relationship Id="rId3" Type="http://schemas.openxmlformats.org/officeDocument/2006/relationships/diagramLayout" Target="../diagrams/layout15.xml" /><Relationship Id="rId21" Type="http://schemas.microsoft.com/office/2007/relationships/diagramDrawing" Target="../diagrams/drawing18.xml" /><Relationship Id="rId7" Type="http://schemas.openxmlformats.org/officeDocument/2006/relationships/diagramData" Target="../diagrams/data16.xml" /><Relationship Id="rId12" Type="http://schemas.openxmlformats.org/officeDocument/2006/relationships/diagramData" Target="../diagrams/data17.xml" /><Relationship Id="rId17" Type="http://schemas.openxmlformats.org/officeDocument/2006/relationships/diagramData" Target="../diagrams/data18.xml" /><Relationship Id="rId2" Type="http://schemas.openxmlformats.org/officeDocument/2006/relationships/diagramData" Target="../diagrams/data15.xml" /><Relationship Id="rId16" Type="http://schemas.microsoft.com/office/2007/relationships/diagramDrawing" Target="../diagrams/drawing17.xml" /><Relationship Id="rId20" Type="http://schemas.openxmlformats.org/officeDocument/2006/relationships/diagramColors" Target="../diagrams/colors18.xml" /><Relationship Id="rId1" Type="http://schemas.openxmlformats.org/officeDocument/2006/relationships/slideLayout" Target="../slideLayouts/slideLayout6.xml" /><Relationship Id="rId6" Type="http://schemas.microsoft.com/office/2007/relationships/diagramDrawing" Target="../diagrams/drawing15.xml" /><Relationship Id="rId11" Type="http://schemas.microsoft.com/office/2007/relationships/diagramDrawing" Target="../diagrams/drawing16.xml" /><Relationship Id="rId5" Type="http://schemas.openxmlformats.org/officeDocument/2006/relationships/diagramColors" Target="../diagrams/colors15.xml" /><Relationship Id="rId15" Type="http://schemas.openxmlformats.org/officeDocument/2006/relationships/diagramColors" Target="../diagrams/colors17.xml" /><Relationship Id="rId10" Type="http://schemas.openxmlformats.org/officeDocument/2006/relationships/diagramColors" Target="../diagrams/colors16.xml" /><Relationship Id="rId19" Type="http://schemas.openxmlformats.org/officeDocument/2006/relationships/diagramQuickStyle" Target="../diagrams/quickStyle18.xml" /><Relationship Id="rId4" Type="http://schemas.openxmlformats.org/officeDocument/2006/relationships/diagramQuickStyle" Target="../diagrams/quickStyle15.xml" /><Relationship Id="rId9" Type="http://schemas.openxmlformats.org/officeDocument/2006/relationships/diagramQuickStyle" Target="../diagrams/quickStyle16.xml" /><Relationship Id="rId14" Type="http://schemas.openxmlformats.org/officeDocument/2006/relationships/diagramQuickStyle" Target="../diagrams/quickStyle17.xml" /></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9.xml" /><Relationship Id="rId7" Type="http://schemas.openxmlformats.org/officeDocument/2006/relationships/chart" Target="../charts/chart1.xml" /><Relationship Id="rId2" Type="http://schemas.openxmlformats.org/officeDocument/2006/relationships/diagramData" Target="../diagrams/data19.xml" /><Relationship Id="rId1" Type="http://schemas.openxmlformats.org/officeDocument/2006/relationships/slideLayout" Target="../slideLayouts/slideLayout8.xml" /><Relationship Id="rId6" Type="http://schemas.microsoft.com/office/2007/relationships/diagramDrawing" Target="../diagrams/drawing19.xml" /><Relationship Id="rId5" Type="http://schemas.openxmlformats.org/officeDocument/2006/relationships/diagramColors" Target="../diagrams/colors19.xml" /><Relationship Id="rId4" Type="http://schemas.openxmlformats.org/officeDocument/2006/relationships/diagramQuickStyle" Target="../diagrams/quickStyle19.xml" /></Relationships>
</file>

<file path=ppt/slides/_rels/slide42.xml.rels><?xml version="1.0" encoding="UTF-8" standalone="yes"?>
<Relationships xmlns="http://schemas.openxmlformats.org/package/2006/relationships"><Relationship Id="rId3" Type="http://schemas.openxmlformats.org/officeDocument/2006/relationships/image" Target="../media/image59.png" /><Relationship Id="rId2" Type="http://schemas.openxmlformats.org/officeDocument/2006/relationships/chart" Target="../charts/chart2.xml" /><Relationship Id="rId1" Type="http://schemas.openxmlformats.org/officeDocument/2006/relationships/slideLayout" Target="../slideLayouts/slideLayout6.xml" /></Relationships>
</file>

<file path=ppt/slides/_rels/slide43.xml.rels><?xml version="1.0" encoding="UTF-8" standalone="yes"?>
<Relationships xmlns="http://schemas.openxmlformats.org/package/2006/relationships"><Relationship Id="rId2" Type="http://schemas.openxmlformats.org/officeDocument/2006/relationships/image" Target="../media/image60.png" /><Relationship Id="rId1" Type="http://schemas.openxmlformats.org/officeDocument/2006/relationships/slideLayout" Target="../slideLayouts/slideLayout6.xml" /></Relationships>
</file>

<file path=ppt/slides/_rels/slide44.xml.rels><?xml version="1.0" encoding="UTF-8" standalone="yes"?>
<Relationships xmlns="http://schemas.openxmlformats.org/package/2006/relationships"><Relationship Id="rId8" Type="http://schemas.microsoft.com/office/2007/relationships/diagramDrawing" Target="../diagrams/drawing20.xml" /><Relationship Id="rId3" Type="http://schemas.openxmlformats.org/officeDocument/2006/relationships/image" Target="../media/image26.png" /><Relationship Id="rId7" Type="http://schemas.openxmlformats.org/officeDocument/2006/relationships/diagramColors" Target="../diagrams/colors20.xml" /><Relationship Id="rId2" Type="http://schemas.openxmlformats.org/officeDocument/2006/relationships/notesSlide" Target="../notesSlides/notesSlide5.xml" /><Relationship Id="rId1" Type="http://schemas.openxmlformats.org/officeDocument/2006/relationships/slideLayout" Target="../slideLayouts/slideLayout8.xml" /><Relationship Id="rId6" Type="http://schemas.openxmlformats.org/officeDocument/2006/relationships/diagramQuickStyle" Target="../diagrams/quickStyle20.xml" /><Relationship Id="rId5" Type="http://schemas.openxmlformats.org/officeDocument/2006/relationships/diagramLayout" Target="../diagrams/layout20.xml" /><Relationship Id="rId4" Type="http://schemas.openxmlformats.org/officeDocument/2006/relationships/diagramData" Target="../diagrams/data20.xml" /><Relationship Id="rId9" Type="http://schemas.openxmlformats.org/officeDocument/2006/relationships/image" Target="../media/image61.jpeg" /></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46.xml.rels><?xml version="1.0" encoding="UTF-8" standalone="yes"?>
<Relationships xmlns="http://schemas.openxmlformats.org/package/2006/relationships"><Relationship Id="rId3" Type="http://schemas.openxmlformats.org/officeDocument/2006/relationships/image" Target="../media/image63.jpeg" /><Relationship Id="rId2" Type="http://schemas.openxmlformats.org/officeDocument/2006/relationships/image" Target="../media/image62.jpeg" /><Relationship Id="rId1" Type="http://schemas.openxmlformats.org/officeDocument/2006/relationships/slideLayout" Target="../slideLayouts/slideLayout6.xml" /><Relationship Id="rId6" Type="http://schemas.openxmlformats.org/officeDocument/2006/relationships/image" Target="../media/image66.jpeg" /><Relationship Id="rId5" Type="http://schemas.openxmlformats.org/officeDocument/2006/relationships/image" Target="../media/image65.jpeg" /><Relationship Id="rId4" Type="http://schemas.openxmlformats.org/officeDocument/2006/relationships/image" Target="../media/image64.jpeg" /></Relationships>
</file>

<file path=ppt/slides/_rels/slide47.xml.rels><?xml version="1.0" encoding="UTF-8" standalone="yes"?>
<Relationships xmlns="http://schemas.openxmlformats.org/package/2006/relationships"><Relationship Id="rId8" Type="http://schemas.openxmlformats.org/officeDocument/2006/relationships/diagramLayout" Target="../diagrams/layout22.xml" /><Relationship Id="rId3" Type="http://schemas.openxmlformats.org/officeDocument/2006/relationships/diagramLayout" Target="../diagrams/layout21.xml" /><Relationship Id="rId7" Type="http://schemas.openxmlformats.org/officeDocument/2006/relationships/diagramData" Target="../diagrams/data22.xml" /><Relationship Id="rId2" Type="http://schemas.openxmlformats.org/officeDocument/2006/relationships/diagramData" Target="../diagrams/data21.xml" /><Relationship Id="rId1" Type="http://schemas.openxmlformats.org/officeDocument/2006/relationships/slideLayout" Target="../slideLayouts/slideLayout8.xml" /><Relationship Id="rId6" Type="http://schemas.microsoft.com/office/2007/relationships/diagramDrawing" Target="../diagrams/drawing21.xml" /><Relationship Id="rId11" Type="http://schemas.microsoft.com/office/2007/relationships/diagramDrawing" Target="../diagrams/drawing22.xml" /><Relationship Id="rId5" Type="http://schemas.openxmlformats.org/officeDocument/2006/relationships/diagramColors" Target="../diagrams/colors21.xml" /><Relationship Id="rId10" Type="http://schemas.openxmlformats.org/officeDocument/2006/relationships/diagramColors" Target="../diagrams/colors22.xml" /><Relationship Id="rId4" Type="http://schemas.openxmlformats.org/officeDocument/2006/relationships/diagramQuickStyle" Target="../diagrams/quickStyle21.xml" /><Relationship Id="rId9" Type="http://schemas.openxmlformats.org/officeDocument/2006/relationships/diagramQuickStyle" Target="../diagrams/quickStyle22.xml" /></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49.xml.rels><?xml version="1.0" encoding="UTF-8" standalone="yes"?>
<Relationships xmlns="http://schemas.openxmlformats.org/package/2006/relationships"><Relationship Id="rId3" Type="http://schemas.openxmlformats.org/officeDocument/2006/relationships/image" Target="../media/image68.jpeg" /><Relationship Id="rId7" Type="http://schemas.openxmlformats.org/officeDocument/2006/relationships/image" Target="../media/image72.png" /><Relationship Id="rId2" Type="http://schemas.openxmlformats.org/officeDocument/2006/relationships/image" Target="../media/image67.jpeg" /><Relationship Id="rId1" Type="http://schemas.openxmlformats.org/officeDocument/2006/relationships/slideLayout" Target="../slideLayouts/slideLayout6.xml" /><Relationship Id="rId6" Type="http://schemas.openxmlformats.org/officeDocument/2006/relationships/image" Target="../media/image71.png" /><Relationship Id="rId5" Type="http://schemas.openxmlformats.org/officeDocument/2006/relationships/image" Target="../media/image70.jpeg" /><Relationship Id="rId4" Type="http://schemas.openxmlformats.org/officeDocument/2006/relationships/image" Target="../media/image69.jpeg" /></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 /><Relationship Id="rId1" Type="http://schemas.openxmlformats.org/officeDocument/2006/relationships/slideLayout" Target="../slideLayouts/slideLayout3.xml" /></Relationships>
</file>

<file path=ppt/slides/_rels/slide50.xml.rels><?xml version="1.0" encoding="UTF-8" standalone="yes"?>
<Relationships xmlns="http://schemas.openxmlformats.org/package/2006/relationships"><Relationship Id="rId2" Type="http://schemas.openxmlformats.org/officeDocument/2006/relationships/image" Target="../media/image73.png" /><Relationship Id="rId1" Type="http://schemas.openxmlformats.org/officeDocument/2006/relationships/slideLayout" Target="../slideLayouts/slideLayout19.xml" /></Relationships>
</file>

<file path=ppt/slides/_rels/slide51.xml.rels><?xml version="1.0" encoding="UTF-8" standalone="yes"?>
<Relationships xmlns="http://schemas.openxmlformats.org/package/2006/relationships"><Relationship Id="rId2" Type="http://schemas.openxmlformats.org/officeDocument/2006/relationships/image" Target="../media/image74.jpeg" /><Relationship Id="rId1" Type="http://schemas.openxmlformats.org/officeDocument/2006/relationships/slideLayout" Target="../slideLayouts/slideLayout19.xml" /></Relationships>
</file>

<file path=ppt/slides/_rels/slide52.xml.rels><?xml version="1.0" encoding="UTF-8" standalone="yes"?>
<Relationships xmlns="http://schemas.openxmlformats.org/package/2006/relationships"><Relationship Id="rId3" Type="http://schemas.openxmlformats.org/officeDocument/2006/relationships/image" Target="../media/image75.jpeg" /><Relationship Id="rId2" Type="http://schemas.openxmlformats.org/officeDocument/2006/relationships/notesSlide" Target="../notesSlides/notesSlide6.xml" /><Relationship Id="rId1" Type="http://schemas.openxmlformats.org/officeDocument/2006/relationships/slideLayout" Target="../slideLayouts/slideLayout29.xml" /><Relationship Id="rId5" Type="http://schemas.openxmlformats.org/officeDocument/2006/relationships/image" Target="../media/image77.jpeg" /><Relationship Id="rId4" Type="http://schemas.openxmlformats.org/officeDocument/2006/relationships/image" Target="../media/image76.jpeg" /></Relationships>
</file>

<file path=ppt/slides/_rels/slide53.xml.rels><?xml version="1.0" encoding="UTF-8" standalone="yes"?>
<Relationships xmlns="http://schemas.openxmlformats.org/package/2006/relationships"><Relationship Id="rId3" Type="http://schemas.openxmlformats.org/officeDocument/2006/relationships/image" Target="../media/image79.png" /><Relationship Id="rId2" Type="http://schemas.openxmlformats.org/officeDocument/2006/relationships/image" Target="../media/image78.png" /><Relationship Id="rId1" Type="http://schemas.openxmlformats.org/officeDocument/2006/relationships/slideLayout" Target="../slideLayouts/slideLayout19.xml" /><Relationship Id="rId5" Type="http://schemas.openxmlformats.org/officeDocument/2006/relationships/image" Target="../media/image81.png" /><Relationship Id="rId4" Type="http://schemas.openxmlformats.org/officeDocument/2006/relationships/image" Target="../media/image80.png" /></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xml" /></Relationships>
</file>

<file path=ppt/slides/_rels/slide55.xml.rels><?xml version="1.0" encoding="UTF-8" standalone="yes"?>
<Relationships xmlns="http://schemas.openxmlformats.org/package/2006/relationships"><Relationship Id="rId2" Type="http://schemas.openxmlformats.org/officeDocument/2006/relationships/image" Target="../media/image82.jpeg" /><Relationship Id="rId1" Type="http://schemas.openxmlformats.org/officeDocument/2006/relationships/slideLayout" Target="../slideLayouts/slideLayout6.xml" /></Relationships>
</file>

<file path=ppt/slides/_rels/slide56.xml.rels><?xml version="1.0" encoding="UTF-8" standalone="yes"?>
<Relationships xmlns="http://schemas.openxmlformats.org/package/2006/relationships"><Relationship Id="rId3" Type="http://schemas.openxmlformats.org/officeDocument/2006/relationships/chart" Target="../charts/chart4.xml" /><Relationship Id="rId2" Type="http://schemas.openxmlformats.org/officeDocument/2006/relationships/chart" Target="../charts/chart3.xml" /><Relationship Id="rId1" Type="http://schemas.openxmlformats.org/officeDocument/2006/relationships/slideLayout" Target="../slideLayouts/slideLayout6.xml" /></Relationships>
</file>

<file path=ppt/slides/_rels/slide57.xml.rels><?xml version="1.0" encoding="UTF-8" standalone="yes"?>
<Relationships xmlns="http://schemas.openxmlformats.org/package/2006/relationships"><Relationship Id="rId8" Type="http://schemas.openxmlformats.org/officeDocument/2006/relationships/image" Target="../media/image83.png" /><Relationship Id="rId3" Type="http://schemas.openxmlformats.org/officeDocument/2006/relationships/diagramData" Target="../diagrams/data23.xml" /><Relationship Id="rId7" Type="http://schemas.microsoft.com/office/2007/relationships/diagramDrawing" Target="../diagrams/drawing23.xml" /><Relationship Id="rId2" Type="http://schemas.openxmlformats.org/officeDocument/2006/relationships/chart" Target="../charts/chart5.xml" /><Relationship Id="rId1" Type="http://schemas.openxmlformats.org/officeDocument/2006/relationships/slideLayout" Target="../slideLayouts/slideLayout6.xml" /><Relationship Id="rId6" Type="http://schemas.openxmlformats.org/officeDocument/2006/relationships/diagramColors" Target="../diagrams/colors23.xml" /><Relationship Id="rId5" Type="http://schemas.openxmlformats.org/officeDocument/2006/relationships/diagramQuickStyle" Target="../diagrams/quickStyle23.xml" /><Relationship Id="rId4" Type="http://schemas.openxmlformats.org/officeDocument/2006/relationships/diagramLayout" Target="../diagrams/layout23.xml" /></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 /><Relationship Id="rId1" Type="http://schemas.openxmlformats.org/officeDocument/2006/relationships/slideLayout" Target="../slideLayouts/slideLayout3.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 /><Relationship Id="rId7" Type="http://schemas.openxmlformats.org/officeDocument/2006/relationships/image" Target="../media/image2.jpeg" /><Relationship Id="rId2" Type="http://schemas.openxmlformats.org/officeDocument/2006/relationships/diagramData" Target="../diagrams/data1.xml" /><Relationship Id="rId1" Type="http://schemas.openxmlformats.org/officeDocument/2006/relationships/slideLayout" Target="../slideLayouts/slideLayout3.xml" /><Relationship Id="rId6" Type="http://schemas.microsoft.com/office/2007/relationships/diagramDrawing" Target="../diagrams/drawing1.xml" /><Relationship Id="rId5" Type="http://schemas.openxmlformats.org/officeDocument/2006/relationships/diagramColors" Target="../diagrams/colors1.xml" /><Relationship Id="rId4" Type="http://schemas.openxmlformats.org/officeDocument/2006/relationships/diagramQuickStyle" Target="../diagrams/quickStyle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2"/>
          <p:cNvSpPr txBox="1">
            <a:spLocks noGrp="1"/>
          </p:cNvSpPr>
          <p:nvPr>
            <p:ph type="ctrTitle"/>
          </p:nvPr>
        </p:nvSpPr>
        <p:spPr>
          <a:xfrm>
            <a:off x="645224" y="1132514"/>
            <a:ext cx="7919935" cy="788565"/>
          </a:xfrm>
          <a:prstGeom prst="rect">
            <a:avLst/>
          </a:prstGeom>
        </p:spPr>
        <p:txBody>
          <a:bodyPr spcFirstLastPara="1" wrap="square" lIns="91425" tIns="91425" rIns="91425" bIns="91425" anchor="t" anchorCtr="0">
            <a:noAutofit/>
          </a:bodyPr>
          <a:lstStyle/>
          <a:p>
            <a:pPr lvl="0" algn="ctr"/>
            <a:r>
              <a:rPr lang="en-US" sz="3200" dirty="0">
                <a:latin typeface="Arial Rounded MT Bold" panose="020F0704030504030204" pitchFamily="34" charset="0"/>
                <a:ea typeface="Microsoft Himalaya" panose="01010100010101010101" pitchFamily="2" charset="0"/>
                <a:cs typeface="Microsoft Himalaya" panose="01010100010101010101" pitchFamily="2" charset="0"/>
              </a:rPr>
              <a:t>Glimpses of Research and Development in </a:t>
            </a:r>
            <a:r>
              <a:rPr lang="en-US" sz="3200" dirty="0" err="1">
                <a:latin typeface="Arial Rounded MT Bold" panose="020F0704030504030204" pitchFamily="34" charset="0"/>
                <a:ea typeface="Microsoft Himalaya" panose="01010100010101010101" pitchFamily="2" charset="0"/>
                <a:cs typeface="Microsoft Himalaya" panose="01010100010101010101" pitchFamily="2" charset="0"/>
              </a:rPr>
              <a:t>Ayurveda</a:t>
            </a:r>
            <a:r>
              <a:rPr lang="en-US" sz="3200" dirty="0">
                <a:latin typeface="Arial Rounded MT Bold" panose="020F0704030504030204" pitchFamily="34" charset="0"/>
                <a:ea typeface="Microsoft Himalaya" panose="01010100010101010101" pitchFamily="2" charset="0"/>
                <a:cs typeface="Microsoft Himalaya" panose="01010100010101010101" pitchFamily="2" charset="0"/>
              </a:rPr>
              <a:t> </a:t>
            </a:r>
            <a:endParaRPr sz="3200" dirty="0">
              <a:latin typeface="Arial Rounded MT Bold" panose="020F0704030504030204" pitchFamily="34" charset="0"/>
              <a:ea typeface="Microsoft Himalaya" panose="01010100010101010101" pitchFamily="2" charset="0"/>
              <a:cs typeface="Microsoft Himalaya" panose="01010100010101010101" pitchFamily="2" charset="0"/>
            </a:endParaRPr>
          </a:p>
        </p:txBody>
      </p:sp>
      <p:sp>
        <p:nvSpPr>
          <p:cNvPr id="2" name="TextBox 1"/>
          <p:cNvSpPr txBox="1"/>
          <p:nvPr/>
        </p:nvSpPr>
        <p:spPr>
          <a:xfrm>
            <a:off x="1031846" y="3498209"/>
            <a:ext cx="6912528" cy="1077218"/>
          </a:xfrm>
          <a:prstGeom prst="rect">
            <a:avLst/>
          </a:prstGeom>
          <a:noFill/>
          <a:ln>
            <a:noFill/>
          </a:ln>
        </p:spPr>
        <p:txBody>
          <a:bodyPr wrap="square" rtlCol="0">
            <a:spAutoFit/>
          </a:bodyPr>
          <a:lstStyle/>
          <a:p>
            <a:pPr algn="ctr"/>
            <a:r>
              <a:rPr lang="en-US" sz="1600" b="1" dirty="0">
                <a:solidFill>
                  <a:srgbClr val="C00000"/>
                </a:solidFill>
              </a:rPr>
              <a:t>Dr.N.Srikanth</a:t>
            </a:r>
            <a:r>
              <a:rPr lang="en-US" sz="1600" b="1" dirty="0"/>
              <a:t> </a:t>
            </a:r>
          </a:p>
          <a:p>
            <a:pPr algn="ctr"/>
            <a:r>
              <a:rPr lang="en-US" sz="1600" b="1" dirty="0"/>
              <a:t>Director General (Additional Charge)</a:t>
            </a:r>
          </a:p>
          <a:p>
            <a:pPr algn="ctr"/>
            <a:r>
              <a:rPr lang="en-US" sz="1600" b="1" dirty="0"/>
              <a:t>Central Council for Research in Ayurvedic Sciences </a:t>
            </a:r>
          </a:p>
          <a:p>
            <a:pPr algn="ctr"/>
            <a:r>
              <a:rPr lang="en-US" sz="1600" b="1" dirty="0"/>
              <a:t>New Delhi </a:t>
            </a:r>
            <a:endParaRPr lang="en-IN" sz="1600" b="1" dirty="0"/>
          </a:p>
        </p:txBody>
      </p:sp>
      <p:pic>
        <p:nvPicPr>
          <p:cNvPr id="4" name="Picture 59"/>
          <p:cNvPicPr>
            <a:picLocks noChangeAspect="1"/>
          </p:cNvPicPr>
          <p:nvPr/>
        </p:nvPicPr>
        <p:blipFill>
          <a:blip r:embed="rId3"/>
          <a:srcRect/>
          <a:stretch>
            <a:fillRect/>
          </a:stretch>
        </p:blipFill>
        <p:spPr bwMode="auto">
          <a:xfrm>
            <a:off x="4312228" y="187036"/>
            <a:ext cx="523168" cy="862445"/>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1291905" y="171450"/>
            <a:ext cx="6366195" cy="514350"/>
          </a:xfrm>
        </p:spPr>
        <p:txBody>
          <a:bodyPr/>
          <a:lstStyle/>
          <a:p>
            <a:pPr eaLnBrk="1" hangingPunct="1"/>
            <a:r>
              <a:rPr lang="en-US" altLang="en-US" sz="2800" b="1" dirty="0">
                <a:solidFill>
                  <a:schemeClr val="accent1"/>
                </a:solidFill>
                <a:latin typeface="Times New Roman" panose="02020603050405020304" pitchFamily="18" charset="0"/>
                <a:cs typeface="Times New Roman" panose="02020603050405020304" pitchFamily="18" charset="0"/>
              </a:rPr>
              <a:t>Core Objectives </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620216070"/>
              </p:ext>
            </p:extLst>
          </p:nvPr>
        </p:nvGraphicFramePr>
        <p:xfrm>
          <a:off x="504202" y="803304"/>
          <a:ext cx="8295849" cy="42258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45037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Oval 12"/>
          <p:cNvSpPr>
            <a:spLocks noChangeArrowheads="1"/>
          </p:cNvSpPr>
          <p:nvPr/>
        </p:nvSpPr>
        <p:spPr bwMode="auto">
          <a:xfrm>
            <a:off x="3600450" y="1485900"/>
            <a:ext cx="1558529" cy="1487091"/>
          </a:xfrm>
          <a:prstGeom prst="ellipse">
            <a:avLst/>
          </a:prstGeom>
          <a:solidFill>
            <a:srgbClr val="8064A2"/>
          </a:solidFill>
          <a:ln w="127000" cmpd="dbl">
            <a:solidFill>
              <a:srgbClr val="8064A2"/>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8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Core Research Areas</a:t>
            </a:r>
            <a:endParaRPr lang="en-US" altLang="en-US" sz="1050" dirty="0">
              <a:ea typeface="Calibri" panose="020F0502020204030204" pitchFamily="34" charset="0"/>
              <a:cs typeface="Times New Roman" panose="02020603050405020304" pitchFamily="18" charset="0"/>
            </a:endParaRPr>
          </a:p>
        </p:txBody>
      </p:sp>
      <p:cxnSp>
        <p:nvCxnSpPr>
          <p:cNvPr id="34819" name="AutoShape 11"/>
          <p:cNvCxnSpPr>
            <a:cxnSpLocks noChangeShapeType="1"/>
          </p:cNvCxnSpPr>
          <p:nvPr/>
        </p:nvCxnSpPr>
        <p:spPr bwMode="auto">
          <a:xfrm flipV="1">
            <a:off x="4457701" y="857250"/>
            <a:ext cx="11906" cy="567929"/>
          </a:xfrm>
          <a:prstGeom prst="straightConnector1">
            <a:avLst/>
          </a:prstGeom>
          <a:noFill/>
          <a:ln w="6350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4820" name="AutoShape 10"/>
          <p:cNvCxnSpPr>
            <a:cxnSpLocks noChangeShapeType="1"/>
          </p:cNvCxnSpPr>
          <p:nvPr/>
        </p:nvCxnSpPr>
        <p:spPr bwMode="auto">
          <a:xfrm>
            <a:off x="4400550" y="3028951"/>
            <a:ext cx="0" cy="573881"/>
          </a:xfrm>
          <a:prstGeom prst="straightConnector1">
            <a:avLst/>
          </a:prstGeom>
          <a:noFill/>
          <a:ln w="63500">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057" name="Text Box 9"/>
          <p:cNvSpPr txBox="1">
            <a:spLocks noChangeArrowheads="1"/>
          </p:cNvSpPr>
          <p:nvPr/>
        </p:nvSpPr>
        <p:spPr bwMode="auto">
          <a:xfrm>
            <a:off x="1485900" y="2686050"/>
            <a:ext cx="1485900" cy="628650"/>
          </a:xfrm>
          <a:prstGeom prst="rect">
            <a:avLst/>
          </a:prstGeom>
          <a:gradFill rotWithShape="0">
            <a:gsLst>
              <a:gs pos="0">
                <a:srgbClr val="95B3D7"/>
              </a:gs>
              <a:gs pos="50000">
                <a:srgbClr val="DBE5F1"/>
              </a:gs>
              <a:gs pos="100000">
                <a:srgbClr val="95B3D7"/>
              </a:gs>
            </a:gsLst>
            <a:lin ang="18900000" scaled="1"/>
          </a:gradFill>
          <a:ln w="12700">
            <a:solidFill>
              <a:srgbClr val="95B3D7"/>
            </a:solidFill>
            <a:miter lim="800000"/>
            <a:headEnd/>
            <a:tailEnd/>
          </a:ln>
          <a:effectLst>
            <a:outerShdw dist="28398" dir="3806097" algn="ctr" rotWithShape="0">
              <a:srgbClr val="243F60">
                <a:alpha val="50000"/>
              </a:srgbClr>
            </a:outerShdw>
          </a:effectLst>
        </p:spPr>
        <p:txBody>
          <a:bodyPr/>
          <a:lstStyle/>
          <a:p>
            <a:pPr>
              <a:defRPr/>
            </a:pPr>
            <a:r>
              <a:rPr lang="en-US" sz="1200" b="1" dirty="0">
                <a:latin typeface="Times New Roman" pitchFamily="18" charset="0"/>
                <a:ea typeface="Calibri" pitchFamily="34" charset="0"/>
                <a:cs typeface="Times New Roman" pitchFamily="18" charset="0"/>
              </a:rPr>
              <a:t>Drug standardization and quality control</a:t>
            </a:r>
            <a:endParaRPr lang="en-US" sz="750" dirty="0"/>
          </a:p>
          <a:p>
            <a:pPr eaLnBrk="0" hangingPunct="0">
              <a:defRPr/>
            </a:pPr>
            <a:endParaRPr lang="en-US" sz="1050" dirty="0"/>
          </a:p>
        </p:txBody>
      </p:sp>
      <p:sp>
        <p:nvSpPr>
          <p:cNvPr id="2056" name="Text Box 8"/>
          <p:cNvSpPr txBox="1">
            <a:spLocks noChangeArrowheads="1"/>
          </p:cNvSpPr>
          <p:nvPr/>
        </p:nvSpPr>
        <p:spPr bwMode="auto">
          <a:xfrm>
            <a:off x="5829300" y="1314450"/>
            <a:ext cx="1314450" cy="628650"/>
          </a:xfrm>
          <a:prstGeom prst="rect">
            <a:avLst/>
          </a:prstGeom>
          <a:gradFill rotWithShape="0">
            <a:gsLst>
              <a:gs pos="0">
                <a:srgbClr val="95B3D7"/>
              </a:gs>
              <a:gs pos="50000">
                <a:srgbClr val="DBE5F1"/>
              </a:gs>
              <a:gs pos="100000">
                <a:srgbClr val="95B3D7"/>
              </a:gs>
            </a:gsLst>
            <a:lin ang="18900000" scaled="1"/>
          </a:gradFill>
          <a:ln w="12700">
            <a:solidFill>
              <a:srgbClr val="95B3D7"/>
            </a:solidFill>
            <a:miter lim="800000"/>
            <a:headEnd/>
            <a:tailEnd/>
          </a:ln>
          <a:effectLst>
            <a:outerShdw dist="28398" dir="3806097" algn="ctr" rotWithShape="0">
              <a:srgbClr val="243F60">
                <a:alpha val="50000"/>
              </a:srgbClr>
            </a:outerShdw>
          </a:effectLst>
        </p:spPr>
        <p:txBody>
          <a:bodyPr/>
          <a:lstStyle/>
          <a:p>
            <a:pPr algn="ctr">
              <a:defRPr/>
            </a:pPr>
            <a:r>
              <a:rPr lang="en-US" sz="1200" b="1" dirty="0">
                <a:latin typeface="Times New Roman" pitchFamily="18" charset="0"/>
                <a:ea typeface="Calibri" pitchFamily="34" charset="0"/>
                <a:cs typeface="Times New Roman" pitchFamily="18" charset="0"/>
              </a:rPr>
              <a:t>Pharmacological Research</a:t>
            </a:r>
            <a:endParaRPr lang="en-US" sz="1800" dirty="0"/>
          </a:p>
        </p:txBody>
      </p:sp>
      <p:sp>
        <p:nvSpPr>
          <p:cNvPr id="2055" name="Text Box 7"/>
          <p:cNvSpPr txBox="1">
            <a:spLocks noChangeArrowheads="1"/>
          </p:cNvSpPr>
          <p:nvPr/>
        </p:nvSpPr>
        <p:spPr bwMode="auto">
          <a:xfrm>
            <a:off x="5772150" y="2857500"/>
            <a:ext cx="1771650" cy="571500"/>
          </a:xfrm>
          <a:prstGeom prst="rect">
            <a:avLst/>
          </a:prstGeom>
          <a:gradFill rotWithShape="0">
            <a:gsLst>
              <a:gs pos="0">
                <a:srgbClr val="95B3D7"/>
              </a:gs>
              <a:gs pos="50000">
                <a:srgbClr val="DBE5F1"/>
              </a:gs>
              <a:gs pos="100000">
                <a:srgbClr val="95B3D7"/>
              </a:gs>
            </a:gsLst>
            <a:lin ang="18900000" scaled="1"/>
          </a:gradFill>
          <a:ln w="12700">
            <a:solidFill>
              <a:srgbClr val="95B3D7"/>
            </a:solidFill>
            <a:miter lim="800000"/>
            <a:headEnd/>
            <a:tailEnd/>
          </a:ln>
          <a:effectLst>
            <a:outerShdw dist="28398" dir="3806097" algn="ctr" rotWithShape="0">
              <a:srgbClr val="243F60">
                <a:alpha val="50000"/>
              </a:srgbClr>
            </a:outerShdw>
          </a:effectLst>
        </p:spPr>
        <p:txBody>
          <a:bodyPr/>
          <a:lstStyle/>
          <a:p>
            <a:pPr algn="ctr">
              <a:defRPr/>
            </a:pPr>
            <a:r>
              <a:rPr lang="en-US" sz="1200" b="1" dirty="0">
                <a:latin typeface="Times New Roman" pitchFamily="18" charset="0"/>
                <a:ea typeface="Calibri" pitchFamily="34" charset="0"/>
                <a:cs typeface="Times New Roman" pitchFamily="18" charset="0"/>
              </a:rPr>
              <a:t>Literary and</a:t>
            </a:r>
          </a:p>
          <a:p>
            <a:pPr algn="ctr">
              <a:defRPr/>
            </a:pPr>
            <a:r>
              <a:rPr lang="en-US" sz="1200" b="1" dirty="0">
                <a:latin typeface="Times New Roman" pitchFamily="18" charset="0"/>
                <a:cs typeface="Times New Roman" pitchFamily="18" charset="0"/>
              </a:rPr>
              <a:t>Fundamental Research </a:t>
            </a:r>
            <a:endParaRPr lang="en-US" sz="1800" dirty="0"/>
          </a:p>
        </p:txBody>
      </p:sp>
      <p:sp>
        <p:nvSpPr>
          <p:cNvPr id="2054" name="Text Box 6"/>
          <p:cNvSpPr txBox="1">
            <a:spLocks noChangeArrowheads="1"/>
          </p:cNvSpPr>
          <p:nvPr/>
        </p:nvSpPr>
        <p:spPr bwMode="auto">
          <a:xfrm>
            <a:off x="3028950" y="3657600"/>
            <a:ext cx="2686050" cy="1170385"/>
          </a:xfrm>
          <a:prstGeom prst="rect">
            <a:avLst/>
          </a:prstGeom>
          <a:gradFill rotWithShape="0">
            <a:gsLst>
              <a:gs pos="0">
                <a:srgbClr val="95B3D7"/>
              </a:gs>
              <a:gs pos="50000">
                <a:srgbClr val="DBE5F1"/>
              </a:gs>
              <a:gs pos="100000">
                <a:srgbClr val="95B3D7"/>
              </a:gs>
            </a:gsLst>
            <a:lin ang="18900000" scaled="1"/>
          </a:gradFill>
          <a:ln w="12700">
            <a:solidFill>
              <a:srgbClr val="95B3D7"/>
            </a:solidFill>
            <a:miter lim="800000"/>
            <a:headEnd/>
            <a:tailEnd/>
          </a:ln>
          <a:effectLst>
            <a:outerShdw dist="28398" dir="3806097" algn="ctr" rotWithShape="0">
              <a:srgbClr val="243F60">
                <a:alpha val="50000"/>
              </a:srgbClr>
            </a:outerShdw>
          </a:effectLst>
        </p:spPr>
        <p:txBody>
          <a:bodyPr/>
          <a:lstStyle/>
          <a:p>
            <a:pPr indent="171450">
              <a:tabLst>
                <a:tab pos="42863" algn="l"/>
              </a:tabLst>
              <a:defRPr/>
            </a:pPr>
            <a:r>
              <a:rPr lang="en-US" sz="1200" b="1" dirty="0">
                <a:latin typeface="Times New Roman" pitchFamily="18" charset="0"/>
                <a:ea typeface="Calibri" pitchFamily="34" charset="0"/>
                <a:cs typeface="Times New Roman" pitchFamily="18" charset="0"/>
              </a:rPr>
              <a:t>Other activities:</a:t>
            </a:r>
          </a:p>
          <a:p>
            <a:pPr indent="171450">
              <a:tabLst>
                <a:tab pos="42863" algn="l"/>
              </a:tabLst>
              <a:defRPr/>
            </a:pPr>
            <a:endParaRPr lang="en-US" sz="750" dirty="0"/>
          </a:p>
          <a:p>
            <a:pPr eaLnBrk="0" hangingPunct="0">
              <a:buFontTx/>
              <a:buChar char="•"/>
              <a:tabLst>
                <a:tab pos="42863" algn="l"/>
              </a:tabLst>
              <a:defRPr/>
            </a:pPr>
            <a:r>
              <a:rPr lang="en-US" sz="1200" b="1" dirty="0">
                <a:latin typeface="Times New Roman" pitchFamily="18" charset="0"/>
                <a:ea typeface="Calibri" pitchFamily="34" charset="0"/>
                <a:cs typeface="Times New Roman" pitchFamily="18" charset="0"/>
              </a:rPr>
              <a:t>OPD &amp; IPDs</a:t>
            </a:r>
            <a:endParaRPr lang="en-US" sz="750" dirty="0"/>
          </a:p>
          <a:p>
            <a:pPr eaLnBrk="0" hangingPunct="0">
              <a:buFontTx/>
              <a:buChar char="•"/>
              <a:tabLst>
                <a:tab pos="42863" algn="l"/>
              </a:tabLst>
              <a:defRPr/>
            </a:pPr>
            <a:r>
              <a:rPr lang="en-US" sz="1200" b="1" dirty="0">
                <a:latin typeface="Times New Roman" pitchFamily="18" charset="0"/>
                <a:ea typeface="Calibri" pitchFamily="34" charset="0"/>
                <a:cs typeface="Times New Roman" pitchFamily="18" charset="0"/>
              </a:rPr>
              <a:t>Research Oriented Public Healthcare Activities </a:t>
            </a:r>
            <a:endParaRPr lang="en-US" sz="750" dirty="0"/>
          </a:p>
          <a:p>
            <a:pPr eaLnBrk="0" hangingPunct="0">
              <a:buFontTx/>
              <a:buChar char="•"/>
              <a:tabLst>
                <a:tab pos="42863" algn="l"/>
              </a:tabLst>
              <a:defRPr/>
            </a:pPr>
            <a:r>
              <a:rPr lang="en-US" sz="1200" b="1" dirty="0">
                <a:latin typeface="Times New Roman" pitchFamily="18" charset="0"/>
                <a:cs typeface="Times New Roman" pitchFamily="18" charset="0"/>
              </a:rPr>
              <a:t>IEC</a:t>
            </a:r>
            <a:endParaRPr lang="en-US" sz="750" dirty="0"/>
          </a:p>
          <a:p>
            <a:pPr eaLnBrk="0" hangingPunct="0">
              <a:tabLst>
                <a:tab pos="42863" algn="l"/>
              </a:tabLst>
              <a:defRPr/>
            </a:pPr>
            <a:endParaRPr lang="en-US" sz="1800" dirty="0"/>
          </a:p>
        </p:txBody>
      </p:sp>
      <p:sp>
        <p:nvSpPr>
          <p:cNvPr id="2061" name="Text Box 13"/>
          <p:cNvSpPr txBox="1">
            <a:spLocks noChangeArrowheads="1"/>
          </p:cNvSpPr>
          <p:nvPr/>
        </p:nvSpPr>
        <p:spPr bwMode="auto">
          <a:xfrm>
            <a:off x="3771901" y="457200"/>
            <a:ext cx="1356122" cy="342900"/>
          </a:xfrm>
          <a:prstGeom prst="rect">
            <a:avLst/>
          </a:prstGeom>
          <a:gradFill rotWithShape="0">
            <a:gsLst>
              <a:gs pos="0">
                <a:srgbClr val="95B3D7"/>
              </a:gs>
              <a:gs pos="50000">
                <a:srgbClr val="DBE5F1"/>
              </a:gs>
              <a:gs pos="100000">
                <a:srgbClr val="95B3D7"/>
              </a:gs>
            </a:gsLst>
            <a:lin ang="18900000" scaled="1"/>
          </a:gradFill>
          <a:ln w="12700">
            <a:solidFill>
              <a:srgbClr val="95B3D7"/>
            </a:solidFill>
            <a:miter lim="800000"/>
            <a:headEnd/>
            <a:tailEnd/>
          </a:ln>
          <a:effectLst>
            <a:outerShdw dist="28398" dir="3806097" algn="ctr" rotWithShape="0">
              <a:srgbClr val="243F60">
                <a:alpha val="50000"/>
              </a:srgbClr>
            </a:outerShdw>
          </a:effectLst>
        </p:spPr>
        <p:txBody>
          <a:bodyPr/>
          <a:lstStyle/>
          <a:p>
            <a:pPr algn="ctr">
              <a:defRPr/>
            </a:pPr>
            <a:r>
              <a:rPr lang="en-US" sz="1200" b="1" dirty="0">
                <a:latin typeface="Times New Roman" pitchFamily="18" charset="0"/>
                <a:ea typeface="Calibri" pitchFamily="34" charset="0"/>
                <a:cs typeface="Times New Roman" pitchFamily="18" charset="0"/>
              </a:rPr>
              <a:t>Clinical Research</a:t>
            </a:r>
            <a:endParaRPr lang="en-US" sz="1800" dirty="0"/>
          </a:p>
        </p:txBody>
      </p:sp>
      <p:sp>
        <p:nvSpPr>
          <p:cNvPr id="2053" name="Text Box 5"/>
          <p:cNvSpPr txBox="1">
            <a:spLocks noChangeArrowheads="1"/>
          </p:cNvSpPr>
          <p:nvPr/>
        </p:nvSpPr>
        <p:spPr bwMode="auto">
          <a:xfrm>
            <a:off x="1771650" y="1085850"/>
            <a:ext cx="1143000" cy="628650"/>
          </a:xfrm>
          <a:prstGeom prst="rect">
            <a:avLst/>
          </a:prstGeom>
          <a:gradFill rotWithShape="0">
            <a:gsLst>
              <a:gs pos="0">
                <a:srgbClr val="95B3D7"/>
              </a:gs>
              <a:gs pos="50000">
                <a:srgbClr val="DBE5F1"/>
              </a:gs>
              <a:gs pos="100000">
                <a:srgbClr val="95B3D7"/>
              </a:gs>
            </a:gsLst>
            <a:lin ang="18900000" scaled="1"/>
          </a:gradFill>
          <a:ln w="12700">
            <a:solidFill>
              <a:srgbClr val="95B3D7"/>
            </a:solidFill>
            <a:miter lim="800000"/>
            <a:headEnd/>
            <a:tailEnd/>
          </a:ln>
          <a:effectLst>
            <a:outerShdw dist="28398" dir="3806097" algn="ctr" rotWithShape="0">
              <a:srgbClr val="243F60">
                <a:alpha val="50000"/>
              </a:srgbClr>
            </a:outerShdw>
          </a:effectLst>
        </p:spPr>
        <p:txBody>
          <a:bodyPr/>
          <a:lstStyle/>
          <a:p>
            <a:pPr algn="ctr">
              <a:defRPr/>
            </a:pPr>
            <a:r>
              <a:rPr lang="en-US" sz="1200" b="1" dirty="0">
                <a:latin typeface="Times New Roman" pitchFamily="18" charset="0"/>
                <a:ea typeface="Calibri" pitchFamily="34" charset="0"/>
                <a:cs typeface="Times New Roman" pitchFamily="18" charset="0"/>
              </a:rPr>
              <a:t>Medicinal Plant Research</a:t>
            </a:r>
            <a:endParaRPr lang="en-US" sz="1800" dirty="0"/>
          </a:p>
        </p:txBody>
      </p:sp>
      <p:cxnSp>
        <p:nvCxnSpPr>
          <p:cNvPr id="34827" name="AutoShape 4"/>
          <p:cNvCxnSpPr>
            <a:cxnSpLocks noChangeShapeType="1"/>
          </p:cNvCxnSpPr>
          <p:nvPr/>
        </p:nvCxnSpPr>
        <p:spPr bwMode="auto">
          <a:xfrm flipH="1">
            <a:off x="2971801" y="2628900"/>
            <a:ext cx="679847" cy="198835"/>
          </a:xfrm>
          <a:prstGeom prst="straightConnector1">
            <a:avLst/>
          </a:prstGeom>
          <a:noFill/>
          <a:ln w="6350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4828" name="AutoShape 3"/>
          <p:cNvCxnSpPr>
            <a:cxnSpLocks noChangeShapeType="1"/>
          </p:cNvCxnSpPr>
          <p:nvPr/>
        </p:nvCxnSpPr>
        <p:spPr bwMode="auto">
          <a:xfrm flipV="1">
            <a:off x="5143501" y="1600200"/>
            <a:ext cx="660797" cy="210741"/>
          </a:xfrm>
          <a:prstGeom prst="straightConnector1">
            <a:avLst/>
          </a:prstGeom>
          <a:noFill/>
          <a:ln w="6350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4829" name="AutoShape 2"/>
          <p:cNvCxnSpPr>
            <a:cxnSpLocks noChangeShapeType="1"/>
          </p:cNvCxnSpPr>
          <p:nvPr/>
        </p:nvCxnSpPr>
        <p:spPr bwMode="auto">
          <a:xfrm flipH="1" flipV="1">
            <a:off x="3052762" y="1515666"/>
            <a:ext cx="604838" cy="198834"/>
          </a:xfrm>
          <a:prstGeom prst="straightConnector1">
            <a:avLst/>
          </a:prstGeom>
          <a:noFill/>
          <a:ln w="63500">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4830" name="AutoShape 1"/>
          <p:cNvCxnSpPr>
            <a:cxnSpLocks noChangeShapeType="1"/>
          </p:cNvCxnSpPr>
          <p:nvPr/>
        </p:nvCxnSpPr>
        <p:spPr bwMode="auto">
          <a:xfrm>
            <a:off x="5130403" y="2628900"/>
            <a:ext cx="527447" cy="475060"/>
          </a:xfrm>
          <a:prstGeom prst="straightConnector1">
            <a:avLst/>
          </a:prstGeom>
          <a:noFill/>
          <a:ln w="63500">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34831" name="Rectangle 22"/>
          <p:cNvSpPr>
            <a:spLocks noChangeArrowheads="1"/>
          </p:cNvSpPr>
          <p:nvPr/>
        </p:nvSpPr>
        <p:spPr bwMode="auto">
          <a:xfrm>
            <a:off x="1143001" y="318143"/>
            <a:ext cx="184731"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tabLst>
                <a:tab pos="1304925" algn="l"/>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1304925"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1304925"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1304925"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1304925"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1304925"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1304925"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1304925"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1304925" algn="l"/>
              </a:tabLst>
              <a:defRPr>
                <a:solidFill>
                  <a:schemeClr val="tx1"/>
                </a:solidFill>
                <a:latin typeface="Arial" panose="020B0604020202020204" pitchFamily="34" charset="0"/>
                <a:cs typeface="Arial" panose="020B0604020202020204" pitchFamily="34" charset="0"/>
              </a:defRPr>
            </a:lvl9pPr>
          </a:lstStyle>
          <a:p>
            <a:pPr eaLnBrk="1" hangingPunct="1"/>
            <a:br>
              <a:rPr lang="en-US" altLang="en-US" sz="900" b="1">
                <a:latin typeface="Times New Roman" panose="02020603050405020304" pitchFamily="18" charset="0"/>
                <a:ea typeface="Calibri" panose="020F0502020204030204" pitchFamily="34" charset="0"/>
                <a:cs typeface="Times New Roman" panose="02020603050405020304" pitchFamily="18" charset="0"/>
              </a:rPr>
            </a:br>
            <a:endParaRPr lang="en-US" altLang="en-US" sz="105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871085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14550" y="171450"/>
            <a:ext cx="5372100" cy="342900"/>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schemeClr val="bg1"/>
                </a:solidFill>
                <a:latin typeface="Times" panose="02020603050405020304" pitchFamily="18" charset="0"/>
                <a:cs typeface="Times" panose="02020603050405020304" pitchFamily="18" charset="0"/>
              </a:rPr>
              <a:t>Major Research Activities and CCRAS institutes</a:t>
            </a:r>
          </a:p>
        </p:txBody>
      </p:sp>
      <p:cxnSp>
        <p:nvCxnSpPr>
          <p:cNvPr id="8" name="Straight Connector 7"/>
          <p:cNvCxnSpPr/>
          <p:nvPr/>
        </p:nvCxnSpPr>
        <p:spPr>
          <a:xfrm>
            <a:off x="4800600" y="514350"/>
            <a:ext cx="0" cy="342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171700" y="857250"/>
            <a:ext cx="51435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171700" y="857250"/>
            <a:ext cx="0" cy="1714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3543300" y="857250"/>
            <a:ext cx="0" cy="1714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182848" y="1085850"/>
            <a:ext cx="1503202" cy="230832"/>
          </a:xfrm>
          <a:prstGeom prst="rect">
            <a:avLst/>
          </a:prstGeom>
          <a:solidFill>
            <a:schemeClr val="tx2">
              <a:lumMod val="1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defRPr/>
            </a:pPr>
            <a:r>
              <a:rPr lang="en-US" sz="900" b="1" dirty="0">
                <a:solidFill>
                  <a:schemeClr val="bg1"/>
                </a:solidFill>
                <a:latin typeface="Arial" pitchFamily="34" charset="0"/>
                <a:ea typeface="Open Sans" pitchFamily="34" charset="0"/>
                <a:cs typeface="Arial" pitchFamily="34" charset="0"/>
              </a:rPr>
              <a:t>Clinical</a:t>
            </a:r>
            <a:r>
              <a:rPr lang="en-US" sz="900" b="1" dirty="0">
                <a:solidFill>
                  <a:schemeClr val="bg1"/>
                </a:solidFill>
                <a:latin typeface="Open Sans" pitchFamily="34" charset="0"/>
                <a:ea typeface="Open Sans" pitchFamily="34" charset="0"/>
                <a:cs typeface="Open Sans" pitchFamily="34" charset="0"/>
              </a:rPr>
              <a:t> </a:t>
            </a:r>
            <a:r>
              <a:rPr lang="en-US" sz="900" b="1" dirty="0">
                <a:solidFill>
                  <a:schemeClr val="bg1"/>
                </a:solidFill>
                <a:latin typeface="Times" panose="02020603050405020304" pitchFamily="18" charset="0"/>
                <a:ea typeface="Open Sans" pitchFamily="34" charset="0"/>
                <a:cs typeface="Times" panose="02020603050405020304" pitchFamily="18" charset="0"/>
              </a:rPr>
              <a:t>Research(25</a:t>
            </a:r>
            <a:r>
              <a:rPr lang="en-US" sz="900" b="1" dirty="0">
                <a:solidFill>
                  <a:schemeClr val="bg1"/>
                </a:solidFill>
                <a:latin typeface="Open Sans" pitchFamily="34" charset="0"/>
                <a:ea typeface="Open Sans" pitchFamily="34" charset="0"/>
                <a:cs typeface="Open Sans" pitchFamily="34" charset="0"/>
              </a:rPr>
              <a:t>)</a:t>
            </a:r>
          </a:p>
        </p:txBody>
      </p:sp>
      <p:sp>
        <p:nvSpPr>
          <p:cNvPr id="34" name="TextBox 33"/>
          <p:cNvSpPr txBox="1"/>
          <p:nvPr/>
        </p:nvSpPr>
        <p:spPr>
          <a:xfrm>
            <a:off x="4171950" y="1028700"/>
            <a:ext cx="1257300" cy="338554"/>
          </a:xfrm>
          <a:prstGeom prst="rect">
            <a:avLst/>
          </a:prstGeo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a:spAutoFit/>
          </a:bodyPr>
          <a:lstStyle/>
          <a:p>
            <a:pPr algn="ctr">
              <a:defRPr/>
            </a:pPr>
            <a:r>
              <a:rPr lang="en-US" sz="800" b="1" dirty="0">
                <a:solidFill>
                  <a:schemeClr val="tx1">
                    <a:lumMod val="50000"/>
                  </a:schemeClr>
                </a:solidFill>
                <a:latin typeface="Times" panose="02020603050405020304" pitchFamily="18" charset="0"/>
                <a:ea typeface="Open Sans" pitchFamily="34" charset="0"/>
                <a:cs typeface="Times" panose="02020603050405020304" pitchFamily="18" charset="0"/>
              </a:rPr>
              <a:t>Drug</a:t>
            </a:r>
            <a:r>
              <a:rPr lang="en-US" sz="800" b="1" dirty="0">
                <a:solidFill>
                  <a:schemeClr val="tx1">
                    <a:lumMod val="50000"/>
                  </a:schemeClr>
                </a:solidFill>
                <a:latin typeface="Open Sans" pitchFamily="34" charset="0"/>
                <a:ea typeface="Open Sans" pitchFamily="34" charset="0"/>
                <a:cs typeface="Open Sans" pitchFamily="34" charset="0"/>
              </a:rPr>
              <a:t> Standardization  Research(5)</a:t>
            </a:r>
          </a:p>
        </p:txBody>
      </p:sp>
      <p:cxnSp>
        <p:nvCxnSpPr>
          <p:cNvPr id="128" name="Straight Arrow Connector 127"/>
          <p:cNvCxnSpPr/>
          <p:nvPr/>
        </p:nvCxnSpPr>
        <p:spPr>
          <a:xfrm>
            <a:off x="7315200" y="857250"/>
            <a:ext cx="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8" name="TextBox 167"/>
          <p:cNvSpPr txBox="1"/>
          <p:nvPr/>
        </p:nvSpPr>
        <p:spPr>
          <a:xfrm>
            <a:off x="6629399" y="1085850"/>
            <a:ext cx="1373697" cy="338554"/>
          </a:xfrm>
          <a:prstGeom prst="rect">
            <a:avLst/>
          </a:prstGeom>
          <a:solidFill>
            <a:schemeClr val="accent6">
              <a:lumMod val="60000"/>
              <a:lumOff val="4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defRPr/>
            </a:pPr>
            <a:r>
              <a:rPr lang="en-US" sz="800" b="1" dirty="0">
                <a:solidFill>
                  <a:schemeClr val="tx1">
                    <a:lumMod val="50000"/>
                  </a:schemeClr>
                </a:solidFill>
                <a:latin typeface="Times" panose="02020603050405020304" pitchFamily="18" charset="0"/>
                <a:ea typeface="Open Sans" pitchFamily="34" charset="0"/>
                <a:cs typeface="Times" panose="02020603050405020304" pitchFamily="18" charset="0"/>
              </a:rPr>
              <a:t>Literary &amp; Fundamental Research(5)</a:t>
            </a:r>
          </a:p>
        </p:txBody>
      </p:sp>
      <p:cxnSp>
        <p:nvCxnSpPr>
          <p:cNvPr id="61" name="Straight Arrow Connector 60"/>
          <p:cNvCxnSpPr/>
          <p:nvPr/>
        </p:nvCxnSpPr>
        <p:spPr>
          <a:xfrm>
            <a:off x="4800600" y="857250"/>
            <a:ext cx="0" cy="1714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5829300" y="857250"/>
            <a:ext cx="0" cy="1714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2894991" y="1028700"/>
            <a:ext cx="1105509" cy="338554"/>
          </a:xfrm>
          <a:prstGeom prst="rect">
            <a:avLst/>
          </a:prstGeom>
          <a:solidFill>
            <a:srgbClr val="0101A3"/>
          </a:solidFill>
        </p:spPr>
        <p:style>
          <a:lnRef idx="2">
            <a:schemeClr val="dk1"/>
          </a:lnRef>
          <a:fillRef idx="1">
            <a:schemeClr val="lt1"/>
          </a:fillRef>
          <a:effectRef idx="0">
            <a:schemeClr val="dk1"/>
          </a:effectRef>
          <a:fontRef idx="minor">
            <a:schemeClr val="dk1"/>
          </a:fontRef>
        </p:style>
        <p:txBody>
          <a:bodyPr wrap="square">
            <a:spAutoFit/>
          </a:bodyPr>
          <a:lstStyle/>
          <a:p>
            <a:pPr>
              <a:defRPr/>
            </a:pPr>
            <a:r>
              <a:rPr lang="en-US" sz="800" b="1" dirty="0">
                <a:solidFill>
                  <a:schemeClr val="bg1"/>
                </a:solidFill>
                <a:latin typeface="Times" panose="02020603050405020304" pitchFamily="18" charset="0"/>
                <a:ea typeface="Open Sans" pitchFamily="34" charset="0"/>
                <a:cs typeface="Times" panose="02020603050405020304" pitchFamily="18" charset="0"/>
              </a:rPr>
              <a:t>Medicinal</a:t>
            </a:r>
            <a:r>
              <a:rPr lang="en-US" sz="800" b="1" dirty="0">
                <a:solidFill>
                  <a:schemeClr val="bg1"/>
                </a:solidFill>
                <a:latin typeface="Open Sans" pitchFamily="34" charset="0"/>
                <a:ea typeface="Open Sans" pitchFamily="34" charset="0"/>
                <a:cs typeface="Open Sans" pitchFamily="34" charset="0"/>
              </a:rPr>
              <a:t> Plant </a:t>
            </a:r>
            <a:r>
              <a:rPr lang="en-US" sz="800" b="1" dirty="0">
                <a:solidFill>
                  <a:schemeClr val="bg1"/>
                </a:solidFill>
                <a:latin typeface="Arial" pitchFamily="34" charset="0"/>
                <a:ea typeface="Open Sans" pitchFamily="34" charset="0"/>
                <a:cs typeface="Arial" pitchFamily="34" charset="0"/>
              </a:rPr>
              <a:t>Research</a:t>
            </a:r>
            <a:r>
              <a:rPr lang="en-US" sz="800" b="1" dirty="0">
                <a:solidFill>
                  <a:schemeClr val="bg1"/>
                </a:solidFill>
                <a:latin typeface="Open Sans" pitchFamily="34" charset="0"/>
                <a:ea typeface="Open Sans" pitchFamily="34" charset="0"/>
                <a:cs typeface="Open Sans" pitchFamily="34" charset="0"/>
              </a:rPr>
              <a:t> (6)</a:t>
            </a:r>
          </a:p>
        </p:txBody>
      </p:sp>
      <p:sp>
        <p:nvSpPr>
          <p:cNvPr id="84" name="TextBox 83"/>
          <p:cNvSpPr txBox="1"/>
          <p:nvPr/>
        </p:nvSpPr>
        <p:spPr>
          <a:xfrm>
            <a:off x="5486400" y="1028700"/>
            <a:ext cx="1085850" cy="338554"/>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a:spAutoFit/>
          </a:bodyPr>
          <a:lstStyle/>
          <a:p>
            <a:pPr>
              <a:defRPr/>
            </a:pPr>
            <a:r>
              <a:rPr lang="en-US" sz="800" b="1" dirty="0">
                <a:solidFill>
                  <a:schemeClr val="tx1">
                    <a:lumMod val="50000"/>
                  </a:schemeClr>
                </a:solidFill>
                <a:latin typeface="Times" panose="02020603050405020304" pitchFamily="18" charset="0"/>
                <a:ea typeface="Open Sans" pitchFamily="34" charset="0"/>
                <a:cs typeface="Times" panose="02020603050405020304" pitchFamily="18" charset="0"/>
              </a:rPr>
              <a:t>Pharmacology Research(5)</a:t>
            </a:r>
          </a:p>
        </p:txBody>
      </p:sp>
      <p:graphicFrame>
        <p:nvGraphicFramePr>
          <p:cNvPr id="90" name="Table 89"/>
          <p:cNvGraphicFramePr>
            <a:graphicFrameLocks noGrp="1"/>
          </p:cNvGraphicFramePr>
          <p:nvPr>
            <p:extLst>
              <p:ext uri="{D42A27DB-BD31-4B8C-83A1-F6EECF244321}">
                <p14:modId xmlns:p14="http://schemas.microsoft.com/office/powerpoint/2010/main" val="1792842542"/>
              </p:ext>
            </p:extLst>
          </p:nvPr>
        </p:nvGraphicFramePr>
        <p:xfrm>
          <a:off x="1182848" y="1485900"/>
          <a:ext cx="1674652" cy="3614750"/>
        </p:xfrm>
        <a:graphic>
          <a:graphicData uri="http://schemas.openxmlformats.org/drawingml/2006/table">
            <a:tbl>
              <a:tblPr>
                <a:tableStyleId>{D03447BB-5D67-496B-8E87-E561075AD55C}</a:tableStyleId>
              </a:tblPr>
              <a:tblGrid>
                <a:gridCol w="1674652">
                  <a:extLst>
                    <a:ext uri="{9D8B030D-6E8A-4147-A177-3AD203B41FA5}">
                      <a16:colId xmlns:a16="http://schemas.microsoft.com/office/drawing/2014/main" val="20000"/>
                    </a:ext>
                  </a:extLst>
                </a:gridCol>
              </a:tblGrid>
              <a:tr h="144590">
                <a:tc>
                  <a:txBody>
                    <a:bodyPr/>
                    <a:lstStyle/>
                    <a:p>
                      <a:pPr marL="41275" marR="0" algn="just">
                        <a:lnSpc>
                          <a:spcPct val="115000"/>
                        </a:lnSpc>
                        <a:spcBef>
                          <a:spcPts val="0"/>
                        </a:spcBef>
                        <a:spcAft>
                          <a:spcPts val="0"/>
                        </a:spcAft>
                      </a:pPr>
                      <a:r>
                        <a:rPr lang="en-US" sz="800" b="1" baseline="0" dirty="0">
                          <a:solidFill>
                            <a:srgbClr val="002060"/>
                          </a:solidFill>
                          <a:latin typeface="Times" panose="02020603050405020304" pitchFamily="18" charset="0"/>
                          <a:cs typeface="Times" panose="02020603050405020304" pitchFamily="18" charset="0"/>
                        </a:rPr>
                        <a:t>1. CARI, New Delhi</a:t>
                      </a:r>
                      <a:endParaRPr lang="en-US" sz="800" b="1" baseline="0" dirty="0">
                        <a:solidFill>
                          <a:srgbClr val="002060"/>
                        </a:solidFill>
                        <a:latin typeface="Times" panose="02020603050405020304" pitchFamily="18" charset="0"/>
                        <a:ea typeface="Cambria"/>
                        <a:cs typeface="Times"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0"/>
                  </a:ext>
                </a:extLst>
              </a:tr>
              <a:tr h="144590">
                <a:tc>
                  <a:txBody>
                    <a:bodyPr/>
                    <a:lstStyle/>
                    <a:p>
                      <a:pPr marL="41275" marR="0" algn="just">
                        <a:lnSpc>
                          <a:spcPct val="115000"/>
                        </a:lnSpc>
                        <a:spcBef>
                          <a:spcPts val="0"/>
                        </a:spcBef>
                        <a:spcAft>
                          <a:spcPts val="0"/>
                        </a:spcAft>
                      </a:pPr>
                      <a:r>
                        <a:rPr lang="en-US" sz="800" b="1" baseline="0" dirty="0">
                          <a:solidFill>
                            <a:srgbClr val="002060"/>
                          </a:solidFill>
                          <a:latin typeface="Times" panose="02020603050405020304" pitchFamily="18" charset="0"/>
                          <a:cs typeface="Times" panose="02020603050405020304" pitchFamily="18" charset="0"/>
                        </a:rPr>
                        <a:t>2. NARIP, Cheruthuruthy</a:t>
                      </a:r>
                      <a:endParaRPr lang="en-US" sz="800" b="1" baseline="0" dirty="0">
                        <a:solidFill>
                          <a:srgbClr val="002060"/>
                        </a:solidFill>
                        <a:latin typeface="Times" panose="02020603050405020304" pitchFamily="18" charset="0"/>
                        <a:ea typeface="Cambria"/>
                        <a:cs typeface="Times"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1"/>
                  </a:ext>
                </a:extLst>
              </a:tr>
              <a:tr h="144590">
                <a:tc>
                  <a:txBody>
                    <a:bodyPr/>
                    <a:lstStyle/>
                    <a:p>
                      <a:pPr marL="41275" marR="0" algn="just">
                        <a:lnSpc>
                          <a:spcPct val="115000"/>
                        </a:lnSpc>
                        <a:spcBef>
                          <a:spcPts val="0"/>
                        </a:spcBef>
                        <a:spcAft>
                          <a:spcPts val="0"/>
                        </a:spcAft>
                      </a:pPr>
                      <a:r>
                        <a:rPr lang="en-US" sz="800" b="1" baseline="0" dirty="0">
                          <a:solidFill>
                            <a:srgbClr val="002060"/>
                          </a:solidFill>
                          <a:latin typeface="Times" panose="02020603050405020304" pitchFamily="18" charset="0"/>
                          <a:cs typeface="Times" panose="02020603050405020304" pitchFamily="18" charset="0"/>
                        </a:rPr>
                        <a:t>3. CARI, Bhubaneswar</a:t>
                      </a:r>
                      <a:endParaRPr lang="en-US" sz="800" b="1" baseline="0" dirty="0">
                        <a:solidFill>
                          <a:srgbClr val="002060"/>
                        </a:solidFill>
                        <a:latin typeface="Times" panose="02020603050405020304" pitchFamily="18" charset="0"/>
                        <a:ea typeface="Cambria"/>
                        <a:cs typeface="Times"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2"/>
                  </a:ext>
                </a:extLst>
              </a:tr>
              <a:tr h="144590">
                <a:tc>
                  <a:txBody>
                    <a:bodyPr/>
                    <a:lstStyle/>
                    <a:p>
                      <a:pPr marL="41275" marR="0" algn="just">
                        <a:lnSpc>
                          <a:spcPct val="115000"/>
                        </a:lnSpc>
                        <a:spcBef>
                          <a:spcPts val="0"/>
                        </a:spcBef>
                        <a:spcAft>
                          <a:spcPts val="0"/>
                        </a:spcAft>
                      </a:pPr>
                      <a:r>
                        <a:rPr lang="en-US" sz="800" b="1" baseline="0" dirty="0">
                          <a:solidFill>
                            <a:srgbClr val="002060"/>
                          </a:solidFill>
                          <a:latin typeface="Times" panose="02020603050405020304" pitchFamily="18" charset="0"/>
                          <a:cs typeface="Times" panose="02020603050405020304" pitchFamily="18" charset="0"/>
                        </a:rPr>
                        <a:t>4. CARI, Kolkata</a:t>
                      </a:r>
                      <a:endParaRPr lang="en-US" sz="800" b="1" baseline="0" dirty="0">
                        <a:solidFill>
                          <a:srgbClr val="002060"/>
                        </a:solidFill>
                        <a:latin typeface="Times" panose="02020603050405020304" pitchFamily="18" charset="0"/>
                        <a:ea typeface="Cambria"/>
                        <a:cs typeface="Times"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3"/>
                  </a:ext>
                </a:extLst>
              </a:tr>
              <a:tr h="144590">
                <a:tc>
                  <a:txBody>
                    <a:bodyPr/>
                    <a:lstStyle/>
                    <a:p>
                      <a:pPr marL="41275" marR="0" algn="just">
                        <a:lnSpc>
                          <a:spcPct val="115000"/>
                        </a:lnSpc>
                        <a:spcBef>
                          <a:spcPts val="0"/>
                        </a:spcBef>
                        <a:spcAft>
                          <a:spcPts val="0"/>
                        </a:spcAft>
                      </a:pPr>
                      <a:r>
                        <a:rPr lang="en-US" sz="800" b="1" baseline="0" dirty="0">
                          <a:solidFill>
                            <a:srgbClr val="002060"/>
                          </a:solidFill>
                          <a:latin typeface="Times" panose="02020603050405020304" pitchFamily="18" charset="0"/>
                          <a:cs typeface="Times" panose="02020603050405020304" pitchFamily="18" charset="0"/>
                        </a:rPr>
                        <a:t>5. CARI, Patiala</a:t>
                      </a: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4"/>
                  </a:ext>
                </a:extLst>
              </a:tr>
              <a:tr h="144590">
                <a:tc>
                  <a:txBody>
                    <a:bodyPr/>
                    <a:lstStyle/>
                    <a:p>
                      <a:pPr marL="41275" marR="0" lvl="0" indent="0" algn="just" defTabSz="914400" rtl="0" eaLnBrk="1" fontAlgn="auto" latinLnBrk="0" hangingPunct="1">
                        <a:lnSpc>
                          <a:spcPct val="115000"/>
                        </a:lnSpc>
                        <a:spcBef>
                          <a:spcPts val="0"/>
                        </a:spcBef>
                        <a:spcAft>
                          <a:spcPts val="0"/>
                        </a:spcAft>
                        <a:buClrTx/>
                        <a:buSzTx/>
                        <a:buFontTx/>
                        <a:buNone/>
                        <a:tabLst>
                          <a:tab pos="457200" algn="l"/>
                          <a:tab pos="2781300" algn="l"/>
                        </a:tabLst>
                        <a:defRPr/>
                      </a:pPr>
                      <a:r>
                        <a:rPr kumimoji="0" lang="en-US" sz="800" b="1" i="0" u="none" strike="noStrike" kern="1200" cap="none" spc="0" normalizeH="0" baseline="0" noProof="0" dirty="0">
                          <a:ln>
                            <a:noFill/>
                          </a:ln>
                          <a:solidFill>
                            <a:srgbClr val="002060"/>
                          </a:solidFill>
                          <a:effectLst/>
                          <a:uLnTx/>
                          <a:uFillTx/>
                          <a:latin typeface="Times" panose="02020603050405020304" pitchFamily="18" charset="0"/>
                          <a:ea typeface="+mn-ea"/>
                          <a:cs typeface="Times" panose="02020603050405020304" pitchFamily="18" charset="0"/>
                        </a:rPr>
                        <a:t>6. RRAP - CARI, Mumbai</a:t>
                      </a:r>
                      <a:endParaRPr kumimoji="0" lang="en-US" sz="800" b="1" i="0" u="none" strike="noStrike" kern="1200" cap="none" spc="0" normalizeH="0" baseline="0" noProof="0" dirty="0">
                        <a:ln>
                          <a:noFill/>
                        </a:ln>
                        <a:solidFill>
                          <a:srgbClr val="002060"/>
                        </a:solidFill>
                        <a:effectLst/>
                        <a:uLnTx/>
                        <a:uFillTx/>
                        <a:latin typeface="Times" panose="02020603050405020304" pitchFamily="18" charset="0"/>
                        <a:ea typeface="Cambria"/>
                        <a:cs typeface="Times"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5"/>
                  </a:ext>
                </a:extLst>
              </a:tr>
              <a:tr h="144590">
                <a:tc>
                  <a:txBody>
                    <a:bodyPr/>
                    <a:lstStyle/>
                    <a:p>
                      <a:pPr marL="41275" marR="0" algn="just">
                        <a:lnSpc>
                          <a:spcPct val="115000"/>
                        </a:lnSpc>
                        <a:spcBef>
                          <a:spcPts val="0"/>
                        </a:spcBef>
                        <a:spcAft>
                          <a:spcPts val="0"/>
                        </a:spcAft>
                      </a:pPr>
                      <a:r>
                        <a:rPr lang="en-US" sz="800" b="1" baseline="0" dirty="0">
                          <a:solidFill>
                            <a:srgbClr val="002060"/>
                          </a:solidFill>
                          <a:latin typeface="Times" panose="02020603050405020304" pitchFamily="18" charset="0"/>
                          <a:cs typeface="Times" panose="02020603050405020304" pitchFamily="18" charset="0"/>
                        </a:rPr>
                        <a:t>7. </a:t>
                      </a:r>
                      <a:r>
                        <a:rPr lang="en-US" sz="800" b="1" kern="1200" baseline="0" dirty="0">
                          <a:solidFill>
                            <a:srgbClr val="002060"/>
                          </a:solidFill>
                          <a:latin typeface="Times" panose="02020603050405020304" pitchFamily="18" charset="0"/>
                          <a:ea typeface="+mn-ea"/>
                          <a:cs typeface="Times" panose="02020603050405020304" pitchFamily="18" charset="0"/>
                        </a:rPr>
                        <a:t>CARI, Bengaluru</a:t>
                      </a:r>
                      <a:endParaRPr lang="en-US" sz="800" b="1" baseline="0" dirty="0">
                        <a:solidFill>
                          <a:srgbClr val="002060"/>
                        </a:solidFill>
                        <a:latin typeface="Times" panose="02020603050405020304" pitchFamily="18" charset="0"/>
                        <a:cs typeface="Times"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6"/>
                  </a:ext>
                </a:extLst>
              </a:tr>
              <a:tr h="144590">
                <a:tc>
                  <a:txBody>
                    <a:bodyPr/>
                    <a:lstStyle/>
                    <a:p>
                      <a:pPr marL="41275" marR="0" algn="just">
                        <a:lnSpc>
                          <a:spcPct val="115000"/>
                        </a:lnSpc>
                        <a:spcBef>
                          <a:spcPts val="0"/>
                        </a:spcBef>
                        <a:spcAft>
                          <a:spcPts val="0"/>
                        </a:spcAft>
                      </a:pPr>
                      <a:r>
                        <a:rPr lang="en-US" sz="800" b="1" baseline="0" dirty="0">
                          <a:solidFill>
                            <a:srgbClr val="002060"/>
                          </a:solidFill>
                          <a:latin typeface="Times" panose="02020603050405020304" pitchFamily="18" charset="0"/>
                          <a:cs typeface="Times" panose="02020603050405020304" pitchFamily="18" charset="0"/>
                        </a:rPr>
                        <a:t>8. </a:t>
                      </a:r>
                      <a:r>
                        <a:rPr lang="en-US" sz="800" b="1" kern="1200" baseline="0" dirty="0">
                          <a:solidFill>
                            <a:srgbClr val="002060"/>
                          </a:solidFill>
                          <a:latin typeface="Times" panose="02020603050405020304" pitchFamily="18" charset="0"/>
                          <a:ea typeface="+mn-ea"/>
                          <a:cs typeface="Times" panose="02020603050405020304" pitchFamily="18" charset="0"/>
                        </a:rPr>
                        <a:t>CARI, Guwahati</a:t>
                      </a:r>
                      <a:endParaRPr lang="en-US" sz="800" b="1" baseline="0" dirty="0">
                        <a:solidFill>
                          <a:srgbClr val="002060"/>
                        </a:solidFill>
                        <a:latin typeface="Times" panose="02020603050405020304" pitchFamily="18" charset="0"/>
                        <a:cs typeface="Times"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7"/>
                  </a:ext>
                </a:extLst>
              </a:tr>
              <a:tr h="144590">
                <a:tc>
                  <a:txBody>
                    <a:bodyPr/>
                    <a:lstStyle/>
                    <a:p>
                      <a:pPr marL="41275" marR="0" algn="just">
                        <a:lnSpc>
                          <a:spcPct val="115000"/>
                        </a:lnSpc>
                        <a:spcBef>
                          <a:spcPts val="0"/>
                        </a:spcBef>
                        <a:spcAft>
                          <a:spcPts val="0"/>
                        </a:spcAft>
                      </a:pPr>
                      <a:r>
                        <a:rPr lang="en-US" sz="800" b="1" baseline="0" dirty="0">
                          <a:solidFill>
                            <a:srgbClr val="002060"/>
                          </a:solidFill>
                          <a:latin typeface="Times" panose="02020603050405020304" pitchFamily="18" charset="0"/>
                          <a:cs typeface="Times" panose="02020603050405020304" pitchFamily="18" charset="0"/>
                        </a:rPr>
                        <a:t>9. RARI, Lucknow</a:t>
                      </a:r>
                      <a:endParaRPr lang="en-US" sz="800" b="1" baseline="0" dirty="0">
                        <a:solidFill>
                          <a:srgbClr val="002060"/>
                        </a:solidFill>
                        <a:latin typeface="Times" panose="02020603050405020304" pitchFamily="18" charset="0"/>
                        <a:ea typeface="Cambria"/>
                        <a:cs typeface="Times"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8"/>
                  </a:ext>
                </a:extLst>
              </a:tr>
              <a:tr h="144590">
                <a:tc>
                  <a:txBody>
                    <a:bodyPr/>
                    <a:lstStyle/>
                    <a:p>
                      <a:pPr marL="41275" marR="0" algn="just">
                        <a:lnSpc>
                          <a:spcPct val="115000"/>
                        </a:lnSpc>
                        <a:spcBef>
                          <a:spcPts val="0"/>
                        </a:spcBef>
                        <a:spcAft>
                          <a:spcPts val="0"/>
                        </a:spcAft>
                      </a:pPr>
                      <a:r>
                        <a:rPr lang="en-US" sz="800" b="1" baseline="0" dirty="0">
                          <a:solidFill>
                            <a:srgbClr val="002060"/>
                          </a:solidFill>
                          <a:latin typeface="Times" panose="02020603050405020304" pitchFamily="18" charset="0"/>
                          <a:cs typeface="Times" panose="02020603050405020304" pitchFamily="18" charset="0"/>
                        </a:rPr>
                        <a:t>10. MS-RARI, Jaipur</a:t>
                      </a:r>
                      <a:endParaRPr lang="en-US" sz="800" b="1" baseline="0" dirty="0">
                        <a:solidFill>
                          <a:srgbClr val="002060"/>
                        </a:solidFill>
                        <a:latin typeface="Times" panose="02020603050405020304" pitchFamily="18" charset="0"/>
                        <a:ea typeface="Cambria"/>
                        <a:cs typeface="Times"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9"/>
                  </a:ext>
                </a:extLst>
              </a:tr>
              <a:tr h="144590">
                <a:tc>
                  <a:txBody>
                    <a:bodyPr/>
                    <a:lstStyle/>
                    <a:p>
                      <a:pPr marL="41275" marR="0" algn="just">
                        <a:lnSpc>
                          <a:spcPct val="115000"/>
                        </a:lnSpc>
                        <a:spcBef>
                          <a:spcPts val="0"/>
                        </a:spcBef>
                        <a:spcAft>
                          <a:spcPts val="0"/>
                        </a:spcAft>
                        <a:tabLst>
                          <a:tab pos="457200" algn="l"/>
                          <a:tab pos="2781300" algn="l"/>
                        </a:tabLst>
                      </a:pPr>
                      <a:r>
                        <a:rPr lang="en-US" sz="800" b="1" baseline="0" dirty="0">
                          <a:solidFill>
                            <a:srgbClr val="002060"/>
                          </a:solidFill>
                          <a:latin typeface="Times" panose="02020603050405020304" pitchFamily="18" charset="0"/>
                          <a:cs typeface="Times" panose="02020603050405020304" pitchFamily="18" charset="0"/>
                        </a:rPr>
                        <a:t>11.RARI, Gwalior</a:t>
                      </a:r>
                      <a:endParaRPr lang="en-US" sz="800" b="1" baseline="0" dirty="0">
                        <a:solidFill>
                          <a:srgbClr val="002060"/>
                        </a:solidFill>
                        <a:latin typeface="Times" panose="02020603050405020304" pitchFamily="18" charset="0"/>
                        <a:ea typeface="Cambria"/>
                        <a:cs typeface="Times"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0"/>
                  </a:ext>
                </a:extLst>
              </a:tr>
              <a:tr h="144590">
                <a:tc>
                  <a:txBody>
                    <a:bodyPr/>
                    <a:lstStyle/>
                    <a:p>
                      <a:pPr marL="41275" marR="0" algn="just">
                        <a:lnSpc>
                          <a:spcPct val="115000"/>
                        </a:lnSpc>
                        <a:spcBef>
                          <a:spcPts val="0"/>
                        </a:spcBef>
                        <a:spcAft>
                          <a:spcPts val="0"/>
                        </a:spcAft>
                        <a:tabLst>
                          <a:tab pos="457200" algn="l"/>
                          <a:tab pos="2781300" algn="l"/>
                        </a:tabLst>
                      </a:pPr>
                      <a:r>
                        <a:rPr lang="en-US" sz="800" b="1" baseline="0" dirty="0">
                          <a:solidFill>
                            <a:srgbClr val="002060"/>
                          </a:solidFill>
                          <a:latin typeface="Times" panose="02020603050405020304" pitchFamily="18" charset="0"/>
                          <a:cs typeface="Times" panose="02020603050405020304" pitchFamily="18" charset="0"/>
                        </a:rPr>
                        <a:t>12. RARI, Vijayawada</a:t>
                      </a:r>
                      <a:endParaRPr lang="en-US" sz="800" b="1" baseline="0" dirty="0">
                        <a:solidFill>
                          <a:srgbClr val="002060"/>
                        </a:solidFill>
                        <a:latin typeface="Times" panose="02020603050405020304" pitchFamily="18" charset="0"/>
                        <a:ea typeface="Cambria"/>
                        <a:cs typeface="Times"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1"/>
                  </a:ext>
                </a:extLst>
              </a:tr>
              <a:tr h="144590">
                <a:tc>
                  <a:txBody>
                    <a:bodyPr/>
                    <a:lstStyle/>
                    <a:p>
                      <a:pPr marL="41275" marR="0" algn="just">
                        <a:lnSpc>
                          <a:spcPct val="115000"/>
                        </a:lnSpc>
                        <a:spcBef>
                          <a:spcPts val="0"/>
                        </a:spcBef>
                        <a:spcAft>
                          <a:spcPts val="0"/>
                        </a:spcAft>
                      </a:pPr>
                      <a:r>
                        <a:rPr lang="en-US" sz="800" b="1" baseline="0" dirty="0">
                          <a:solidFill>
                            <a:srgbClr val="002060"/>
                          </a:solidFill>
                          <a:latin typeface="Times" panose="02020603050405020304" pitchFamily="18" charset="0"/>
                          <a:cs typeface="Times" panose="02020603050405020304" pitchFamily="18" charset="0"/>
                        </a:rPr>
                        <a:t>13. RARI, Nagpur</a:t>
                      </a:r>
                      <a:endParaRPr lang="en-US" sz="800" b="1" baseline="0" dirty="0">
                        <a:solidFill>
                          <a:srgbClr val="002060"/>
                        </a:solidFill>
                        <a:latin typeface="Times" panose="02020603050405020304" pitchFamily="18" charset="0"/>
                        <a:ea typeface="Cambria"/>
                        <a:cs typeface="Times"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2"/>
                  </a:ext>
                </a:extLst>
              </a:tr>
              <a:tr h="144590">
                <a:tc>
                  <a:txBody>
                    <a:bodyPr/>
                    <a:lstStyle/>
                    <a:p>
                      <a:pPr marL="41275" marR="0" algn="l">
                        <a:lnSpc>
                          <a:spcPct val="115000"/>
                        </a:lnSpc>
                        <a:spcBef>
                          <a:spcPts val="0"/>
                        </a:spcBef>
                        <a:spcAft>
                          <a:spcPts val="0"/>
                        </a:spcAft>
                      </a:pPr>
                      <a:r>
                        <a:rPr lang="en-US" sz="800" b="1" baseline="0" dirty="0">
                          <a:solidFill>
                            <a:srgbClr val="002060"/>
                          </a:solidFill>
                          <a:latin typeface="Times" panose="02020603050405020304" pitchFamily="18" charset="0"/>
                          <a:cs typeface="Times" panose="02020603050405020304" pitchFamily="18" charset="0"/>
                        </a:rPr>
                        <a:t>14. RARI, Thiruvanthapuram</a:t>
                      </a:r>
                      <a:endParaRPr lang="en-US" sz="800" b="1" baseline="0" dirty="0">
                        <a:solidFill>
                          <a:srgbClr val="002060"/>
                        </a:solidFill>
                        <a:latin typeface="Times" panose="02020603050405020304" pitchFamily="18" charset="0"/>
                        <a:ea typeface="Cambria"/>
                        <a:cs typeface="Times"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3"/>
                  </a:ext>
                </a:extLst>
              </a:tr>
              <a:tr h="144590">
                <a:tc>
                  <a:txBody>
                    <a:bodyPr/>
                    <a:lstStyle/>
                    <a:p>
                      <a:pPr marL="41275" marR="0" algn="just">
                        <a:lnSpc>
                          <a:spcPct val="115000"/>
                        </a:lnSpc>
                        <a:spcBef>
                          <a:spcPts val="0"/>
                        </a:spcBef>
                        <a:spcAft>
                          <a:spcPts val="0"/>
                        </a:spcAft>
                      </a:pPr>
                      <a:r>
                        <a:rPr lang="en-US" sz="800" b="1" baseline="0" dirty="0">
                          <a:solidFill>
                            <a:srgbClr val="002060"/>
                          </a:solidFill>
                          <a:latin typeface="Times" panose="02020603050405020304" pitchFamily="18" charset="0"/>
                          <a:cs typeface="Times" panose="02020603050405020304" pitchFamily="18" charset="0"/>
                        </a:rPr>
                        <a:t>15. RARI, Patna</a:t>
                      </a:r>
                      <a:endParaRPr lang="en-US" sz="800" b="1" baseline="0" dirty="0">
                        <a:solidFill>
                          <a:srgbClr val="002060"/>
                        </a:solidFill>
                        <a:latin typeface="Times" panose="02020603050405020304" pitchFamily="18" charset="0"/>
                        <a:ea typeface="Cambria"/>
                        <a:cs typeface="Times"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4"/>
                  </a:ext>
                </a:extLst>
              </a:tr>
              <a:tr h="144590">
                <a:tc>
                  <a:txBody>
                    <a:bodyPr/>
                    <a:lstStyle/>
                    <a:p>
                      <a:pPr marL="41275" marR="0" algn="just">
                        <a:lnSpc>
                          <a:spcPct val="115000"/>
                        </a:lnSpc>
                        <a:spcBef>
                          <a:spcPts val="0"/>
                        </a:spcBef>
                        <a:spcAft>
                          <a:spcPts val="0"/>
                        </a:spcAft>
                      </a:pPr>
                      <a:r>
                        <a:rPr lang="en-US" sz="800" b="1" baseline="0" dirty="0">
                          <a:solidFill>
                            <a:srgbClr val="002060"/>
                          </a:solidFill>
                          <a:latin typeface="Times" panose="02020603050405020304" pitchFamily="18" charset="0"/>
                          <a:cs typeface="Times" panose="02020603050405020304" pitchFamily="18" charset="0"/>
                        </a:rPr>
                        <a:t>16. RARI, Gangtok</a:t>
                      </a:r>
                      <a:endParaRPr lang="en-US" sz="800" b="1" baseline="0" dirty="0">
                        <a:solidFill>
                          <a:srgbClr val="002060"/>
                        </a:solidFill>
                        <a:latin typeface="Times" panose="02020603050405020304" pitchFamily="18" charset="0"/>
                        <a:ea typeface="Cambria"/>
                        <a:cs typeface="Times"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5"/>
                  </a:ext>
                </a:extLst>
              </a:tr>
              <a:tr h="144590">
                <a:tc>
                  <a:txBody>
                    <a:bodyPr/>
                    <a:lstStyle/>
                    <a:p>
                      <a:pPr marL="41275" marR="0" algn="just">
                        <a:lnSpc>
                          <a:spcPct val="115000"/>
                        </a:lnSpc>
                        <a:spcBef>
                          <a:spcPts val="0"/>
                        </a:spcBef>
                        <a:spcAft>
                          <a:spcPts val="0"/>
                        </a:spcAft>
                      </a:pPr>
                      <a:r>
                        <a:rPr lang="en-US" sz="800" b="1" baseline="0" dirty="0">
                          <a:solidFill>
                            <a:srgbClr val="002060"/>
                          </a:solidFill>
                          <a:latin typeface="Times" panose="02020603050405020304" pitchFamily="18" charset="0"/>
                          <a:cs typeface="Times" panose="02020603050405020304" pitchFamily="18" charset="0"/>
                        </a:rPr>
                        <a:t>17. RARI, Itanagar</a:t>
                      </a:r>
                      <a:endParaRPr lang="en-US" sz="800" b="1" baseline="0" dirty="0">
                        <a:solidFill>
                          <a:srgbClr val="002060"/>
                        </a:solidFill>
                        <a:latin typeface="Times" panose="02020603050405020304" pitchFamily="18" charset="0"/>
                        <a:ea typeface="Cambria"/>
                        <a:cs typeface="Times"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6"/>
                  </a:ext>
                </a:extLst>
              </a:tr>
              <a:tr h="144590">
                <a:tc>
                  <a:txBody>
                    <a:bodyPr/>
                    <a:lstStyle/>
                    <a:p>
                      <a:pPr marL="41275" marR="0" algn="just">
                        <a:lnSpc>
                          <a:spcPct val="115000"/>
                        </a:lnSpc>
                        <a:spcBef>
                          <a:spcPts val="0"/>
                        </a:spcBef>
                        <a:spcAft>
                          <a:spcPts val="0"/>
                        </a:spcAft>
                      </a:pPr>
                      <a:r>
                        <a:rPr lang="en-US" sz="800" b="1" baseline="0" dirty="0">
                          <a:solidFill>
                            <a:srgbClr val="002060"/>
                          </a:solidFill>
                          <a:latin typeface="Times" panose="02020603050405020304" pitchFamily="18" charset="0"/>
                          <a:cs typeface="Times" panose="02020603050405020304" pitchFamily="18" charset="0"/>
                        </a:rPr>
                        <a:t>18. RARI, Jammu</a:t>
                      </a:r>
                      <a:endParaRPr lang="en-US" sz="800" b="1" baseline="0" dirty="0">
                        <a:solidFill>
                          <a:srgbClr val="002060"/>
                        </a:solidFill>
                        <a:latin typeface="Times" panose="02020603050405020304" pitchFamily="18" charset="0"/>
                        <a:ea typeface="Cambria"/>
                        <a:cs typeface="Times"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7"/>
                  </a:ext>
                </a:extLst>
              </a:tr>
              <a:tr h="144590">
                <a:tc>
                  <a:txBody>
                    <a:bodyPr/>
                    <a:lstStyle/>
                    <a:p>
                      <a:pPr marL="41275" marR="0" algn="just">
                        <a:lnSpc>
                          <a:spcPct val="115000"/>
                        </a:lnSpc>
                        <a:spcBef>
                          <a:spcPts val="0"/>
                        </a:spcBef>
                        <a:spcAft>
                          <a:spcPts val="0"/>
                        </a:spcAft>
                      </a:pPr>
                      <a:r>
                        <a:rPr lang="en-US" sz="800" b="1" baseline="0" dirty="0">
                          <a:solidFill>
                            <a:srgbClr val="002060"/>
                          </a:solidFill>
                          <a:latin typeface="Times" panose="02020603050405020304" pitchFamily="18" charset="0"/>
                          <a:cs typeface="Times" panose="02020603050405020304" pitchFamily="18" charset="0"/>
                        </a:rPr>
                        <a:t>19. RARI, </a:t>
                      </a:r>
                      <a:r>
                        <a:rPr lang="en-US" sz="800" b="1" baseline="0" dirty="0" err="1">
                          <a:solidFill>
                            <a:srgbClr val="002060"/>
                          </a:solidFill>
                          <a:latin typeface="Times" panose="02020603050405020304" pitchFamily="18" charset="0"/>
                          <a:cs typeface="Times" panose="02020603050405020304" pitchFamily="18" charset="0"/>
                        </a:rPr>
                        <a:t>Mandi</a:t>
                      </a:r>
                      <a:endParaRPr lang="en-US" sz="800" b="1" baseline="0" dirty="0">
                        <a:solidFill>
                          <a:srgbClr val="002060"/>
                        </a:solidFill>
                        <a:latin typeface="Times" panose="02020603050405020304" pitchFamily="18" charset="0"/>
                        <a:ea typeface="Cambria"/>
                        <a:cs typeface="Times"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8"/>
                  </a:ext>
                </a:extLst>
              </a:tr>
              <a:tr h="144590">
                <a:tc>
                  <a:txBody>
                    <a:bodyPr/>
                    <a:lstStyle/>
                    <a:p>
                      <a:pPr marL="41275" marR="0" algn="just">
                        <a:lnSpc>
                          <a:spcPct val="115000"/>
                        </a:lnSpc>
                        <a:spcBef>
                          <a:spcPts val="0"/>
                        </a:spcBef>
                        <a:spcAft>
                          <a:spcPts val="0"/>
                        </a:spcAft>
                      </a:pPr>
                      <a:r>
                        <a:rPr lang="en-US" sz="800" b="1" baseline="0" dirty="0">
                          <a:solidFill>
                            <a:srgbClr val="002060"/>
                          </a:solidFill>
                          <a:latin typeface="Times" panose="02020603050405020304" pitchFamily="18" charset="0"/>
                          <a:cs typeface="Times" panose="02020603050405020304" pitchFamily="18" charset="0"/>
                        </a:rPr>
                        <a:t>20. RARI, Ahmedabad</a:t>
                      </a:r>
                      <a:endParaRPr lang="en-US" sz="800" b="1" baseline="0" dirty="0">
                        <a:solidFill>
                          <a:srgbClr val="002060"/>
                        </a:solidFill>
                        <a:latin typeface="Times" panose="02020603050405020304" pitchFamily="18" charset="0"/>
                        <a:ea typeface="Cambria"/>
                        <a:cs typeface="Times"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9"/>
                  </a:ext>
                </a:extLst>
              </a:tr>
              <a:tr h="144590">
                <a:tc>
                  <a:txBody>
                    <a:bodyPr/>
                    <a:lstStyle/>
                    <a:p>
                      <a:pPr marL="41275" marR="0" algn="just">
                        <a:lnSpc>
                          <a:spcPct val="115000"/>
                        </a:lnSpc>
                        <a:spcBef>
                          <a:spcPts val="0"/>
                        </a:spcBef>
                        <a:spcAft>
                          <a:spcPts val="0"/>
                        </a:spcAft>
                      </a:pPr>
                      <a:r>
                        <a:rPr lang="en-US" sz="800" b="1" baseline="0" dirty="0">
                          <a:solidFill>
                            <a:srgbClr val="002060"/>
                          </a:solidFill>
                          <a:latin typeface="Times" panose="02020603050405020304" pitchFamily="18" charset="0"/>
                          <a:cs typeface="Times" panose="02020603050405020304" pitchFamily="18" charset="0"/>
                        </a:rPr>
                        <a:t>21. RARI, </a:t>
                      </a:r>
                      <a:r>
                        <a:rPr lang="en-US" sz="800" b="1" baseline="0" dirty="0" err="1">
                          <a:solidFill>
                            <a:srgbClr val="002060"/>
                          </a:solidFill>
                          <a:latin typeface="Times" panose="02020603050405020304" pitchFamily="18" charset="0"/>
                          <a:cs typeface="Times" panose="02020603050405020304" pitchFamily="18" charset="0"/>
                        </a:rPr>
                        <a:t>Ranikhet</a:t>
                      </a:r>
                      <a:endParaRPr lang="en-US" sz="800" b="1" baseline="0" dirty="0">
                        <a:solidFill>
                          <a:srgbClr val="002060"/>
                        </a:solidFill>
                        <a:latin typeface="Times" panose="02020603050405020304" pitchFamily="18" charset="0"/>
                        <a:ea typeface="Cambria"/>
                        <a:cs typeface="Times"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20"/>
                  </a:ext>
                </a:extLst>
              </a:tr>
              <a:tr h="144590">
                <a:tc>
                  <a:txBody>
                    <a:bodyPr/>
                    <a:lstStyle/>
                    <a:p>
                      <a:pPr marL="41275" marR="0" algn="just">
                        <a:lnSpc>
                          <a:spcPct val="115000"/>
                        </a:lnSpc>
                        <a:spcBef>
                          <a:spcPts val="0"/>
                        </a:spcBef>
                        <a:spcAft>
                          <a:spcPts val="0"/>
                        </a:spcAft>
                      </a:pPr>
                      <a:r>
                        <a:rPr lang="en-US" sz="800" b="1" baseline="0" dirty="0">
                          <a:solidFill>
                            <a:srgbClr val="002060"/>
                          </a:solidFill>
                          <a:latin typeface="Times" panose="02020603050405020304" pitchFamily="18" charset="0"/>
                          <a:cs typeface="Times" panose="02020603050405020304" pitchFamily="18" charset="0"/>
                        </a:rPr>
                        <a:t>22. ALRARI, Chennai</a:t>
                      </a:r>
                      <a:endParaRPr lang="en-US" sz="800" b="1" baseline="0" dirty="0">
                        <a:solidFill>
                          <a:srgbClr val="002060"/>
                        </a:solidFill>
                        <a:latin typeface="Times" panose="02020603050405020304" pitchFamily="18" charset="0"/>
                        <a:ea typeface="Cambria"/>
                        <a:cs typeface="Times"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21"/>
                  </a:ext>
                </a:extLst>
              </a:tr>
              <a:tr h="144590">
                <a:tc>
                  <a:txBody>
                    <a:bodyPr/>
                    <a:lstStyle/>
                    <a:p>
                      <a:pPr marL="41275" marR="0" algn="just">
                        <a:lnSpc>
                          <a:spcPct val="115000"/>
                        </a:lnSpc>
                        <a:spcBef>
                          <a:spcPts val="0"/>
                        </a:spcBef>
                        <a:spcAft>
                          <a:spcPts val="0"/>
                        </a:spcAft>
                      </a:pPr>
                      <a:r>
                        <a:rPr lang="en-US" sz="800" b="1" baseline="0" dirty="0">
                          <a:solidFill>
                            <a:srgbClr val="002060"/>
                          </a:solidFill>
                          <a:latin typeface="Times" panose="02020603050405020304" pitchFamily="18" charset="0"/>
                          <a:cs typeface="Times" panose="02020603050405020304" pitchFamily="18" charset="0"/>
                        </a:rPr>
                        <a:t>23. RARI, Port Blair</a:t>
                      </a:r>
                      <a:endParaRPr lang="en-US" sz="800" b="1" baseline="0" dirty="0">
                        <a:solidFill>
                          <a:srgbClr val="002060"/>
                        </a:solidFill>
                        <a:latin typeface="Times" panose="02020603050405020304" pitchFamily="18" charset="0"/>
                        <a:ea typeface="Cambria"/>
                        <a:cs typeface="Times"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22"/>
                  </a:ext>
                </a:extLst>
              </a:tr>
              <a:tr h="144590">
                <a:tc>
                  <a:txBody>
                    <a:bodyPr/>
                    <a:lstStyle/>
                    <a:p>
                      <a:pPr marL="41275" marR="0" algn="just">
                        <a:lnSpc>
                          <a:spcPct val="115000"/>
                        </a:lnSpc>
                        <a:spcBef>
                          <a:spcPts val="0"/>
                        </a:spcBef>
                        <a:spcAft>
                          <a:spcPts val="0"/>
                        </a:spcAft>
                      </a:pPr>
                      <a:r>
                        <a:rPr lang="en-US" sz="800" b="1" baseline="0" dirty="0">
                          <a:solidFill>
                            <a:srgbClr val="002060"/>
                          </a:solidFill>
                          <a:latin typeface="Times" panose="02020603050405020304" pitchFamily="18" charset="0"/>
                          <a:cs typeface="Times" panose="02020603050405020304" pitchFamily="18" charset="0"/>
                        </a:rPr>
                        <a:t>24. RARC, </a:t>
                      </a:r>
                      <a:r>
                        <a:rPr lang="en-US" sz="800" b="1" baseline="0" dirty="0" err="1">
                          <a:solidFill>
                            <a:srgbClr val="002060"/>
                          </a:solidFill>
                          <a:latin typeface="Times" panose="02020603050405020304" pitchFamily="18" charset="0"/>
                          <a:cs typeface="Times" panose="02020603050405020304" pitchFamily="18" charset="0"/>
                        </a:rPr>
                        <a:t>Dimapur</a:t>
                      </a:r>
                      <a:endParaRPr lang="en-US" sz="800" b="1" baseline="0" dirty="0">
                        <a:solidFill>
                          <a:srgbClr val="002060"/>
                        </a:solidFill>
                        <a:latin typeface="Times" panose="02020603050405020304" pitchFamily="18" charset="0"/>
                        <a:ea typeface="Cambria"/>
                        <a:cs typeface="Times"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23"/>
                  </a:ext>
                </a:extLst>
              </a:tr>
              <a:tr h="144590">
                <a:tc>
                  <a:txBody>
                    <a:bodyPr/>
                    <a:lstStyle/>
                    <a:p>
                      <a:pPr marL="41275" marR="0" algn="just">
                        <a:lnSpc>
                          <a:spcPct val="115000"/>
                        </a:lnSpc>
                        <a:spcBef>
                          <a:spcPts val="0"/>
                        </a:spcBef>
                        <a:spcAft>
                          <a:spcPts val="0"/>
                        </a:spcAft>
                      </a:pPr>
                      <a:r>
                        <a:rPr lang="en-US" sz="800" b="1" baseline="0" dirty="0">
                          <a:solidFill>
                            <a:srgbClr val="002060"/>
                          </a:solidFill>
                          <a:latin typeface="Times" panose="02020603050405020304" pitchFamily="18" charset="0"/>
                          <a:cs typeface="Times" panose="02020603050405020304" pitchFamily="18" charset="0"/>
                        </a:rPr>
                        <a:t>25. RARC, Agartala</a:t>
                      </a:r>
                      <a:endParaRPr lang="en-US" sz="800" b="1" baseline="0" dirty="0">
                        <a:solidFill>
                          <a:srgbClr val="002060"/>
                        </a:solidFill>
                        <a:latin typeface="Times" panose="02020603050405020304" pitchFamily="18" charset="0"/>
                        <a:ea typeface="Cambria"/>
                        <a:cs typeface="Times"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24"/>
                  </a:ext>
                </a:extLst>
              </a:tr>
            </a:tbl>
          </a:graphicData>
        </a:graphic>
      </p:graphicFrame>
      <p:graphicFrame>
        <p:nvGraphicFramePr>
          <p:cNvPr id="91" name="Table 90"/>
          <p:cNvGraphicFramePr>
            <a:graphicFrameLocks noGrp="1"/>
          </p:cNvGraphicFramePr>
          <p:nvPr>
            <p:extLst>
              <p:ext uri="{D42A27DB-BD31-4B8C-83A1-F6EECF244321}">
                <p14:modId xmlns:p14="http://schemas.microsoft.com/office/powerpoint/2010/main" val="2637460962"/>
              </p:ext>
            </p:extLst>
          </p:nvPr>
        </p:nvGraphicFramePr>
        <p:xfrm>
          <a:off x="3086100" y="1485900"/>
          <a:ext cx="991210" cy="867540"/>
        </p:xfrm>
        <a:graphic>
          <a:graphicData uri="http://schemas.openxmlformats.org/drawingml/2006/table">
            <a:tbl>
              <a:tblPr>
                <a:tableStyleId>{775DCB02-9BB8-47FD-8907-85C794F793BA}</a:tableStyleId>
              </a:tblPr>
              <a:tblGrid>
                <a:gridCol w="991210">
                  <a:extLst>
                    <a:ext uri="{9D8B030D-6E8A-4147-A177-3AD203B41FA5}">
                      <a16:colId xmlns:a16="http://schemas.microsoft.com/office/drawing/2014/main" val="20000"/>
                    </a:ext>
                  </a:extLst>
                </a:gridCol>
              </a:tblGrid>
              <a:tr h="144590">
                <a:tc>
                  <a:txBody>
                    <a:bodyPr/>
                    <a:lstStyle/>
                    <a:p>
                      <a:pPr marL="41275" marR="0" algn="just">
                        <a:lnSpc>
                          <a:spcPct val="115000"/>
                        </a:lnSpc>
                        <a:spcBef>
                          <a:spcPts val="0"/>
                        </a:spcBef>
                        <a:spcAft>
                          <a:spcPts val="0"/>
                        </a:spcAft>
                      </a:pPr>
                      <a:r>
                        <a:rPr lang="en-US" sz="800" b="1" dirty="0">
                          <a:solidFill>
                            <a:srgbClr val="002060"/>
                          </a:solidFill>
                          <a:latin typeface="Times" panose="02020603050405020304" pitchFamily="18" charset="0"/>
                          <a:cs typeface="Times" panose="02020603050405020304" pitchFamily="18" charset="0"/>
                        </a:rPr>
                        <a:t>CARI, Bengaluru</a:t>
                      </a:r>
                      <a:endParaRPr lang="en-US" sz="800" b="1" dirty="0">
                        <a:solidFill>
                          <a:srgbClr val="002060"/>
                        </a:solidFill>
                        <a:latin typeface="Times" panose="02020603050405020304" pitchFamily="18" charset="0"/>
                        <a:ea typeface="Cambria"/>
                        <a:cs typeface="Times"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0000"/>
                  </a:ext>
                </a:extLst>
              </a:tr>
              <a:tr h="144590">
                <a:tc>
                  <a:txBody>
                    <a:bodyPr/>
                    <a:lstStyle/>
                    <a:p>
                      <a:pPr marL="41275" marR="0" algn="just">
                        <a:lnSpc>
                          <a:spcPct val="115000"/>
                        </a:lnSpc>
                        <a:spcBef>
                          <a:spcPts val="0"/>
                        </a:spcBef>
                        <a:spcAft>
                          <a:spcPts val="0"/>
                        </a:spcAft>
                      </a:pPr>
                      <a:r>
                        <a:rPr lang="en-US" sz="800" b="1" dirty="0">
                          <a:solidFill>
                            <a:srgbClr val="002060"/>
                          </a:solidFill>
                          <a:latin typeface="Times" panose="02020603050405020304" pitchFamily="18" charset="0"/>
                          <a:cs typeface="Times" panose="02020603050405020304" pitchFamily="18" charset="0"/>
                        </a:rPr>
                        <a:t>CARI, Guwahati</a:t>
                      </a:r>
                      <a:endParaRPr lang="en-US" sz="800" b="1" dirty="0">
                        <a:solidFill>
                          <a:srgbClr val="002060"/>
                        </a:solidFill>
                        <a:latin typeface="Times" panose="02020603050405020304" pitchFamily="18" charset="0"/>
                        <a:ea typeface="Cambria"/>
                        <a:cs typeface="Times"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0001"/>
                  </a:ext>
                </a:extLst>
              </a:tr>
              <a:tr h="144590">
                <a:tc>
                  <a:txBody>
                    <a:bodyPr/>
                    <a:lstStyle/>
                    <a:p>
                      <a:pPr marL="41275" marR="0" algn="just">
                        <a:lnSpc>
                          <a:spcPct val="115000"/>
                        </a:lnSpc>
                        <a:spcBef>
                          <a:spcPts val="0"/>
                        </a:spcBef>
                        <a:spcAft>
                          <a:spcPts val="0"/>
                        </a:spcAft>
                      </a:pPr>
                      <a:r>
                        <a:rPr lang="en-US" sz="800" b="1" dirty="0">
                          <a:solidFill>
                            <a:srgbClr val="002060"/>
                          </a:solidFill>
                          <a:latin typeface="Times" panose="02020603050405020304" pitchFamily="18" charset="0"/>
                          <a:cs typeface="Times" panose="02020603050405020304" pitchFamily="18" charset="0"/>
                        </a:rPr>
                        <a:t>RARI, Itanagar</a:t>
                      </a:r>
                      <a:endParaRPr lang="en-US" sz="800" b="1" dirty="0">
                        <a:solidFill>
                          <a:srgbClr val="002060"/>
                        </a:solidFill>
                        <a:latin typeface="Times" panose="02020603050405020304" pitchFamily="18" charset="0"/>
                        <a:ea typeface="Cambria"/>
                        <a:cs typeface="Times"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0002"/>
                  </a:ext>
                </a:extLst>
              </a:tr>
              <a:tr h="144590">
                <a:tc>
                  <a:txBody>
                    <a:bodyPr/>
                    <a:lstStyle/>
                    <a:p>
                      <a:pPr marL="41275" marR="0" algn="just">
                        <a:lnSpc>
                          <a:spcPct val="115000"/>
                        </a:lnSpc>
                        <a:spcBef>
                          <a:spcPts val="0"/>
                        </a:spcBef>
                        <a:spcAft>
                          <a:spcPts val="0"/>
                        </a:spcAft>
                      </a:pPr>
                      <a:r>
                        <a:rPr lang="en-US" sz="800" b="1" dirty="0">
                          <a:solidFill>
                            <a:srgbClr val="002060"/>
                          </a:solidFill>
                          <a:latin typeface="Times" panose="02020603050405020304" pitchFamily="18" charset="0"/>
                          <a:cs typeface="Times" panose="02020603050405020304" pitchFamily="18" charset="0"/>
                        </a:rPr>
                        <a:t>RARI, </a:t>
                      </a:r>
                      <a:r>
                        <a:rPr lang="en-US" sz="800" b="1" dirty="0" err="1">
                          <a:solidFill>
                            <a:srgbClr val="002060"/>
                          </a:solidFill>
                          <a:latin typeface="Times" panose="02020603050405020304" pitchFamily="18" charset="0"/>
                          <a:cs typeface="Times" panose="02020603050405020304" pitchFamily="18" charset="0"/>
                        </a:rPr>
                        <a:t>Ranikhet</a:t>
                      </a:r>
                      <a:endParaRPr lang="en-US" sz="800" b="1" dirty="0">
                        <a:solidFill>
                          <a:srgbClr val="002060"/>
                        </a:solidFill>
                        <a:latin typeface="Times" panose="02020603050405020304" pitchFamily="18" charset="0"/>
                        <a:ea typeface="Cambria"/>
                        <a:cs typeface="Times"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0003"/>
                  </a:ext>
                </a:extLst>
              </a:tr>
              <a:tr h="144590">
                <a:tc>
                  <a:txBody>
                    <a:bodyPr/>
                    <a:lstStyle/>
                    <a:p>
                      <a:pPr marL="41275" marR="0">
                        <a:lnSpc>
                          <a:spcPct val="115000"/>
                        </a:lnSpc>
                        <a:spcBef>
                          <a:spcPts val="0"/>
                        </a:spcBef>
                        <a:spcAft>
                          <a:spcPts val="0"/>
                        </a:spcAft>
                      </a:pPr>
                      <a:r>
                        <a:rPr lang="en-US" sz="800" b="1" dirty="0">
                          <a:solidFill>
                            <a:srgbClr val="002060"/>
                          </a:solidFill>
                          <a:latin typeface="Times" panose="02020603050405020304" pitchFamily="18" charset="0"/>
                          <a:cs typeface="Times" panose="02020603050405020304" pitchFamily="18" charset="0"/>
                        </a:rPr>
                        <a:t>CARI, Jhansi </a:t>
                      </a:r>
                      <a:endParaRPr lang="en-US" sz="800" b="1" dirty="0">
                        <a:solidFill>
                          <a:srgbClr val="002060"/>
                        </a:solidFill>
                        <a:latin typeface="Times" panose="02020603050405020304" pitchFamily="18" charset="0"/>
                        <a:ea typeface="Cambria"/>
                        <a:cs typeface="Times"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0004"/>
                  </a:ext>
                </a:extLst>
              </a:tr>
              <a:tr h="144590">
                <a:tc>
                  <a:txBody>
                    <a:bodyPr/>
                    <a:lstStyle/>
                    <a:p>
                      <a:pPr marL="41275" marR="0" algn="just">
                        <a:lnSpc>
                          <a:spcPct val="115000"/>
                        </a:lnSpc>
                        <a:spcBef>
                          <a:spcPts val="0"/>
                        </a:spcBef>
                        <a:spcAft>
                          <a:spcPts val="0"/>
                        </a:spcAft>
                      </a:pPr>
                      <a:r>
                        <a:rPr lang="en-US" sz="800" b="1" dirty="0">
                          <a:solidFill>
                            <a:srgbClr val="002060"/>
                          </a:solidFill>
                          <a:latin typeface="Times" panose="02020603050405020304" pitchFamily="18" charset="0"/>
                          <a:cs typeface="Times" panose="02020603050405020304" pitchFamily="18" charset="0"/>
                        </a:rPr>
                        <a:t>RARI, Pune</a:t>
                      </a:r>
                      <a:endParaRPr lang="en-US" sz="800" b="1" dirty="0">
                        <a:solidFill>
                          <a:srgbClr val="002060"/>
                        </a:solidFill>
                        <a:latin typeface="Times" panose="02020603050405020304" pitchFamily="18" charset="0"/>
                        <a:ea typeface="Cambria"/>
                        <a:cs typeface="Times"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0005"/>
                  </a:ext>
                </a:extLst>
              </a:tr>
            </a:tbl>
          </a:graphicData>
        </a:graphic>
      </p:graphicFrame>
      <p:graphicFrame>
        <p:nvGraphicFramePr>
          <p:cNvPr id="92" name="Table 91"/>
          <p:cNvGraphicFramePr>
            <a:graphicFrameLocks noGrp="1"/>
          </p:cNvGraphicFramePr>
          <p:nvPr>
            <p:extLst>
              <p:ext uri="{D42A27DB-BD31-4B8C-83A1-F6EECF244321}">
                <p14:modId xmlns:p14="http://schemas.microsoft.com/office/powerpoint/2010/main" val="2556800756"/>
              </p:ext>
            </p:extLst>
          </p:nvPr>
        </p:nvGraphicFramePr>
        <p:xfrm>
          <a:off x="4343400" y="1543050"/>
          <a:ext cx="912572" cy="1012128"/>
        </p:xfrm>
        <a:graphic>
          <a:graphicData uri="http://schemas.openxmlformats.org/drawingml/2006/table">
            <a:tbl>
              <a:tblPr>
                <a:tableStyleId>{327F97BB-C833-4FB7-BDE5-3F7075034690}</a:tableStyleId>
              </a:tblPr>
              <a:tblGrid>
                <a:gridCol w="912572">
                  <a:extLst>
                    <a:ext uri="{9D8B030D-6E8A-4147-A177-3AD203B41FA5}">
                      <a16:colId xmlns:a16="http://schemas.microsoft.com/office/drawing/2014/main" val="20000"/>
                    </a:ext>
                  </a:extLst>
                </a:gridCol>
              </a:tblGrid>
              <a:tr h="289179">
                <a:tc>
                  <a:txBody>
                    <a:bodyPr/>
                    <a:lstStyle/>
                    <a:p>
                      <a:pPr marL="41275" marR="0" algn="just">
                        <a:lnSpc>
                          <a:spcPct val="115000"/>
                        </a:lnSpc>
                        <a:spcBef>
                          <a:spcPts val="0"/>
                        </a:spcBef>
                        <a:spcAft>
                          <a:spcPts val="0"/>
                        </a:spcAft>
                      </a:pPr>
                      <a:r>
                        <a:rPr lang="en-US" sz="800" b="1" dirty="0">
                          <a:solidFill>
                            <a:srgbClr val="002060"/>
                          </a:solidFill>
                          <a:latin typeface="Times" panose="02020603050405020304" pitchFamily="18" charset="0"/>
                          <a:cs typeface="Times" panose="02020603050405020304" pitchFamily="18" charset="0"/>
                        </a:rPr>
                        <a:t>NARIP, Cheruthuruthy</a:t>
                      </a:r>
                      <a:endParaRPr lang="en-US" sz="800" b="1" dirty="0">
                        <a:solidFill>
                          <a:srgbClr val="002060"/>
                        </a:solidFill>
                        <a:latin typeface="Times" panose="02020603050405020304" pitchFamily="18" charset="0"/>
                        <a:ea typeface="Cambria"/>
                        <a:cs typeface="Times"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144590">
                <a:tc>
                  <a:txBody>
                    <a:bodyPr/>
                    <a:lstStyle/>
                    <a:p>
                      <a:pPr marL="41275" marR="0" algn="just">
                        <a:lnSpc>
                          <a:spcPct val="115000"/>
                        </a:lnSpc>
                        <a:spcBef>
                          <a:spcPts val="0"/>
                        </a:spcBef>
                        <a:spcAft>
                          <a:spcPts val="0"/>
                        </a:spcAft>
                      </a:pPr>
                      <a:r>
                        <a:rPr lang="en-US" sz="800" b="1" dirty="0">
                          <a:solidFill>
                            <a:srgbClr val="002060"/>
                          </a:solidFill>
                          <a:latin typeface="Times" panose="02020603050405020304" pitchFamily="18" charset="0"/>
                          <a:cs typeface="Times" panose="02020603050405020304" pitchFamily="18" charset="0"/>
                        </a:rPr>
                        <a:t>CARI, Kolkata</a:t>
                      </a:r>
                      <a:endParaRPr lang="en-US" sz="800" b="1" dirty="0">
                        <a:solidFill>
                          <a:srgbClr val="002060"/>
                        </a:solidFill>
                        <a:latin typeface="Times" panose="02020603050405020304" pitchFamily="18" charset="0"/>
                        <a:ea typeface="Cambria"/>
                        <a:cs typeface="Times"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144590">
                <a:tc>
                  <a:txBody>
                    <a:bodyPr/>
                    <a:lstStyle/>
                    <a:p>
                      <a:pPr marL="41275" marR="0" algn="just">
                        <a:lnSpc>
                          <a:spcPct val="115000"/>
                        </a:lnSpc>
                        <a:spcBef>
                          <a:spcPts val="0"/>
                        </a:spcBef>
                        <a:spcAft>
                          <a:spcPts val="0"/>
                        </a:spcAft>
                      </a:pPr>
                      <a:r>
                        <a:rPr lang="en-US" sz="800" b="1" dirty="0">
                          <a:solidFill>
                            <a:srgbClr val="002060"/>
                          </a:solidFill>
                          <a:latin typeface="Times" panose="02020603050405020304" pitchFamily="18" charset="0"/>
                          <a:cs typeface="Times" panose="02020603050405020304" pitchFamily="18" charset="0"/>
                        </a:rPr>
                        <a:t>CARI, Jhansi</a:t>
                      </a:r>
                      <a:endParaRPr lang="en-US" sz="800" b="1" dirty="0">
                        <a:solidFill>
                          <a:srgbClr val="002060"/>
                        </a:solidFill>
                        <a:latin typeface="Times" panose="02020603050405020304" pitchFamily="18" charset="0"/>
                        <a:ea typeface="Cambria"/>
                        <a:cs typeface="Times"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144590">
                <a:tc>
                  <a:txBody>
                    <a:bodyPr/>
                    <a:lstStyle/>
                    <a:p>
                      <a:pPr marL="41275" marR="0" algn="just">
                        <a:lnSpc>
                          <a:spcPct val="115000"/>
                        </a:lnSpc>
                        <a:spcBef>
                          <a:spcPts val="0"/>
                        </a:spcBef>
                        <a:spcAft>
                          <a:spcPts val="0"/>
                        </a:spcAft>
                        <a:tabLst>
                          <a:tab pos="457200" algn="l"/>
                          <a:tab pos="2781300" algn="l"/>
                        </a:tabLst>
                      </a:pPr>
                      <a:r>
                        <a:rPr lang="en-US" sz="800" b="1">
                          <a:solidFill>
                            <a:srgbClr val="002060"/>
                          </a:solidFill>
                          <a:latin typeface="Times" panose="02020603050405020304" pitchFamily="18" charset="0"/>
                          <a:cs typeface="Times" panose="02020603050405020304" pitchFamily="18" charset="0"/>
                        </a:rPr>
                        <a:t>RARI, Gwalior</a:t>
                      </a:r>
                      <a:endParaRPr lang="en-US" sz="800" b="1">
                        <a:solidFill>
                          <a:srgbClr val="002060"/>
                        </a:solidFill>
                        <a:latin typeface="Times" panose="02020603050405020304" pitchFamily="18" charset="0"/>
                        <a:ea typeface="Cambria"/>
                        <a:cs typeface="Times"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289179">
                <a:tc>
                  <a:txBody>
                    <a:bodyPr/>
                    <a:lstStyle/>
                    <a:p>
                      <a:pPr marL="41275" marR="0" algn="just">
                        <a:lnSpc>
                          <a:spcPct val="115000"/>
                        </a:lnSpc>
                        <a:spcBef>
                          <a:spcPts val="0"/>
                        </a:spcBef>
                        <a:spcAft>
                          <a:spcPts val="0"/>
                        </a:spcAft>
                      </a:pPr>
                      <a:r>
                        <a:rPr lang="en-US" sz="800" b="1" dirty="0">
                          <a:solidFill>
                            <a:srgbClr val="002060"/>
                          </a:solidFill>
                          <a:latin typeface="Times" panose="02020603050405020304" pitchFamily="18" charset="0"/>
                          <a:cs typeface="Times" panose="02020603050405020304" pitchFamily="18" charset="0"/>
                        </a:rPr>
                        <a:t>CSMCARI, Chennai</a:t>
                      </a:r>
                      <a:endParaRPr lang="en-US" sz="800" b="1" dirty="0">
                        <a:solidFill>
                          <a:srgbClr val="002060"/>
                        </a:solidFill>
                        <a:latin typeface="Times" panose="02020603050405020304" pitchFamily="18" charset="0"/>
                        <a:ea typeface="Cambria"/>
                        <a:cs typeface="Times"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4"/>
                  </a:ext>
                </a:extLst>
              </a:tr>
            </a:tbl>
          </a:graphicData>
        </a:graphic>
      </p:graphicFrame>
      <p:graphicFrame>
        <p:nvGraphicFramePr>
          <p:cNvPr id="93" name="Table 92"/>
          <p:cNvGraphicFramePr>
            <a:graphicFrameLocks noGrp="1"/>
          </p:cNvGraphicFramePr>
          <p:nvPr>
            <p:extLst>
              <p:ext uri="{D42A27DB-BD31-4B8C-83A1-F6EECF244321}">
                <p14:modId xmlns:p14="http://schemas.microsoft.com/office/powerpoint/2010/main" val="878697879"/>
              </p:ext>
            </p:extLst>
          </p:nvPr>
        </p:nvGraphicFramePr>
        <p:xfrm>
          <a:off x="5600700" y="1485900"/>
          <a:ext cx="882254" cy="1012128"/>
        </p:xfrm>
        <a:graphic>
          <a:graphicData uri="http://schemas.openxmlformats.org/drawingml/2006/table">
            <a:tbl>
              <a:tblPr>
                <a:tableStyleId>{37CE84F3-28C3-443E-9E96-99CF82512B78}</a:tableStyleId>
              </a:tblPr>
              <a:tblGrid>
                <a:gridCol w="882254">
                  <a:extLst>
                    <a:ext uri="{9D8B030D-6E8A-4147-A177-3AD203B41FA5}">
                      <a16:colId xmlns:a16="http://schemas.microsoft.com/office/drawing/2014/main" val="20000"/>
                    </a:ext>
                  </a:extLst>
                </a:gridCol>
              </a:tblGrid>
              <a:tr h="289179">
                <a:tc>
                  <a:txBody>
                    <a:bodyPr/>
                    <a:lstStyle/>
                    <a:p>
                      <a:pPr marL="41275" marR="0" algn="just">
                        <a:lnSpc>
                          <a:spcPct val="115000"/>
                        </a:lnSpc>
                        <a:spcBef>
                          <a:spcPts val="0"/>
                        </a:spcBef>
                        <a:spcAft>
                          <a:spcPts val="0"/>
                        </a:spcAft>
                      </a:pPr>
                      <a:r>
                        <a:rPr lang="en-US" sz="800" b="1" dirty="0">
                          <a:solidFill>
                            <a:srgbClr val="002060"/>
                          </a:solidFill>
                          <a:latin typeface="Times" panose="02020603050405020304" pitchFamily="18" charset="0"/>
                          <a:cs typeface="Times" panose="02020603050405020304" pitchFamily="18" charset="0"/>
                        </a:rPr>
                        <a:t>NARIP, Cheruthuruthy</a:t>
                      </a:r>
                      <a:endParaRPr lang="en-US" sz="800" b="1" dirty="0">
                        <a:solidFill>
                          <a:srgbClr val="002060"/>
                        </a:solidFill>
                        <a:latin typeface="Times" panose="02020603050405020304" pitchFamily="18" charset="0"/>
                        <a:ea typeface="Cambria"/>
                        <a:cs typeface="Times" panose="02020603050405020304" pitchFamily="18" charset="0"/>
                      </a:endParaRPr>
                    </a:p>
                  </a:txBody>
                  <a:tcPr marL="51427" marR="514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AEC5"/>
                    </a:solidFill>
                  </a:tcPr>
                </a:tc>
                <a:extLst>
                  <a:ext uri="{0D108BD9-81ED-4DB2-BD59-A6C34878D82A}">
                    <a16:rowId xmlns:a16="http://schemas.microsoft.com/office/drawing/2014/main" val="10000"/>
                  </a:ext>
                </a:extLst>
              </a:tr>
              <a:tr h="144590">
                <a:tc>
                  <a:txBody>
                    <a:bodyPr/>
                    <a:lstStyle/>
                    <a:p>
                      <a:pPr marL="41275" marR="0" algn="just">
                        <a:lnSpc>
                          <a:spcPct val="115000"/>
                        </a:lnSpc>
                        <a:spcBef>
                          <a:spcPts val="0"/>
                        </a:spcBef>
                        <a:spcAft>
                          <a:spcPts val="0"/>
                        </a:spcAft>
                      </a:pPr>
                      <a:r>
                        <a:rPr lang="en-US" sz="800" b="1" dirty="0">
                          <a:solidFill>
                            <a:srgbClr val="002060"/>
                          </a:solidFill>
                          <a:latin typeface="Times" panose="02020603050405020304" pitchFamily="18" charset="0"/>
                          <a:cs typeface="Times" panose="02020603050405020304" pitchFamily="18" charset="0"/>
                        </a:rPr>
                        <a:t>CARI, Kolkata</a:t>
                      </a:r>
                      <a:endParaRPr lang="en-US" sz="800" b="1" dirty="0">
                        <a:solidFill>
                          <a:srgbClr val="002060"/>
                        </a:solidFill>
                        <a:latin typeface="Times" panose="02020603050405020304" pitchFamily="18" charset="0"/>
                        <a:ea typeface="Cambria"/>
                        <a:cs typeface="Times" panose="02020603050405020304" pitchFamily="18" charset="0"/>
                      </a:endParaRPr>
                    </a:p>
                  </a:txBody>
                  <a:tcPr marL="51427" marR="514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AEC5"/>
                    </a:solidFill>
                  </a:tcPr>
                </a:tc>
                <a:extLst>
                  <a:ext uri="{0D108BD9-81ED-4DB2-BD59-A6C34878D82A}">
                    <a16:rowId xmlns:a16="http://schemas.microsoft.com/office/drawing/2014/main" val="10001"/>
                  </a:ext>
                </a:extLst>
              </a:tr>
              <a:tr h="144590">
                <a:tc>
                  <a:txBody>
                    <a:bodyPr/>
                    <a:lstStyle/>
                    <a:p>
                      <a:pPr marL="41275" marR="0" algn="just">
                        <a:lnSpc>
                          <a:spcPct val="115000"/>
                        </a:lnSpc>
                        <a:spcBef>
                          <a:spcPts val="0"/>
                        </a:spcBef>
                        <a:spcAft>
                          <a:spcPts val="0"/>
                        </a:spcAft>
                      </a:pPr>
                      <a:r>
                        <a:rPr lang="en-US" sz="800" b="1" dirty="0">
                          <a:solidFill>
                            <a:srgbClr val="002060"/>
                          </a:solidFill>
                          <a:latin typeface="Times" panose="02020603050405020304" pitchFamily="18" charset="0"/>
                          <a:cs typeface="Times" panose="02020603050405020304" pitchFamily="18" charset="0"/>
                        </a:rPr>
                        <a:t>RARI, Gwalior</a:t>
                      </a:r>
                      <a:endParaRPr lang="en-US" sz="800" b="1" dirty="0">
                        <a:solidFill>
                          <a:srgbClr val="002060"/>
                        </a:solidFill>
                        <a:latin typeface="Times" panose="02020603050405020304" pitchFamily="18" charset="0"/>
                        <a:ea typeface="Cambria"/>
                        <a:cs typeface="Times" panose="02020603050405020304" pitchFamily="18" charset="0"/>
                      </a:endParaRPr>
                    </a:p>
                  </a:txBody>
                  <a:tcPr marL="51427" marR="514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AEC5"/>
                    </a:solidFill>
                  </a:tcPr>
                </a:tc>
                <a:extLst>
                  <a:ext uri="{0D108BD9-81ED-4DB2-BD59-A6C34878D82A}">
                    <a16:rowId xmlns:a16="http://schemas.microsoft.com/office/drawing/2014/main" val="10002"/>
                  </a:ext>
                </a:extLst>
              </a:tr>
              <a:tr h="144590">
                <a:tc>
                  <a:txBody>
                    <a:bodyPr/>
                    <a:lstStyle/>
                    <a:p>
                      <a:pPr marL="41275" marR="0" algn="just">
                        <a:lnSpc>
                          <a:spcPct val="115000"/>
                        </a:lnSpc>
                        <a:spcBef>
                          <a:spcPts val="0"/>
                        </a:spcBef>
                        <a:spcAft>
                          <a:spcPts val="0"/>
                        </a:spcAft>
                        <a:tabLst>
                          <a:tab pos="457200" algn="l"/>
                          <a:tab pos="2781300" algn="l"/>
                        </a:tabLst>
                      </a:pPr>
                      <a:r>
                        <a:rPr lang="en-US" sz="800" b="1" dirty="0">
                          <a:solidFill>
                            <a:srgbClr val="002060"/>
                          </a:solidFill>
                          <a:latin typeface="Times" panose="02020603050405020304" pitchFamily="18" charset="0"/>
                          <a:cs typeface="Times" panose="02020603050405020304" pitchFamily="18" charset="0"/>
                        </a:rPr>
                        <a:t>RARI, Pune</a:t>
                      </a:r>
                      <a:endParaRPr lang="en-US" sz="800" b="1" dirty="0">
                        <a:solidFill>
                          <a:srgbClr val="002060"/>
                        </a:solidFill>
                        <a:latin typeface="Times" panose="02020603050405020304" pitchFamily="18" charset="0"/>
                        <a:ea typeface="Cambria"/>
                        <a:cs typeface="Times" panose="02020603050405020304" pitchFamily="18" charset="0"/>
                      </a:endParaRPr>
                    </a:p>
                  </a:txBody>
                  <a:tcPr marL="51427" marR="514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AEC5"/>
                    </a:solidFill>
                  </a:tcPr>
                </a:tc>
                <a:extLst>
                  <a:ext uri="{0D108BD9-81ED-4DB2-BD59-A6C34878D82A}">
                    <a16:rowId xmlns:a16="http://schemas.microsoft.com/office/drawing/2014/main" val="10003"/>
                  </a:ext>
                </a:extLst>
              </a:tr>
              <a:tr h="289179">
                <a:tc>
                  <a:txBody>
                    <a:bodyPr/>
                    <a:lstStyle/>
                    <a:p>
                      <a:pPr marL="41275" marR="0" algn="just">
                        <a:lnSpc>
                          <a:spcPct val="115000"/>
                        </a:lnSpc>
                        <a:spcBef>
                          <a:spcPts val="0"/>
                        </a:spcBef>
                        <a:spcAft>
                          <a:spcPts val="0"/>
                        </a:spcAft>
                      </a:pPr>
                      <a:r>
                        <a:rPr lang="en-US" sz="800" b="1" dirty="0">
                          <a:solidFill>
                            <a:srgbClr val="002060"/>
                          </a:solidFill>
                          <a:latin typeface="Times" panose="02020603050405020304" pitchFamily="18" charset="0"/>
                          <a:cs typeface="Times" panose="02020603050405020304" pitchFamily="18" charset="0"/>
                        </a:rPr>
                        <a:t>CSMCARI, Chennai</a:t>
                      </a:r>
                      <a:endParaRPr lang="en-US" sz="800" b="1" dirty="0">
                        <a:solidFill>
                          <a:srgbClr val="002060"/>
                        </a:solidFill>
                        <a:latin typeface="Times" panose="02020603050405020304" pitchFamily="18" charset="0"/>
                        <a:ea typeface="Cambria"/>
                        <a:cs typeface="Times" panose="02020603050405020304" pitchFamily="18" charset="0"/>
                      </a:endParaRPr>
                    </a:p>
                  </a:txBody>
                  <a:tcPr marL="51427" marR="514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AEC5"/>
                    </a:solidFill>
                  </a:tcPr>
                </a:tc>
                <a:extLst>
                  <a:ext uri="{0D108BD9-81ED-4DB2-BD59-A6C34878D82A}">
                    <a16:rowId xmlns:a16="http://schemas.microsoft.com/office/drawing/2014/main" val="10004"/>
                  </a:ext>
                </a:extLst>
              </a:tr>
            </a:tbl>
          </a:graphicData>
        </a:graphic>
      </p:graphicFrame>
      <p:graphicFrame>
        <p:nvGraphicFramePr>
          <p:cNvPr id="94" name="Table 93"/>
          <p:cNvGraphicFramePr>
            <a:graphicFrameLocks noGrp="1"/>
          </p:cNvGraphicFramePr>
          <p:nvPr>
            <p:extLst>
              <p:ext uri="{D42A27DB-BD31-4B8C-83A1-F6EECF244321}">
                <p14:modId xmlns:p14="http://schemas.microsoft.com/office/powerpoint/2010/main" val="3398022249"/>
              </p:ext>
            </p:extLst>
          </p:nvPr>
        </p:nvGraphicFramePr>
        <p:xfrm>
          <a:off x="6686550" y="1543050"/>
          <a:ext cx="1207490" cy="1012128"/>
        </p:xfrm>
        <a:graphic>
          <a:graphicData uri="http://schemas.openxmlformats.org/drawingml/2006/table">
            <a:tbl>
              <a:tblPr>
                <a:tableStyleId>{125E5076-3810-47DD-B79F-674D7AD40C01}</a:tableStyleId>
              </a:tblPr>
              <a:tblGrid>
                <a:gridCol w="1207490">
                  <a:extLst>
                    <a:ext uri="{9D8B030D-6E8A-4147-A177-3AD203B41FA5}">
                      <a16:colId xmlns:a16="http://schemas.microsoft.com/office/drawing/2014/main" val="20000"/>
                    </a:ext>
                  </a:extLst>
                </a:gridCol>
              </a:tblGrid>
              <a:tr h="144590">
                <a:tc>
                  <a:txBody>
                    <a:bodyPr/>
                    <a:lstStyle/>
                    <a:p>
                      <a:pPr marL="41275" marR="0" algn="just">
                        <a:lnSpc>
                          <a:spcPct val="115000"/>
                        </a:lnSpc>
                        <a:spcBef>
                          <a:spcPts val="0"/>
                        </a:spcBef>
                        <a:spcAft>
                          <a:spcPts val="0"/>
                        </a:spcAft>
                      </a:pPr>
                      <a:r>
                        <a:rPr lang="en-US" sz="800" b="1" dirty="0">
                          <a:solidFill>
                            <a:schemeClr val="bg1"/>
                          </a:solidFill>
                          <a:latin typeface="Times" panose="02020603050405020304" pitchFamily="18" charset="0"/>
                          <a:cs typeface="Times" panose="02020603050405020304" pitchFamily="18" charset="0"/>
                        </a:rPr>
                        <a:t>NCIMH, Hyderabad</a:t>
                      </a:r>
                      <a:endParaRPr lang="en-US" sz="800" b="1" dirty="0">
                        <a:solidFill>
                          <a:schemeClr val="bg1"/>
                        </a:solidFill>
                        <a:latin typeface="Times" panose="02020603050405020304" pitchFamily="18" charset="0"/>
                        <a:ea typeface="Cambria"/>
                        <a:cs typeface="Times" panose="02020603050405020304" pitchFamily="18" charset="0"/>
                      </a:endParaRPr>
                    </a:p>
                  </a:txBody>
                  <a:tcPr marL="51428" marR="514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3955"/>
                    </a:solidFill>
                  </a:tcPr>
                </a:tc>
                <a:extLst>
                  <a:ext uri="{0D108BD9-81ED-4DB2-BD59-A6C34878D82A}">
                    <a16:rowId xmlns:a16="http://schemas.microsoft.com/office/drawing/2014/main" val="10000"/>
                  </a:ext>
                </a:extLst>
              </a:tr>
              <a:tr h="144590">
                <a:tc>
                  <a:txBody>
                    <a:bodyPr/>
                    <a:lstStyle/>
                    <a:p>
                      <a:pPr marL="41275" marR="0" algn="just">
                        <a:lnSpc>
                          <a:spcPct val="115000"/>
                        </a:lnSpc>
                        <a:spcBef>
                          <a:spcPts val="0"/>
                        </a:spcBef>
                        <a:spcAft>
                          <a:spcPts val="0"/>
                        </a:spcAft>
                      </a:pPr>
                      <a:r>
                        <a:rPr lang="en-US" sz="800" b="1" kern="1200" baseline="0" dirty="0">
                          <a:solidFill>
                            <a:schemeClr val="bg1"/>
                          </a:solidFill>
                          <a:latin typeface="Times" panose="02020603050405020304" pitchFamily="18" charset="0"/>
                          <a:ea typeface="+mn-ea"/>
                          <a:cs typeface="Times" panose="02020603050405020304" pitchFamily="18" charset="0"/>
                        </a:rPr>
                        <a:t>RARI, Nagpur</a:t>
                      </a:r>
                      <a:endParaRPr lang="en-US" sz="800" b="1" dirty="0">
                        <a:solidFill>
                          <a:schemeClr val="bg1"/>
                        </a:solidFill>
                        <a:latin typeface="Times" panose="02020603050405020304" pitchFamily="18" charset="0"/>
                        <a:ea typeface="Cambria"/>
                        <a:cs typeface="Times" panose="02020603050405020304" pitchFamily="18" charset="0"/>
                      </a:endParaRPr>
                    </a:p>
                  </a:txBody>
                  <a:tcPr marL="51428" marR="514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3955"/>
                    </a:solidFill>
                  </a:tcPr>
                </a:tc>
                <a:extLst>
                  <a:ext uri="{0D108BD9-81ED-4DB2-BD59-A6C34878D82A}">
                    <a16:rowId xmlns:a16="http://schemas.microsoft.com/office/drawing/2014/main" val="10001"/>
                  </a:ext>
                </a:extLst>
              </a:tr>
              <a:tr h="289179">
                <a:tc>
                  <a:txBody>
                    <a:bodyPr/>
                    <a:lstStyle/>
                    <a:p>
                      <a:pPr marL="41275" marR="0" indent="0" algn="just" defTabSz="914400" rtl="0" eaLnBrk="1" fontAlgn="auto" latinLnBrk="0" hangingPunct="1">
                        <a:lnSpc>
                          <a:spcPct val="115000"/>
                        </a:lnSpc>
                        <a:spcBef>
                          <a:spcPts val="0"/>
                        </a:spcBef>
                        <a:spcAft>
                          <a:spcPts val="0"/>
                        </a:spcAft>
                        <a:buClrTx/>
                        <a:buSzTx/>
                        <a:buFontTx/>
                        <a:buNone/>
                        <a:tabLst/>
                        <a:defRPr/>
                      </a:pPr>
                      <a:r>
                        <a:rPr lang="en-US" sz="800" b="1" kern="1200" baseline="0" dirty="0">
                          <a:solidFill>
                            <a:schemeClr val="bg1"/>
                          </a:solidFill>
                          <a:latin typeface="Times" panose="02020603050405020304" pitchFamily="18" charset="0"/>
                          <a:ea typeface="+mn-ea"/>
                          <a:cs typeface="Times" panose="02020603050405020304" pitchFamily="18" charset="0"/>
                        </a:rPr>
                        <a:t>NARIP, Cheruthuruthy</a:t>
                      </a:r>
                      <a:endParaRPr lang="en-US" sz="800" b="1" kern="1200" baseline="0" dirty="0">
                        <a:solidFill>
                          <a:schemeClr val="bg1"/>
                        </a:solidFill>
                        <a:latin typeface="Times" panose="02020603050405020304" pitchFamily="18" charset="0"/>
                        <a:ea typeface="Cambria"/>
                        <a:cs typeface="Times" panose="02020603050405020304" pitchFamily="18" charset="0"/>
                      </a:endParaRPr>
                    </a:p>
                  </a:txBody>
                  <a:tcPr marL="51428" marR="514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3955"/>
                    </a:solidFill>
                  </a:tcPr>
                </a:tc>
                <a:extLst>
                  <a:ext uri="{0D108BD9-81ED-4DB2-BD59-A6C34878D82A}">
                    <a16:rowId xmlns:a16="http://schemas.microsoft.com/office/drawing/2014/main" val="10002"/>
                  </a:ext>
                </a:extLst>
              </a:tr>
              <a:tr h="289179">
                <a:tc>
                  <a:txBody>
                    <a:bodyPr/>
                    <a:lstStyle/>
                    <a:p>
                      <a:pPr marL="41275" marR="0" indent="0" algn="just" defTabSz="914400" rtl="0" eaLnBrk="1" fontAlgn="auto" latinLnBrk="0" hangingPunct="1">
                        <a:lnSpc>
                          <a:spcPct val="115000"/>
                        </a:lnSpc>
                        <a:spcBef>
                          <a:spcPts val="0"/>
                        </a:spcBef>
                        <a:spcAft>
                          <a:spcPts val="0"/>
                        </a:spcAft>
                        <a:buClrTx/>
                        <a:buSzTx/>
                        <a:buFontTx/>
                        <a:buNone/>
                        <a:tabLst/>
                        <a:defRPr/>
                      </a:pPr>
                      <a:r>
                        <a:rPr lang="en-US" sz="800" b="1" kern="1200" baseline="0" dirty="0">
                          <a:solidFill>
                            <a:schemeClr val="bg1"/>
                          </a:solidFill>
                          <a:latin typeface="Times" panose="02020603050405020304" pitchFamily="18" charset="0"/>
                          <a:ea typeface="+mn-ea"/>
                          <a:cs typeface="Times" panose="02020603050405020304" pitchFamily="18" charset="0"/>
                        </a:rPr>
                        <a:t>RRAPCARI, </a:t>
                      </a:r>
                    </a:p>
                    <a:p>
                      <a:pPr marL="41275" marR="0" indent="0" algn="just" defTabSz="914400" rtl="0" eaLnBrk="1" fontAlgn="auto" latinLnBrk="0" hangingPunct="1">
                        <a:lnSpc>
                          <a:spcPct val="115000"/>
                        </a:lnSpc>
                        <a:spcBef>
                          <a:spcPts val="0"/>
                        </a:spcBef>
                        <a:spcAft>
                          <a:spcPts val="0"/>
                        </a:spcAft>
                        <a:buClrTx/>
                        <a:buSzTx/>
                        <a:buFontTx/>
                        <a:buNone/>
                        <a:tabLst/>
                        <a:defRPr/>
                      </a:pPr>
                      <a:r>
                        <a:rPr lang="en-US" sz="800" b="1" kern="1200" baseline="0" dirty="0">
                          <a:solidFill>
                            <a:schemeClr val="bg1"/>
                          </a:solidFill>
                          <a:latin typeface="Times" panose="02020603050405020304" pitchFamily="18" charset="0"/>
                          <a:ea typeface="+mn-ea"/>
                          <a:cs typeface="Times" panose="02020603050405020304" pitchFamily="18" charset="0"/>
                        </a:rPr>
                        <a:t>Mumbai</a:t>
                      </a:r>
                      <a:endParaRPr lang="en-US" sz="800" b="1" kern="1200" baseline="0" dirty="0">
                        <a:solidFill>
                          <a:schemeClr val="bg1"/>
                        </a:solidFill>
                        <a:latin typeface="Times" panose="02020603050405020304" pitchFamily="18" charset="0"/>
                        <a:ea typeface="Cambria"/>
                        <a:cs typeface="Times" panose="02020603050405020304" pitchFamily="18" charset="0"/>
                      </a:endParaRPr>
                    </a:p>
                  </a:txBody>
                  <a:tcPr marL="51428" marR="514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3955"/>
                    </a:solidFill>
                  </a:tcPr>
                </a:tc>
                <a:extLst>
                  <a:ext uri="{0D108BD9-81ED-4DB2-BD59-A6C34878D82A}">
                    <a16:rowId xmlns:a16="http://schemas.microsoft.com/office/drawing/2014/main" val="10003"/>
                  </a:ext>
                </a:extLst>
              </a:tr>
              <a:tr h="144590">
                <a:tc>
                  <a:txBody>
                    <a:bodyPr/>
                    <a:lstStyle/>
                    <a:p>
                      <a:pPr marL="41275" marR="0" algn="just">
                        <a:lnSpc>
                          <a:spcPct val="115000"/>
                        </a:lnSpc>
                        <a:spcBef>
                          <a:spcPts val="0"/>
                        </a:spcBef>
                        <a:spcAft>
                          <a:spcPts val="0"/>
                        </a:spcAft>
                      </a:pPr>
                      <a:r>
                        <a:rPr lang="en-US" sz="800" b="1" dirty="0">
                          <a:solidFill>
                            <a:schemeClr val="bg1"/>
                          </a:solidFill>
                          <a:latin typeface="Times" panose="02020603050405020304" pitchFamily="18" charset="0"/>
                          <a:cs typeface="Times" panose="02020603050405020304" pitchFamily="18" charset="0"/>
                        </a:rPr>
                        <a:t>CCRAS, Hqrs.</a:t>
                      </a:r>
                    </a:p>
                  </a:txBody>
                  <a:tcPr marL="51428" marR="514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3955"/>
                    </a:solidFill>
                  </a:tcPr>
                </a:tc>
                <a:extLst>
                  <a:ext uri="{0D108BD9-81ED-4DB2-BD59-A6C34878D82A}">
                    <a16:rowId xmlns:a16="http://schemas.microsoft.com/office/drawing/2014/main" val="10004"/>
                  </a:ext>
                </a:extLst>
              </a:tr>
            </a:tbl>
          </a:graphicData>
        </a:graphic>
      </p:graphicFrame>
      <p:sp>
        <p:nvSpPr>
          <p:cNvPr id="95" name="TextBox 94"/>
          <p:cNvSpPr txBox="1"/>
          <p:nvPr/>
        </p:nvSpPr>
        <p:spPr>
          <a:xfrm>
            <a:off x="3943350" y="2857500"/>
            <a:ext cx="1600200" cy="415498"/>
          </a:xfrm>
          <a:prstGeom prst="rect">
            <a:avLst/>
          </a:prstGeom>
          <a:solidFill>
            <a:srgbClr val="FEE5CC"/>
          </a:solidFill>
        </p:spPr>
        <p:style>
          <a:lnRef idx="2">
            <a:schemeClr val="dk1"/>
          </a:lnRef>
          <a:fillRef idx="1">
            <a:schemeClr val="lt1"/>
          </a:fillRef>
          <a:effectRef idx="0">
            <a:schemeClr val="dk1"/>
          </a:effectRef>
          <a:fontRef idx="minor">
            <a:schemeClr val="dk1"/>
          </a:fontRef>
        </p:style>
        <p:txBody>
          <a:bodyPr>
            <a:spAutoFit/>
          </a:bodyPr>
          <a:lstStyle/>
          <a:p>
            <a:pPr algn="ctr">
              <a:defRPr/>
            </a:pPr>
            <a:r>
              <a:rPr lang="en-US" sz="1050" b="1" dirty="0">
                <a:solidFill>
                  <a:schemeClr val="tx1">
                    <a:lumMod val="50000"/>
                  </a:schemeClr>
                </a:solidFill>
                <a:latin typeface="Times" panose="02020603050405020304" pitchFamily="18" charset="0"/>
                <a:ea typeface="Open Sans" pitchFamily="34" charset="0"/>
                <a:cs typeface="Times" panose="02020603050405020304" pitchFamily="18" charset="0"/>
              </a:rPr>
              <a:t>Public Health Research Activities</a:t>
            </a:r>
          </a:p>
        </p:txBody>
      </p:sp>
      <p:cxnSp>
        <p:nvCxnSpPr>
          <p:cNvPr id="100" name="Straight Arrow Connector 99"/>
          <p:cNvCxnSpPr>
            <a:stCxn id="33" idx="2"/>
          </p:cNvCxnSpPr>
          <p:nvPr/>
        </p:nvCxnSpPr>
        <p:spPr>
          <a:xfrm>
            <a:off x="2228850" y="1363266"/>
            <a:ext cx="0" cy="1226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a:off x="3543300" y="1314450"/>
            <a:ext cx="0" cy="1714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a:stCxn id="34" idx="2"/>
          </p:cNvCxnSpPr>
          <p:nvPr/>
        </p:nvCxnSpPr>
        <p:spPr>
          <a:xfrm>
            <a:off x="4800600" y="1306116"/>
            <a:ext cx="0" cy="2369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p:nvPr/>
        </p:nvCxnSpPr>
        <p:spPr>
          <a:xfrm>
            <a:off x="6000750" y="1314450"/>
            <a:ext cx="0" cy="1714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p:nvPr/>
        </p:nvCxnSpPr>
        <p:spPr>
          <a:xfrm>
            <a:off x="7372350" y="1371600"/>
            <a:ext cx="0" cy="1714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4514850" y="3486150"/>
            <a:ext cx="0" cy="12573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2" name="Straight Arrow Connector 141"/>
          <p:cNvCxnSpPr/>
          <p:nvPr/>
        </p:nvCxnSpPr>
        <p:spPr>
          <a:xfrm>
            <a:off x="4514850" y="3486150"/>
            <a:ext cx="40005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p:nvPr/>
        </p:nvCxnSpPr>
        <p:spPr>
          <a:xfrm>
            <a:off x="4514850" y="3886200"/>
            <a:ext cx="40005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p:nvPr/>
        </p:nvCxnSpPr>
        <p:spPr>
          <a:xfrm>
            <a:off x="4514850" y="4286250"/>
            <a:ext cx="40005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9" name="Straight Arrow Connector 158"/>
          <p:cNvCxnSpPr/>
          <p:nvPr/>
        </p:nvCxnSpPr>
        <p:spPr>
          <a:xfrm>
            <a:off x="4514850" y="4743450"/>
            <a:ext cx="40005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0" name="Rectangle 159"/>
          <p:cNvSpPr/>
          <p:nvPr/>
        </p:nvSpPr>
        <p:spPr>
          <a:xfrm>
            <a:off x="4914900" y="3371850"/>
            <a:ext cx="2979140" cy="285750"/>
          </a:xfrm>
          <a:prstGeom prst="rect">
            <a:avLst/>
          </a:prstGeom>
          <a:solidFill>
            <a:srgbClr val="002060"/>
          </a:solidFill>
        </p:spPr>
        <p:style>
          <a:lnRef idx="2">
            <a:schemeClr val="dk1"/>
          </a:lnRef>
          <a:fillRef idx="1">
            <a:schemeClr val="lt1"/>
          </a:fillRef>
          <a:effectRef idx="0">
            <a:schemeClr val="dk1"/>
          </a:effectRef>
          <a:fontRef idx="minor">
            <a:schemeClr val="dk1"/>
          </a:fontRef>
        </p:style>
        <p:txBody>
          <a:bodyPr/>
          <a:lstStyle/>
          <a:p>
            <a:pPr>
              <a:defRPr/>
            </a:pPr>
            <a:r>
              <a:rPr lang="en-US" sz="900" b="1" dirty="0">
                <a:solidFill>
                  <a:schemeClr val="bg1"/>
                </a:solidFill>
                <a:latin typeface="+mj-lt"/>
                <a:cs typeface="Times New Roman" pitchFamily="18" charset="0"/>
              </a:rPr>
              <a:t>THCRP –in 14 States through 14 Institute</a:t>
            </a:r>
          </a:p>
        </p:txBody>
      </p:sp>
      <p:sp>
        <p:nvSpPr>
          <p:cNvPr id="161" name="Rectangle 160"/>
          <p:cNvSpPr/>
          <p:nvPr/>
        </p:nvSpPr>
        <p:spPr>
          <a:xfrm>
            <a:off x="4914900" y="3771900"/>
            <a:ext cx="2979140" cy="285750"/>
          </a:xfrm>
          <a:prstGeom prst="rect">
            <a:avLst/>
          </a:prstGeom>
          <a:solidFill>
            <a:schemeClr val="bg2">
              <a:lumMod val="60000"/>
              <a:lumOff val="40000"/>
            </a:schemeClr>
          </a:solidFill>
        </p:spPr>
        <p:style>
          <a:lnRef idx="2">
            <a:schemeClr val="dk1"/>
          </a:lnRef>
          <a:fillRef idx="1">
            <a:schemeClr val="lt1"/>
          </a:fillRef>
          <a:effectRef idx="0">
            <a:schemeClr val="dk1"/>
          </a:effectRef>
          <a:fontRef idx="minor">
            <a:schemeClr val="dk1"/>
          </a:fontRef>
        </p:style>
        <p:txBody>
          <a:bodyPr/>
          <a:lstStyle/>
          <a:p>
            <a:pPr>
              <a:defRPr/>
            </a:pPr>
            <a:r>
              <a:rPr lang="en-US" sz="900" b="1" dirty="0">
                <a:solidFill>
                  <a:srgbClr val="0101A3"/>
                </a:solidFill>
                <a:latin typeface="Times" panose="02020603050405020304" pitchFamily="18" charset="0"/>
                <a:cs typeface="Times" panose="02020603050405020304" pitchFamily="18" charset="0"/>
              </a:rPr>
              <a:t>AMHCP (SCSP) –in 18 States through 20 Institutes</a:t>
            </a:r>
          </a:p>
        </p:txBody>
      </p:sp>
      <p:sp>
        <p:nvSpPr>
          <p:cNvPr id="162" name="Rectangle 161"/>
          <p:cNvSpPr/>
          <p:nvPr/>
        </p:nvSpPr>
        <p:spPr>
          <a:xfrm>
            <a:off x="4914900" y="4171950"/>
            <a:ext cx="2979140" cy="285750"/>
          </a:xfrm>
          <a:prstGeom prst="rect">
            <a:avLst/>
          </a:prstGeom>
          <a:solidFill>
            <a:srgbClr val="002060"/>
          </a:solidFill>
        </p:spPr>
        <p:style>
          <a:lnRef idx="2">
            <a:schemeClr val="dk1"/>
          </a:lnRef>
          <a:fillRef idx="1">
            <a:schemeClr val="lt1"/>
          </a:fillRef>
          <a:effectRef idx="0">
            <a:schemeClr val="dk1"/>
          </a:effectRef>
          <a:fontRef idx="minor">
            <a:schemeClr val="dk1"/>
          </a:fontRef>
        </p:style>
        <p:txBody>
          <a:bodyPr/>
          <a:lstStyle/>
          <a:p>
            <a:pPr>
              <a:defRPr/>
            </a:pPr>
            <a:r>
              <a:rPr lang="en-US" sz="900" b="1" dirty="0">
                <a:solidFill>
                  <a:schemeClr val="bg1"/>
                </a:solidFill>
                <a:latin typeface="Times" panose="02020603050405020304" pitchFamily="18" charset="0"/>
                <a:cs typeface="Times" panose="02020603050405020304" pitchFamily="18" charset="0"/>
              </a:rPr>
              <a:t>RCH (SCSP) –in 10 States through 10 Institutes</a:t>
            </a:r>
            <a:endParaRPr lang="en-US" sz="1500" b="1" dirty="0">
              <a:solidFill>
                <a:schemeClr val="bg1"/>
              </a:solidFill>
              <a:latin typeface="Times" panose="02020603050405020304" pitchFamily="18" charset="0"/>
              <a:cs typeface="Times" panose="02020603050405020304" pitchFamily="18" charset="0"/>
            </a:endParaRPr>
          </a:p>
        </p:txBody>
      </p:sp>
      <p:sp>
        <p:nvSpPr>
          <p:cNvPr id="163" name="Rectangle 162"/>
          <p:cNvSpPr/>
          <p:nvPr/>
        </p:nvSpPr>
        <p:spPr>
          <a:xfrm>
            <a:off x="4914900" y="4572000"/>
            <a:ext cx="2979140" cy="285750"/>
          </a:xfrm>
          <a:prstGeom prst="rect">
            <a:avLst/>
          </a:prstGeom>
          <a:solidFill>
            <a:schemeClr val="bg2">
              <a:lumMod val="60000"/>
              <a:lumOff val="40000"/>
            </a:schemeClr>
          </a:solidFill>
        </p:spPr>
        <p:style>
          <a:lnRef idx="2">
            <a:schemeClr val="dk1"/>
          </a:lnRef>
          <a:fillRef idx="1">
            <a:schemeClr val="lt1"/>
          </a:fillRef>
          <a:effectRef idx="0">
            <a:schemeClr val="dk1"/>
          </a:effectRef>
          <a:fontRef idx="minor">
            <a:schemeClr val="dk1"/>
          </a:fontRef>
        </p:style>
        <p:txBody>
          <a:bodyPr/>
          <a:lstStyle/>
          <a:p>
            <a:pPr>
              <a:defRPr/>
            </a:pPr>
            <a:r>
              <a:rPr lang="en-US" sz="900" b="1" dirty="0">
                <a:solidFill>
                  <a:srgbClr val="0101A3"/>
                </a:solidFill>
                <a:latin typeface="Times" panose="02020603050405020304" pitchFamily="18" charset="0"/>
                <a:cs typeface="Times" panose="02020603050405020304" pitchFamily="18" charset="0"/>
              </a:rPr>
              <a:t>NE –functioning at 19 centres in 4 States </a:t>
            </a:r>
          </a:p>
        </p:txBody>
      </p:sp>
      <p:sp>
        <p:nvSpPr>
          <p:cNvPr id="35" name="Slide Number Placeholder 34"/>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557213" indent="-214313" eaLnBrk="0" hangingPunct="0">
              <a:defRPr>
                <a:solidFill>
                  <a:schemeClr val="tx1"/>
                </a:solidFill>
                <a:latin typeface="Arial" panose="020B0604020202020204" pitchFamily="34" charset="0"/>
                <a:cs typeface="Arial" panose="020B0604020202020204" pitchFamily="34" charset="0"/>
              </a:defRPr>
            </a:lvl2pPr>
            <a:lvl3pPr marL="857250" indent="-171450" eaLnBrk="0" hangingPunct="0">
              <a:defRPr>
                <a:solidFill>
                  <a:schemeClr val="tx1"/>
                </a:solidFill>
                <a:latin typeface="Arial" panose="020B0604020202020204" pitchFamily="34" charset="0"/>
                <a:cs typeface="Arial" panose="020B0604020202020204" pitchFamily="34" charset="0"/>
              </a:defRPr>
            </a:lvl3pPr>
            <a:lvl4pPr marL="1200150" indent="-171450" eaLnBrk="0" hangingPunct="0">
              <a:defRPr>
                <a:solidFill>
                  <a:schemeClr val="tx1"/>
                </a:solidFill>
                <a:latin typeface="Arial" panose="020B0604020202020204" pitchFamily="34" charset="0"/>
                <a:cs typeface="Arial" panose="020B0604020202020204" pitchFamily="34" charset="0"/>
              </a:defRPr>
            </a:lvl4pPr>
            <a:lvl5pPr marL="1543050" indent="-171450" eaLnBrk="0" hangingPunct="0">
              <a:defRPr>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F63401B-B114-48D2-A558-55688F07658C}" type="slidenum">
              <a:rPr lang="en-US" altLang="en-US">
                <a:solidFill>
                  <a:srgbClr val="000000"/>
                </a:solidFill>
                <a:latin typeface="Calibri" panose="020F0502020204030204" pitchFamily="34" charset="0"/>
              </a:rPr>
              <a:pPr eaLnBrk="1" hangingPunct="1"/>
              <a:t>12</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0932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93297"/>
            <a:ext cx="8229600" cy="517585"/>
          </a:xfrm>
        </p:spPr>
        <p:txBody>
          <a:bodyPr/>
          <a:lstStyle/>
          <a:p>
            <a:r>
              <a:rPr lang="en-US" sz="3600" b="1" dirty="0">
                <a:solidFill>
                  <a:srgbClr val="800000"/>
                </a:solidFill>
                <a:latin typeface="Times New Roman" pitchFamily="18" charset="0"/>
                <a:cs typeface="Times New Roman" pitchFamily="18" charset="0"/>
              </a:rPr>
              <a:t>Research Policy</a:t>
            </a:r>
            <a:br>
              <a:rPr lang="en-IN" sz="3600" b="1" dirty="0">
                <a:solidFill>
                  <a:srgbClr val="800000"/>
                </a:solidFill>
                <a:latin typeface="Times New Roman" pitchFamily="18" charset="0"/>
                <a:cs typeface="Times New Roman" pitchFamily="18" charset="0"/>
              </a:rPr>
            </a:br>
            <a:endParaRPr lang="en-US" dirty="0"/>
          </a:p>
        </p:txBody>
      </p:sp>
      <p:sp>
        <p:nvSpPr>
          <p:cNvPr id="4" name="Slide Number Placeholder 3"/>
          <p:cNvSpPr>
            <a:spLocks noGrp="1"/>
          </p:cNvSpPr>
          <p:nvPr>
            <p:ph type="sldNum" sz="quarter" idx="12"/>
          </p:nvPr>
        </p:nvSpPr>
        <p:spPr/>
        <p:txBody>
          <a:bodyPr/>
          <a:lstStyle/>
          <a:p>
            <a:fld id="{8DFCBDAB-92B4-4163-9E16-723CEEE996D5}" type="slidenum">
              <a:rPr lang="en-US" altLang="en-US" smtClean="0"/>
              <a:pPr/>
              <a:t>13</a:t>
            </a:fld>
            <a:endParaRPr lang="en-US" altLang="en-US"/>
          </a:p>
        </p:txBody>
      </p:sp>
      <p:grpSp>
        <p:nvGrpSpPr>
          <p:cNvPr id="7" name="Group 6"/>
          <p:cNvGrpSpPr/>
          <p:nvPr/>
        </p:nvGrpSpPr>
        <p:grpSpPr>
          <a:xfrm>
            <a:off x="629728" y="3088257"/>
            <a:ext cx="3786997" cy="1181817"/>
            <a:chOff x="1165150" y="2213"/>
            <a:chExt cx="4220518" cy="578400"/>
          </a:xfrm>
        </p:grpSpPr>
        <p:sp>
          <p:nvSpPr>
            <p:cNvPr id="8" name="Rounded Rectangle 7"/>
            <p:cNvSpPr/>
            <p:nvPr/>
          </p:nvSpPr>
          <p:spPr>
            <a:xfrm>
              <a:off x="1165150" y="2213"/>
              <a:ext cx="4220518" cy="57840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Rounded Rectangle 4"/>
            <p:cNvSpPr/>
            <p:nvPr/>
          </p:nvSpPr>
          <p:spPr>
            <a:xfrm>
              <a:off x="1182091" y="19154"/>
              <a:ext cx="4186636" cy="5445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15240" rIns="22860" bIns="15240" numCol="1" spcCol="1270" anchor="ctr" anchorCtr="0">
              <a:noAutofit/>
            </a:bodyPr>
            <a:lstStyle/>
            <a:p>
              <a:pPr lvl="0" algn="ctr" defTabSz="533400" rtl="0">
                <a:lnSpc>
                  <a:spcPct val="90000"/>
                </a:lnSpc>
                <a:spcBef>
                  <a:spcPct val="0"/>
                </a:spcBef>
                <a:spcAft>
                  <a:spcPct val="35000"/>
                </a:spcAft>
              </a:pPr>
              <a:r>
                <a:rPr lang="en-US" sz="1200" kern="1200" dirty="0">
                  <a:latin typeface="Times" panose="02020603060405020304" pitchFamily="18" charset="0"/>
                </a:rPr>
                <a:t>Formulated a research policy in 2015 to streamline research through intramural and collaborative modes &amp; </a:t>
              </a:r>
              <a:r>
                <a:rPr lang="en-IN" sz="1200" kern="1200" dirty="0">
                  <a:latin typeface="Times" panose="02020603060405020304" pitchFamily="18" charset="0"/>
                </a:rPr>
                <a:t>approved by Governing Body</a:t>
              </a:r>
            </a:p>
          </p:txBody>
        </p:sp>
      </p:grpSp>
      <p:sp>
        <p:nvSpPr>
          <p:cNvPr id="10" name="TextBox 9"/>
          <p:cNvSpPr txBox="1"/>
          <p:nvPr/>
        </p:nvSpPr>
        <p:spPr>
          <a:xfrm>
            <a:off x="560717" y="1406107"/>
            <a:ext cx="3878755" cy="369332"/>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1800" dirty="0">
                <a:latin typeface="Times" pitchFamily="18" charset="0"/>
                <a:cs typeface="Times" pitchFamily="18" charset="0"/>
              </a:rPr>
              <a:t>Ministry of </a:t>
            </a:r>
            <a:r>
              <a:rPr lang="en-US" sz="1800" dirty="0" err="1">
                <a:latin typeface="Times" pitchFamily="18" charset="0"/>
                <a:cs typeface="Times" pitchFamily="18" charset="0"/>
              </a:rPr>
              <a:t>Ayush</a:t>
            </a:r>
            <a:r>
              <a:rPr lang="en-US" sz="1800" dirty="0">
                <a:latin typeface="Times" pitchFamily="18" charset="0"/>
                <a:cs typeface="Times" pitchFamily="18" charset="0"/>
              </a:rPr>
              <a:t>- EMR Scheme </a:t>
            </a:r>
          </a:p>
        </p:txBody>
      </p:sp>
      <p:sp>
        <p:nvSpPr>
          <p:cNvPr id="12" name="TextBox 11"/>
          <p:cNvSpPr txBox="1"/>
          <p:nvPr/>
        </p:nvSpPr>
        <p:spPr>
          <a:xfrm>
            <a:off x="595223" y="2122098"/>
            <a:ext cx="3813279"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1800" dirty="0">
                <a:latin typeface="Times" pitchFamily="18" charset="0"/>
                <a:cs typeface="Times" pitchFamily="18" charset="0"/>
              </a:rPr>
              <a:t>CCRAS RESEARCH POLICY </a:t>
            </a:r>
          </a:p>
        </p:txBody>
      </p:sp>
      <p:sp>
        <p:nvSpPr>
          <p:cNvPr id="14" name="TextBox 13"/>
          <p:cNvSpPr txBox="1"/>
          <p:nvPr/>
        </p:nvSpPr>
        <p:spPr>
          <a:xfrm>
            <a:off x="5615796" y="1889186"/>
            <a:ext cx="2467155" cy="338554"/>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en-US" sz="1600" dirty="0">
                <a:latin typeface="Times" pitchFamily="18" charset="0"/>
                <a:cs typeface="Times" pitchFamily="18" charset="0"/>
              </a:rPr>
              <a:t>Intra Mural Research</a:t>
            </a:r>
          </a:p>
        </p:txBody>
      </p:sp>
      <p:sp>
        <p:nvSpPr>
          <p:cNvPr id="15" name="TextBox 14"/>
          <p:cNvSpPr txBox="1"/>
          <p:nvPr/>
        </p:nvSpPr>
        <p:spPr>
          <a:xfrm>
            <a:off x="5589917" y="2311881"/>
            <a:ext cx="2467155" cy="584775"/>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en-US" sz="1600" dirty="0">
                <a:latin typeface="Times" pitchFamily="18" charset="0"/>
                <a:cs typeface="Times" pitchFamily="18" charset="0"/>
              </a:rPr>
              <a:t>Collaboration at National level</a:t>
            </a:r>
          </a:p>
        </p:txBody>
      </p:sp>
      <p:sp>
        <p:nvSpPr>
          <p:cNvPr id="16" name="TextBox 15"/>
          <p:cNvSpPr txBox="1"/>
          <p:nvPr/>
        </p:nvSpPr>
        <p:spPr>
          <a:xfrm>
            <a:off x="5546785" y="2967487"/>
            <a:ext cx="2493034" cy="584775"/>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en-US" sz="1600" dirty="0">
                <a:latin typeface="Times" pitchFamily="18" charset="0"/>
                <a:cs typeface="Times" pitchFamily="18" charset="0"/>
              </a:rPr>
              <a:t>Collaboration at International Level </a:t>
            </a:r>
          </a:p>
        </p:txBody>
      </p:sp>
      <p:sp>
        <p:nvSpPr>
          <p:cNvPr id="17" name="Right Arrow 16"/>
          <p:cNvSpPr/>
          <p:nvPr/>
        </p:nvSpPr>
        <p:spPr>
          <a:xfrm>
            <a:off x="4502989" y="2294626"/>
            <a:ext cx="664234" cy="1121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Left Brace 17"/>
          <p:cNvSpPr/>
          <p:nvPr/>
        </p:nvSpPr>
        <p:spPr>
          <a:xfrm>
            <a:off x="5417389" y="1871931"/>
            <a:ext cx="155275" cy="2044461"/>
          </a:xfrm>
          <a:prstGeom prst="leftBrace">
            <a:avLst/>
          </a:pr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sp>
        <p:nvSpPr>
          <p:cNvPr id="19" name="TextBox 18"/>
          <p:cNvSpPr txBox="1"/>
          <p:nvPr/>
        </p:nvSpPr>
        <p:spPr>
          <a:xfrm>
            <a:off x="5538158" y="3657601"/>
            <a:ext cx="2475782" cy="307777"/>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en-US" dirty="0"/>
              <a:t>Collaboration with Industries</a:t>
            </a:r>
          </a:p>
        </p:txBody>
      </p:sp>
      <p:sp>
        <p:nvSpPr>
          <p:cNvPr id="20" name="Down Arrow 19"/>
          <p:cNvSpPr/>
          <p:nvPr/>
        </p:nvSpPr>
        <p:spPr>
          <a:xfrm>
            <a:off x="2398143" y="2527540"/>
            <a:ext cx="94891" cy="5434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1846" y="136733"/>
            <a:ext cx="6541720" cy="772905"/>
          </a:xfrm>
        </p:spPr>
        <p:style>
          <a:lnRef idx="3">
            <a:schemeClr val="lt1"/>
          </a:lnRef>
          <a:fillRef idx="1">
            <a:schemeClr val="accent1"/>
          </a:fillRef>
          <a:effectRef idx="1">
            <a:schemeClr val="accent1"/>
          </a:effectRef>
          <a:fontRef idx="minor">
            <a:schemeClr val="lt1"/>
          </a:fontRef>
        </p:style>
        <p:txBody>
          <a:bodyPr>
            <a:noAutofit/>
          </a:bodyPr>
          <a:lstStyle/>
          <a:p>
            <a:pPr algn="ctr">
              <a:defRPr/>
            </a:pPr>
            <a:r>
              <a:rPr lang="en-US" sz="2400" dirty="0">
                <a:solidFill>
                  <a:schemeClr val="bg1"/>
                </a:solidFill>
                <a:latin typeface="Times New Roman" panose="02020603050405020304" pitchFamily="18" charset="0"/>
                <a:ea typeface="+mn-ea"/>
                <a:cs typeface="Times New Roman" panose="02020603050405020304" pitchFamily="18" charset="0"/>
              </a:rPr>
              <a:t>General Guidelines for Research and Development in Ayurveda</a:t>
            </a:r>
          </a:p>
        </p:txBody>
      </p:sp>
      <p:pic>
        <p:nvPicPr>
          <p:cNvPr id="37891"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428750" y="1200150"/>
            <a:ext cx="1578769" cy="2030016"/>
          </a:xfrm>
        </p:spPr>
      </p:pic>
      <p:sp>
        <p:nvSpPr>
          <p:cNvPr id="4" name="Content Placeholder 3"/>
          <p:cNvSpPr>
            <a:spLocks noGrp="1"/>
          </p:cNvSpPr>
          <p:nvPr>
            <p:ph sz="half" idx="2"/>
          </p:nvPr>
        </p:nvSpPr>
        <p:spPr>
          <a:xfrm>
            <a:off x="1143000" y="3429000"/>
            <a:ext cx="6692504" cy="1714500"/>
          </a:xfrm>
        </p:spPr>
        <p:txBody>
          <a:bodyPr>
            <a:normAutofit fontScale="85000" lnSpcReduction="20000"/>
          </a:bodyPr>
          <a:lstStyle/>
          <a:p>
            <a:pPr>
              <a:defRPr/>
            </a:pPr>
            <a:r>
              <a:rPr lang="en-US" dirty="0">
                <a:solidFill>
                  <a:schemeClr val="bg2">
                    <a:lumMod val="50000"/>
                  </a:schemeClr>
                </a:solidFill>
                <a:latin typeface="Times New Roman" panose="02020603050405020304" pitchFamily="18" charset="0"/>
                <a:cs typeface="Times New Roman" panose="02020603050405020304" pitchFamily="18" charset="0"/>
              </a:rPr>
              <a:t>CCRAS has developed three comprehensive and concise Guidelines for Ayurvedic Formulations / Interventions focusing on </a:t>
            </a:r>
          </a:p>
          <a:p>
            <a:pPr lvl="1">
              <a:defRPr/>
            </a:pPr>
            <a:r>
              <a:rPr lang="en-US" sz="2100" dirty="0">
                <a:solidFill>
                  <a:schemeClr val="bg2">
                    <a:lumMod val="50000"/>
                  </a:schemeClr>
                </a:solidFill>
                <a:latin typeface="Times New Roman" panose="02020603050405020304" pitchFamily="18" charset="0"/>
                <a:cs typeface="Times New Roman" panose="02020603050405020304" pitchFamily="18" charset="0"/>
              </a:rPr>
              <a:t>Drug development (Standardization and quality assurance)</a:t>
            </a:r>
          </a:p>
          <a:p>
            <a:pPr lvl="1">
              <a:defRPr/>
            </a:pPr>
            <a:r>
              <a:rPr lang="en-US" sz="2100" dirty="0">
                <a:solidFill>
                  <a:schemeClr val="bg2">
                    <a:lumMod val="50000"/>
                  </a:schemeClr>
                </a:solidFill>
                <a:latin typeface="Times New Roman" panose="02020603050405020304" pitchFamily="18" charset="0"/>
                <a:cs typeface="Times New Roman" panose="02020603050405020304" pitchFamily="18" charset="0"/>
              </a:rPr>
              <a:t>Safety / Toxicity</a:t>
            </a:r>
          </a:p>
          <a:p>
            <a:pPr lvl="1">
              <a:defRPr/>
            </a:pPr>
            <a:r>
              <a:rPr lang="en-US" sz="2100" dirty="0">
                <a:solidFill>
                  <a:schemeClr val="bg2">
                    <a:lumMod val="50000"/>
                  </a:schemeClr>
                </a:solidFill>
                <a:latin typeface="Times New Roman" panose="02020603050405020304" pitchFamily="18" charset="0"/>
                <a:cs typeface="Times New Roman" panose="02020603050405020304" pitchFamily="18" charset="0"/>
              </a:rPr>
              <a:t>Clinical evaluations</a:t>
            </a:r>
            <a:endParaRPr lang="en-US"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3789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43350" y="1143000"/>
            <a:ext cx="1628775" cy="2102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43651" y="1143000"/>
            <a:ext cx="1516856" cy="2074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46199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9622" y="468193"/>
            <a:ext cx="7448838" cy="518535"/>
          </a:xfrm>
        </p:spPr>
        <p:style>
          <a:lnRef idx="1">
            <a:schemeClr val="accent4"/>
          </a:lnRef>
          <a:fillRef idx="3">
            <a:schemeClr val="accent4"/>
          </a:fillRef>
          <a:effectRef idx="2">
            <a:schemeClr val="accent4"/>
          </a:effectRef>
          <a:fontRef idx="minor">
            <a:schemeClr val="lt1"/>
          </a:fontRef>
        </p:style>
        <p:txBody>
          <a:bodyPr>
            <a:normAutofit/>
          </a:bodyPr>
          <a:lstStyle/>
          <a:p>
            <a:r>
              <a:rPr lang="en-IN" sz="2177" b="1" dirty="0">
                <a:solidFill>
                  <a:schemeClr val="tx1">
                    <a:lumMod val="50000"/>
                  </a:schemeClr>
                </a:solidFill>
              </a:rPr>
              <a:t>Objectives &amp; expected outcomes for Research in TM  </a:t>
            </a:r>
          </a:p>
        </p:txBody>
      </p:sp>
      <p:sp>
        <p:nvSpPr>
          <p:cNvPr id="3" name="Content Placeholder 2"/>
          <p:cNvSpPr>
            <a:spLocks noGrp="1"/>
          </p:cNvSpPr>
          <p:nvPr>
            <p:ph idx="1"/>
          </p:nvPr>
        </p:nvSpPr>
        <p:spPr>
          <a:xfrm>
            <a:off x="310393" y="1104690"/>
            <a:ext cx="8531603" cy="3328630"/>
          </a:xfrm>
        </p:spPr>
        <p:txBody>
          <a:bodyPr>
            <a:noAutofit/>
          </a:bodyPr>
          <a:lstStyle/>
          <a:p>
            <a:r>
              <a:rPr lang="en-IN" sz="1200" dirty="0">
                <a:solidFill>
                  <a:schemeClr val="accent4">
                    <a:lumMod val="75000"/>
                  </a:schemeClr>
                </a:solidFill>
                <a:latin typeface="Arial Rounded MT Bold" panose="020F0704030504030204" pitchFamily="34" charset="0"/>
              </a:rPr>
              <a:t>Generation of safety and efficacy evidence through robust studies</a:t>
            </a:r>
            <a:r>
              <a:rPr lang="en-IN" sz="1200" dirty="0">
                <a:solidFill>
                  <a:srgbClr val="002060"/>
                </a:solidFill>
                <a:latin typeface="Arial Rounded MT Bold" panose="020F0704030504030204" pitchFamily="34" charset="0"/>
                <a:sym typeface="Wingdings" panose="05000000000000000000" pitchFamily="2" charset="2"/>
              </a:rPr>
              <a:t></a:t>
            </a:r>
            <a:r>
              <a:rPr lang="en-IN" sz="1200" dirty="0">
                <a:solidFill>
                  <a:srgbClr val="002060"/>
                </a:solidFill>
                <a:latin typeface="Arial Rounded MT Bold" panose="020F0704030504030204" pitchFamily="34" charset="0"/>
              </a:rPr>
              <a:t> Integration to Public Heath care and global positioning </a:t>
            </a:r>
          </a:p>
          <a:p>
            <a:r>
              <a:rPr lang="en-IN" sz="1200" dirty="0">
                <a:solidFill>
                  <a:schemeClr val="accent4">
                    <a:lumMod val="75000"/>
                  </a:schemeClr>
                </a:solidFill>
                <a:latin typeface="Arial Rounded MT Bold" panose="020F0704030504030204" pitchFamily="34" charset="0"/>
              </a:rPr>
              <a:t>Development of New Drugs through elaborate and robust drug development process </a:t>
            </a:r>
            <a:r>
              <a:rPr lang="en-IN" sz="1200" dirty="0">
                <a:latin typeface="Arial Rounded MT Bold" panose="020F0704030504030204" pitchFamily="34" charset="0"/>
                <a:sym typeface="Wingdings" panose="05000000000000000000" pitchFamily="2" charset="2"/>
              </a:rPr>
              <a:t></a:t>
            </a:r>
            <a:r>
              <a:rPr lang="en-IN" sz="1200" dirty="0">
                <a:latin typeface="Arial Rounded MT Bold" panose="020F0704030504030204" pitchFamily="34" charset="0"/>
              </a:rPr>
              <a:t> </a:t>
            </a:r>
            <a:r>
              <a:rPr lang="en-IN" sz="1200" dirty="0">
                <a:solidFill>
                  <a:srgbClr val="002060"/>
                </a:solidFill>
                <a:latin typeface="Arial Rounded MT Bold" panose="020F0704030504030204" pitchFamily="34" charset="0"/>
              </a:rPr>
              <a:t>Commercialization of affordable and safe, easily accessible medicines </a:t>
            </a:r>
          </a:p>
          <a:p>
            <a:r>
              <a:rPr lang="en-IN" sz="1200" dirty="0">
                <a:solidFill>
                  <a:schemeClr val="accent4">
                    <a:lumMod val="75000"/>
                  </a:schemeClr>
                </a:solidFill>
                <a:latin typeface="Arial Rounded MT Bold" panose="020F0704030504030204" pitchFamily="34" charset="0"/>
              </a:rPr>
              <a:t>Drug Interaction Studies</a:t>
            </a:r>
            <a:r>
              <a:rPr lang="en-IN" sz="1200" dirty="0">
                <a:solidFill>
                  <a:srgbClr val="002060"/>
                </a:solidFill>
                <a:latin typeface="Arial Rounded MT Bold" panose="020F0704030504030204" pitchFamily="34" charset="0"/>
                <a:sym typeface="Wingdings" panose="05000000000000000000" pitchFamily="2" charset="2"/>
              </a:rPr>
              <a:t> Integration to National treatment guidelines for specific diseases and encourage prescription from all systems of medicine </a:t>
            </a:r>
          </a:p>
          <a:p>
            <a:r>
              <a:rPr lang="en-IN" sz="1200" dirty="0">
                <a:solidFill>
                  <a:schemeClr val="accent4">
                    <a:lumMod val="75000"/>
                  </a:schemeClr>
                </a:solidFill>
                <a:latin typeface="Arial Rounded MT Bold" panose="020F0704030504030204" pitchFamily="34" charset="0"/>
              </a:rPr>
              <a:t>Repositories, databases, portals on traditional medicine with national and international linkage </a:t>
            </a:r>
            <a:r>
              <a:rPr lang="en-IN" sz="1200" dirty="0">
                <a:solidFill>
                  <a:schemeClr val="tx1"/>
                </a:solidFill>
                <a:latin typeface="Arial Rounded MT Bold" panose="020F0704030504030204" pitchFamily="34" charset="0"/>
              </a:rPr>
              <a:t>for </a:t>
            </a:r>
            <a:r>
              <a:rPr lang="en-IN" sz="1200" dirty="0">
                <a:solidFill>
                  <a:srgbClr val="000066"/>
                </a:solidFill>
                <a:latin typeface="Arial Rounded MT Bold" panose="020F0704030504030204" pitchFamily="34" charset="0"/>
              </a:rPr>
              <a:t>the benefit of stakeholders across the globe</a:t>
            </a:r>
          </a:p>
          <a:p>
            <a:pPr algn="just"/>
            <a:r>
              <a:rPr lang="en-US" sz="1200" dirty="0">
                <a:solidFill>
                  <a:schemeClr val="accent4">
                    <a:lumMod val="75000"/>
                  </a:schemeClr>
                </a:solidFill>
                <a:latin typeface="Arial Rounded MT Bold" panose="020F0704030504030204" pitchFamily="34" charset="0"/>
              </a:rPr>
              <a:t>Provide Botanical Reference Substance (BRS) and repositories to act as an accredited reference library cum institution for authentication of raw drugs</a:t>
            </a:r>
            <a:endParaRPr lang="en-IN" sz="1200" dirty="0">
              <a:solidFill>
                <a:schemeClr val="accent4">
                  <a:lumMod val="75000"/>
                </a:schemeClr>
              </a:solidFill>
              <a:latin typeface="Arial Rounded MT Bold" panose="020F0704030504030204" pitchFamily="34" charset="0"/>
            </a:endParaRPr>
          </a:p>
          <a:p>
            <a:r>
              <a:rPr lang="en-IN" sz="1200" dirty="0">
                <a:solidFill>
                  <a:schemeClr val="accent4">
                    <a:lumMod val="75000"/>
                  </a:schemeClr>
                </a:solidFill>
                <a:latin typeface="Arial Rounded MT Bold" panose="020F0704030504030204" pitchFamily="34" charset="0"/>
              </a:rPr>
              <a:t>Development of TM based Diagnostic protocols/ </a:t>
            </a:r>
            <a:r>
              <a:rPr lang="en-IN" sz="1200" dirty="0" err="1">
                <a:solidFill>
                  <a:schemeClr val="accent4">
                    <a:lumMod val="75000"/>
                  </a:schemeClr>
                </a:solidFill>
                <a:latin typeface="Arial Rounded MT Bold" panose="020F0704030504030204" pitchFamily="34" charset="0"/>
              </a:rPr>
              <a:t>softwares</a:t>
            </a:r>
            <a:r>
              <a:rPr lang="en-IN" sz="1200" dirty="0">
                <a:solidFill>
                  <a:schemeClr val="accent4">
                    <a:lumMod val="75000"/>
                  </a:schemeClr>
                </a:solidFill>
                <a:latin typeface="Arial Rounded MT Bold" panose="020F0704030504030204" pitchFamily="34" charset="0"/>
              </a:rPr>
              <a:t> for TM based diagnostic assistance </a:t>
            </a:r>
            <a:r>
              <a:rPr lang="en-IN" sz="1200" dirty="0">
                <a:solidFill>
                  <a:srgbClr val="000066"/>
                </a:solidFill>
                <a:latin typeface="Arial Rounded MT Bold" panose="020F0704030504030204" pitchFamily="34" charset="0"/>
                <a:sym typeface="Wingdings" panose="05000000000000000000" pitchFamily="2" charset="2"/>
              </a:rPr>
              <a:t> global acceptance, integration to bio medicine &amp; Research evidence to be generated on diseases as per standard diagnostic criteria </a:t>
            </a:r>
          </a:p>
          <a:p>
            <a:r>
              <a:rPr lang="en-IN" sz="1200" dirty="0">
                <a:solidFill>
                  <a:schemeClr val="accent4">
                    <a:lumMod val="75000"/>
                  </a:schemeClr>
                </a:solidFill>
                <a:latin typeface="Arial Rounded MT Bold" panose="020F0704030504030204" pitchFamily="34" charset="0"/>
                <a:sym typeface="Wingdings" panose="05000000000000000000" pitchFamily="2" charset="2"/>
              </a:rPr>
              <a:t>Systematic Review and Meta-Analysis</a:t>
            </a:r>
          </a:p>
          <a:p>
            <a:r>
              <a:rPr lang="en-IN" sz="1200" dirty="0">
                <a:solidFill>
                  <a:schemeClr val="accent4">
                    <a:lumMod val="75000"/>
                  </a:schemeClr>
                </a:solidFill>
                <a:latin typeface="Arial Rounded MT Bold" panose="020F0704030504030204" pitchFamily="34" charset="0"/>
                <a:sym typeface="Wingdings" panose="05000000000000000000" pitchFamily="2" charset="2"/>
              </a:rPr>
              <a:t>Activities targeting restoration of ecology and protection of endangered species of plants</a:t>
            </a:r>
          </a:p>
          <a:p>
            <a:endParaRPr lang="en-IN" sz="1200" dirty="0">
              <a:solidFill>
                <a:schemeClr val="tx1"/>
              </a:solidFill>
              <a:latin typeface="Arial Rounded MT Bold" panose="020F0704030504030204" pitchFamily="34" charset="0"/>
            </a:endParaRPr>
          </a:p>
          <a:p>
            <a:endParaRPr lang="en-IN" sz="1200" dirty="0">
              <a:solidFill>
                <a:schemeClr val="tx1"/>
              </a:solidFill>
              <a:latin typeface="Arial Rounded MT Bold" panose="020F0704030504030204" pitchFamily="34" charset="0"/>
            </a:endParaRPr>
          </a:p>
          <a:p>
            <a:endParaRPr lang="en-IN" sz="1200" dirty="0">
              <a:latin typeface="Arial Rounded MT Bold" panose="020F0704030504030204" pitchFamily="34" charset="0"/>
            </a:endParaRPr>
          </a:p>
        </p:txBody>
      </p:sp>
    </p:spTree>
    <p:extLst>
      <p:ext uri="{BB962C8B-B14F-4D97-AF65-F5344CB8AC3E}">
        <p14:creationId xmlns:p14="http://schemas.microsoft.com/office/powerpoint/2010/main" val="5582405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45225" y="2762725"/>
            <a:ext cx="7794100" cy="1159800"/>
          </a:xfrm>
        </p:spPr>
        <p:txBody>
          <a:bodyPr/>
          <a:lstStyle/>
          <a:p>
            <a:r>
              <a:rPr lang="en-US" sz="3600" b="1" spc="50" dirty="0">
                <a:ln w="0">
                  <a:solidFill>
                    <a:srgbClr val="002060"/>
                  </a:solidFill>
                </a:ln>
                <a:solidFill>
                  <a:schemeClr val="bg2"/>
                </a:solidFill>
                <a:effectLst>
                  <a:innerShdw blurRad="63500" dist="50800" dir="13500000">
                    <a:srgbClr val="000000">
                      <a:alpha val="50000"/>
                    </a:srgbClr>
                  </a:innerShdw>
                </a:effectLst>
                <a:latin typeface="+mn-lt"/>
              </a:rPr>
              <a:t>Core outcomes at a glance</a:t>
            </a:r>
            <a:endParaRPr lang="en-IN" sz="3600" b="1" spc="50" dirty="0">
              <a:ln w="0">
                <a:solidFill>
                  <a:srgbClr val="002060"/>
                </a:solidFill>
              </a:ln>
              <a:solidFill>
                <a:schemeClr val="bg2"/>
              </a:solidFill>
              <a:effectLst>
                <a:innerShdw blurRad="63500" dist="50800" dir="13500000">
                  <a:srgbClr val="000000">
                    <a:alpha val="50000"/>
                  </a:srgbClr>
                </a:innerShdw>
              </a:effectLst>
              <a:latin typeface="+mn-lt"/>
            </a:endParaRPr>
          </a:p>
        </p:txBody>
      </p:sp>
      <p:sp>
        <p:nvSpPr>
          <p:cNvPr id="4" name="Slide Number Placeholder 3"/>
          <p:cNvSpPr>
            <a:spLocks noGrp="1"/>
          </p:cNvSpPr>
          <p:nvPr>
            <p:ph type="sldNum" idx="4294967295"/>
          </p:nvPr>
        </p:nvSpPr>
        <p:spPr>
          <a:xfrm>
            <a:off x="8594725" y="4697413"/>
            <a:ext cx="549275" cy="312737"/>
          </a:xfrm>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16</a:t>
            </a:fld>
            <a:endParaRPr lang="en"/>
          </a:p>
        </p:txBody>
      </p:sp>
    </p:spTree>
    <p:extLst>
      <p:ext uri="{BB962C8B-B14F-4D97-AF65-F5344CB8AC3E}">
        <p14:creationId xmlns:p14="http://schemas.microsoft.com/office/powerpoint/2010/main" val="17471929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1485900" y="114300"/>
          <a:ext cx="6172200" cy="742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Content Placeholder 3"/>
          <p:cNvGraphicFramePr>
            <a:graphicFrameLocks noGrp="1"/>
          </p:cNvGraphicFramePr>
          <p:nvPr>
            <p:ph idx="1"/>
            <p:extLst>
              <p:ext uri="{D42A27DB-BD31-4B8C-83A1-F6EECF244321}">
                <p14:modId xmlns:p14="http://schemas.microsoft.com/office/powerpoint/2010/main" val="3657526383"/>
              </p:ext>
            </p:extLst>
          </p:nvPr>
        </p:nvGraphicFramePr>
        <p:xfrm>
          <a:off x="687897" y="964734"/>
          <a:ext cx="7868874" cy="341431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8" name="Diagram 7"/>
          <p:cNvGraphicFramePr/>
          <p:nvPr>
            <p:extLst>
              <p:ext uri="{D42A27DB-BD31-4B8C-83A1-F6EECF244321}">
                <p14:modId xmlns:p14="http://schemas.microsoft.com/office/powerpoint/2010/main" val="2382210663"/>
              </p:ext>
            </p:extLst>
          </p:nvPr>
        </p:nvGraphicFramePr>
        <p:xfrm>
          <a:off x="1428750" y="3200400"/>
          <a:ext cx="6343650" cy="62865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43013" name="Picture 3"/>
          <p:cNvPicPr>
            <a:picLocks noChangeAspect="1" noChangeArrowheads="1"/>
          </p:cNvPicPr>
          <p:nvPr/>
        </p:nvPicPr>
        <p:blipFill>
          <a:blip r:embed="rId17">
            <a:extLst>
              <a:ext uri="{28A0092B-C50C-407E-A947-70E740481C1C}">
                <a14:useLocalDpi xmlns:a14="http://schemas.microsoft.com/office/drawing/2010/main" val="0"/>
              </a:ext>
            </a:extLst>
          </a:blip>
          <a:srcRect l="33783" t="10432" r="33308" b="9608"/>
          <a:stretch>
            <a:fillRect/>
          </a:stretch>
        </p:blipFill>
        <p:spPr bwMode="auto">
          <a:xfrm>
            <a:off x="150057" y="2663203"/>
            <a:ext cx="85725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73693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3050" y="171450"/>
            <a:ext cx="6229350" cy="742950"/>
          </a:xfrm>
          <a:ln/>
        </p:spPr>
        <p:style>
          <a:lnRef idx="1">
            <a:schemeClr val="accent3"/>
          </a:lnRef>
          <a:fillRef idx="2">
            <a:schemeClr val="accent3"/>
          </a:fillRef>
          <a:effectRef idx="1">
            <a:schemeClr val="accent3"/>
          </a:effectRef>
          <a:fontRef idx="minor">
            <a:schemeClr val="dk1"/>
          </a:fontRef>
        </p:style>
        <p:txBody>
          <a:bodyPr>
            <a:noAutofit/>
          </a:bodyPr>
          <a:lstStyle/>
          <a:p>
            <a:pPr marL="488397" indent="-488397">
              <a:defRPr/>
            </a:pPr>
            <a:br>
              <a:rPr lang="en-US" sz="2400" dirty="0"/>
            </a:br>
            <a:r>
              <a:rPr lang="en-US" sz="2400" dirty="0">
                <a:latin typeface="Times" panose="02020603050405020304" pitchFamily="18" charset="0"/>
                <a:cs typeface="Times" panose="02020603050405020304" pitchFamily="18" charset="0"/>
              </a:rPr>
              <a:t>Prioritized</a:t>
            </a:r>
            <a:r>
              <a:rPr lang="en-US" sz="2400" dirty="0"/>
              <a:t> areas of Clinical Research</a:t>
            </a:r>
            <a:br>
              <a:rPr lang="en-US" sz="2400" dirty="0"/>
            </a:br>
            <a:r>
              <a:rPr lang="en-IN" sz="1800" dirty="0">
                <a:solidFill>
                  <a:srgbClr val="FF0000"/>
                </a:solidFill>
              </a:rPr>
              <a:t>Health conditions studied</a:t>
            </a:r>
            <a:br>
              <a:rPr lang="en-US" sz="1800" dirty="0">
                <a:solidFill>
                  <a:srgbClr val="FF0000"/>
                </a:solidFill>
              </a:rPr>
            </a:br>
            <a:endParaRPr lang="en-US" sz="1800" dirty="0">
              <a:solidFill>
                <a:srgbClr val="FF0000"/>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962010485"/>
              </p:ext>
            </p:extLst>
          </p:nvPr>
        </p:nvGraphicFramePr>
        <p:xfrm>
          <a:off x="1314450" y="1028700"/>
          <a:ext cx="3186278" cy="3812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extLst>
              <p:ext uri="{D42A27DB-BD31-4B8C-83A1-F6EECF244321}">
                <p14:modId xmlns:p14="http://schemas.microsoft.com/office/powerpoint/2010/main" val="3438794098"/>
              </p:ext>
            </p:extLst>
          </p:nvPr>
        </p:nvGraphicFramePr>
        <p:xfrm>
          <a:off x="4686301" y="1028700"/>
          <a:ext cx="3115034" cy="382905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8069446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334208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6301" y="0"/>
            <a:ext cx="3469481"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2"/>
          <p:cNvPicPr>
            <a:picLocks noChangeAspect="1" noChangeArrowheads="1"/>
          </p:cNvPicPr>
          <p:nvPr/>
        </p:nvPicPr>
        <p:blipFill>
          <a:blip r:embed="rId4">
            <a:extLst>
              <a:ext uri="{28A0092B-C50C-407E-A947-70E740481C1C}">
                <a14:useLocalDpi xmlns:a14="http://schemas.microsoft.com/office/drawing/2010/main" val="0"/>
              </a:ext>
            </a:extLst>
          </a:blip>
          <a:srcRect t="19511" b="21951"/>
          <a:stretch>
            <a:fillRect/>
          </a:stretch>
        </p:blipFill>
        <p:spPr bwMode="auto">
          <a:xfrm>
            <a:off x="1113235" y="3200400"/>
            <a:ext cx="3118247" cy="1254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3371850"/>
            <a:ext cx="2772966"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2" descr="F:\cover page\Clinical Research and drug Development vol-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1950" y="2571750"/>
            <a:ext cx="1044179"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0266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93699" y="358388"/>
            <a:ext cx="7344289" cy="857400"/>
          </a:xfrm>
        </p:spPr>
        <p:txBody>
          <a:bodyPr/>
          <a:lstStyle/>
          <a:p>
            <a:r>
              <a:rPr lang="en-US" sz="2800" b="1" dirty="0">
                <a:solidFill>
                  <a:srgbClr val="7ECEFD">
                    <a:lumMod val="50000"/>
                  </a:srgbClr>
                </a:solidFill>
                <a:latin typeface="+mn-lt"/>
              </a:rPr>
              <a:t>Research in Ayurveda-Background</a:t>
            </a:r>
            <a:endParaRPr lang="en-IN" sz="2800" dirty="0">
              <a:latin typeface="+mn-lt"/>
            </a:endParaRPr>
          </a:p>
        </p:txBody>
      </p:sp>
      <p:sp>
        <p:nvSpPr>
          <p:cNvPr id="4" name="Slide Number Placeholder 3"/>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smtClean="0">
                <a:ln>
                  <a:noFill/>
                </a:ln>
                <a:solidFill>
                  <a:srgbClr val="97ABBC"/>
                </a:solidFill>
                <a:effectLst/>
                <a:uLnTx/>
                <a:uFillTx/>
                <a:latin typeface="Lato"/>
                <a:sym typeface="Lato"/>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 sz="1300" b="0" i="0" u="none" strike="noStrike" kern="0" cap="none" spc="0" normalizeH="0" baseline="0" noProof="0">
              <a:ln>
                <a:noFill/>
              </a:ln>
              <a:solidFill>
                <a:srgbClr val="97ABBC"/>
              </a:solidFill>
              <a:effectLst/>
              <a:uLnTx/>
              <a:uFillTx/>
              <a:latin typeface="Lato"/>
              <a:sym typeface="Lato"/>
            </a:endParaRPr>
          </a:p>
        </p:txBody>
      </p:sp>
      <p:sp>
        <p:nvSpPr>
          <p:cNvPr id="7" name="Content Placeholder 4"/>
          <p:cNvSpPr txBox="1">
            <a:spLocks/>
          </p:cNvSpPr>
          <p:nvPr/>
        </p:nvSpPr>
        <p:spPr>
          <a:xfrm>
            <a:off x="536896" y="1325461"/>
            <a:ext cx="8128932" cy="3371472"/>
          </a:xfrm>
          <a:prstGeom prst="rect">
            <a:avLst/>
          </a:prstGeom>
        </p:spPr>
        <p:txBody>
          <a:bodyPr vert="horz" lIns="91440" tIns="45720" rIns="91440" bIns="45720" rtlCol="0">
            <a:normAutofit/>
          </a:bodyPr>
          <a:lstStyle>
            <a:lvl1pPr marL="378047" indent="-378047" algn="l" defTabSz="504063" rtl="0" eaLnBrk="1" latinLnBrk="0" hangingPunct="1">
              <a:spcBef>
                <a:spcPts val="1103"/>
              </a:spcBef>
              <a:spcAft>
                <a:spcPts val="0"/>
              </a:spcAft>
              <a:buClr>
                <a:schemeClr val="accent1"/>
              </a:buClr>
              <a:buFont typeface="Wingdings 3" charset="2"/>
              <a:buChar char=""/>
              <a:defRPr sz="1985" kern="1200">
                <a:solidFill>
                  <a:schemeClr val="tx1">
                    <a:lumMod val="75000"/>
                    <a:lumOff val="25000"/>
                  </a:schemeClr>
                </a:solidFill>
                <a:latin typeface="+mn-lt"/>
                <a:ea typeface="+mn-ea"/>
                <a:cs typeface="+mn-cs"/>
              </a:defRPr>
            </a:lvl1pPr>
            <a:lvl2pPr marL="819102" indent="-315039" algn="l" defTabSz="504063" rtl="0" eaLnBrk="1" latinLnBrk="0" hangingPunct="1">
              <a:spcBef>
                <a:spcPts val="1103"/>
              </a:spcBef>
              <a:spcAft>
                <a:spcPts val="0"/>
              </a:spcAft>
              <a:buClr>
                <a:schemeClr val="accent1"/>
              </a:buClr>
              <a:buFont typeface="Wingdings 3" charset="2"/>
              <a:buChar char=""/>
              <a:defRPr sz="1764" kern="1200">
                <a:solidFill>
                  <a:schemeClr val="tx1">
                    <a:lumMod val="75000"/>
                    <a:lumOff val="25000"/>
                  </a:schemeClr>
                </a:solidFill>
                <a:latin typeface="+mn-lt"/>
                <a:ea typeface="+mn-ea"/>
                <a:cs typeface="+mn-cs"/>
              </a:defRPr>
            </a:lvl2pPr>
            <a:lvl3pPr marL="1260158" indent="-252032" algn="l" defTabSz="504063" rtl="0" eaLnBrk="1" latinLnBrk="0" hangingPunct="1">
              <a:spcBef>
                <a:spcPts val="1103"/>
              </a:spcBef>
              <a:spcAft>
                <a:spcPts val="0"/>
              </a:spcAft>
              <a:buClr>
                <a:schemeClr val="accent1"/>
              </a:buClr>
              <a:buFont typeface="Wingdings 3" charset="2"/>
              <a:buChar char=""/>
              <a:defRPr sz="1544" kern="1200">
                <a:solidFill>
                  <a:schemeClr val="tx1">
                    <a:lumMod val="75000"/>
                    <a:lumOff val="25000"/>
                  </a:schemeClr>
                </a:solidFill>
                <a:latin typeface="+mn-lt"/>
                <a:ea typeface="+mn-ea"/>
                <a:cs typeface="+mn-cs"/>
              </a:defRPr>
            </a:lvl3pPr>
            <a:lvl4pPr marL="1764221" indent="-252032" algn="l" defTabSz="504063" rtl="0" eaLnBrk="1" latinLnBrk="0" hangingPunct="1">
              <a:spcBef>
                <a:spcPts val="1103"/>
              </a:spcBef>
              <a:spcAft>
                <a:spcPts val="0"/>
              </a:spcAft>
              <a:buClr>
                <a:schemeClr val="accent1"/>
              </a:buClr>
              <a:buFont typeface="Wingdings 3" charset="2"/>
              <a:buChar char=""/>
              <a:defRPr sz="1323" kern="1200">
                <a:solidFill>
                  <a:schemeClr val="tx1">
                    <a:lumMod val="75000"/>
                    <a:lumOff val="25000"/>
                  </a:schemeClr>
                </a:solidFill>
                <a:latin typeface="+mn-lt"/>
                <a:ea typeface="+mn-ea"/>
                <a:cs typeface="+mn-cs"/>
              </a:defRPr>
            </a:lvl4pPr>
            <a:lvl5pPr marL="2268284" indent="-252032" algn="l" defTabSz="504063" rtl="0" eaLnBrk="1" latinLnBrk="0" hangingPunct="1">
              <a:spcBef>
                <a:spcPts val="1103"/>
              </a:spcBef>
              <a:spcAft>
                <a:spcPts val="0"/>
              </a:spcAft>
              <a:buClr>
                <a:schemeClr val="accent1"/>
              </a:buClr>
              <a:buFont typeface="Wingdings 3" charset="2"/>
              <a:buChar char=""/>
              <a:defRPr sz="1323" kern="1200">
                <a:solidFill>
                  <a:schemeClr val="tx1">
                    <a:lumMod val="75000"/>
                    <a:lumOff val="25000"/>
                  </a:schemeClr>
                </a:solidFill>
                <a:latin typeface="+mn-lt"/>
                <a:ea typeface="+mn-ea"/>
                <a:cs typeface="+mn-cs"/>
              </a:defRPr>
            </a:lvl5pPr>
            <a:lvl6pPr marL="2772347" indent="-252032" algn="l" defTabSz="504063" rtl="0" eaLnBrk="1" latinLnBrk="0" hangingPunct="1">
              <a:spcBef>
                <a:spcPts val="1103"/>
              </a:spcBef>
              <a:spcAft>
                <a:spcPts val="0"/>
              </a:spcAft>
              <a:buClr>
                <a:schemeClr val="accent1"/>
              </a:buClr>
              <a:buFont typeface="Wingdings 3" charset="2"/>
              <a:buChar char=""/>
              <a:defRPr sz="1323" kern="1200">
                <a:solidFill>
                  <a:schemeClr val="tx1">
                    <a:lumMod val="75000"/>
                    <a:lumOff val="25000"/>
                  </a:schemeClr>
                </a:solidFill>
                <a:latin typeface="+mn-lt"/>
                <a:ea typeface="+mn-ea"/>
                <a:cs typeface="+mn-cs"/>
              </a:defRPr>
            </a:lvl6pPr>
            <a:lvl7pPr marL="3276410" indent="-252032" algn="l" defTabSz="504063" rtl="0" eaLnBrk="1" latinLnBrk="0" hangingPunct="1">
              <a:spcBef>
                <a:spcPts val="1103"/>
              </a:spcBef>
              <a:spcAft>
                <a:spcPts val="0"/>
              </a:spcAft>
              <a:buClr>
                <a:schemeClr val="accent1"/>
              </a:buClr>
              <a:buFont typeface="Wingdings 3" charset="2"/>
              <a:buChar char=""/>
              <a:defRPr sz="1323" kern="1200">
                <a:solidFill>
                  <a:schemeClr val="tx1">
                    <a:lumMod val="75000"/>
                    <a:lumOff val="25000"/>
                  </a:schemeClr>
                </a:solidFill>
                <a:latin typeface="+mn-lt"/>
                <a:ea typeface="+mn-ea"/>
                <a:cs typeface="+mn-cs"/>
              </a:defRPr>
            </a:lvl7pPr>
            <a:lvl8pPr marL="3780473" indent="-252032" algn="l" defTabSz="504063" rtl="0" eaLnBrk="1" latinLnBrk="0" hangingPunct="1">
              <a:spcBef>
                <a:spcPts val="1103"/>
              </a:spcBef>
              <a:spcAft>
                <a:spcPts val="0"/>
              </a:spcAft>
              <a:buClr>
                <a:schemeClr val="accent1"/>
              </a:buClr>
              <a:buFont typeface="Wingdings 3" charset="2"/>
              <a:buChar char=""/>
              <a:defRPr sz="1323" kern="1200">
                <a:solidFill>
                  <a:schemeClr val="tx1">
                    <a:lumMod val="75000"/>
                    <a:lumOff val="25000"/>
                  </a:schemeClr>
                </a:solidFill>
                <a:latin typeface="+mn-lt"/>
                <a:ea typeface="+mn-ea"/>
                <a:cs typeface="+mn-cs"/>
              </a:defRPr>
            </a:lvl8pPr>
            <a:lvl9pPr marL="4284536" indent="-252032" algn="l" defTabSz="504063" rtl="0" eaLnBrk="1" latinLnBrk="0" hangingPunct="1">
              <a:spcBef>
                <a:spcPts val="1103"/>
              </a:spcBef>
              <a:spcAft>
                <a:spcPts val="0"/>
              </a:spcAft>
              <a:buClr>
                <a:schemeClr val="accent1"/>
              </a:buClr>
              <a:buFont typeface="Wingdings 3" charset="2"/>
              <a:buChar char=""/>
              <a:defRPr sz="1323" kern="1200">
                <a:solidFill>
                  <a:schemeClr val="tx1">
                    <a:lumMod val="75000"/>
                    <a:lumOff val="25000"/>
                  </a:schemeClr>
                </a:solidFill>
                <a:latin typeface="+mn-lt"/>
                <a:ea typeface="+mn-ea"/>
                <a:cs typeface="+mn-cs"/>
              </a:defRPr>
            </a:lvl9pPr>
          </a:lstStyle>
          <a:p>
            <a:pPr marL="378047" marR="0" lvl="0" indent="-378047" algn="just" defTabSz="504063" rtl="0" eaLnBrk="1" fontAlgn="auto" latinLnBrk="0" hangingPunct="1">
              <a:lnSpc>
                <a:spcPct val="100000"/>
              </a:lnSpc>
              <a:spcBef>
                <a:spcPts val="1103"/>
              </a:spcBef>
              <a:spcAft>
                <a:spcPts val="0"/>
              </a:spcAft>
              <a:buClr>
                <a:srgbClr val="353535"/>
              </a:buClr>
              <a:buSzTx/>
              <a:buFont typeface="Wingdings 3" charset="2"/>
              <a:buChar char=""/>
              <a:tabLst/>
              <a:defRPr/>
            </a:pPr>
            <a:r>
              <a:rPr kumimoji="0" lang="en-US" sz="1400" b="1" i="0" u="none" strike="noStrike" kern="1200" cap="none" spc="0" normalizeH="0" baseline="0" noProof="0" dirty="0">
                <a:ln>
                  <a:noFill/>
                </a:ln>
                <a:solidFill>
                  <a:sysClr val="windowText" lastClr="000000"/>
                </a:solidFill>
                <a:effectLst/>
                <a:uLnTx/>
                <a:uFillTx/>
                <a:latin typeface="Times" panose="02020603050405020304" pitchFamily="18" charset="0"/>
                <a:cs typeface="Times" panose="02020603050405020304" pitchFamily="18" charset="0"/>
                <a:sym typeface="Arial"/>
              </a:rPr>
              <a:t>Traditional</a:t>
            </a:r>
            <a:r>
              <a:rPr kumimoji="0" lang="en-US" sz="1400" b="1" i="0" u="none" strike="noStrike" kern="1200" cap="none" spc="0" normalizeH="0" noProof="0" dirty="0">
                <a:ln>
                  <a:noFill/>
                </a:ln>
                <a:solidFill>
                  <a:sysClr val="windowText" lastClr="000000"/>
                </a:solidFill>
                <a:effectLst/>
                <a:uLnTx/>
                <a:uFillTx/>
                <a:latin typeface="Times" panose="02020603050405020304" pitchFamily="18" charset="0"/>
                <a:cs typeface="Times" panose="02020603050405020304" pitchFamily="18" charset="0"/>
                <a:sym typeface="Arial"/>
              </a:rPr>
              <a:t> systems of medicine in Asia </a:t>
            </a:r>
            <a:r>
              <a:rPr kumimoji="0" lang="en-US" sz="1400" b="1" i="0" u="none" strike="noStrike" kern="1200" cap="none" spc="0" normalizeH="0" baseline="0" noProof="0" dirty="0">
                <a:ln>
                  <a:noFill/>
                </a:ln>
                <a:solidFill>
                  <a:sysClr val="windowText" lastClr="000000"/>
                </a:solidFill>
                <a:effectLst/>
                <a:uLnTx/>
                <a:uFillTx/>
                <a:latin typeface="Times" panose="02020603050405020304" pitchFamily="18" charset="0"/>
                <a:cs typeface="Times" panose="02020603050405020304" pitchFamily="18" charset="0"/>
                <a:sym typeface="Arial"/>
              </a:rPr>
              <a:t>has been the subject of perceptive philosophical, historical and anthropological content that enables the systems to have a holistic aspect </a:t>
            </a:r>
          </a:p>
          <a:p>
            <a:pPr marL="378047" marR="0" lvl="0" indent="-378047" algn="just" defTabSz="504063" rtl="0" eaLnBrk="1" fontAlgn="auto" latinLnBrk="0" hangingPunct="1">
              <a:lnSpc>
                <a:spcPct val="100000"/>
              </a:lnSpc>
              <a:spcBef>
                <a:spcPts val="1103"/>
              </a:spcBef>
              <a:spcAft>
                <a:spcPts val="0"/>
              </a:spcAft>
              <a:buClr>
                <a:srgbClr val="353535"/>
              </a:buClr>
              <a:buSzTx/>
              <a:buFont typeface="Wingdings 3" charset="2"/>
              <a:buChar char=""/>
              <a:tabLst/>
              <a:defRPr/>
            </a:pPr>
            <a:r>
              <a:rPr kumimoji="0" lang="en-US" sz="1400" b="1" i="0" u="none" strike="noStrike" kern="1200" cap="none" spc="0" normalizeH="0" baseline="0" noProof="0" dirty="0">
                <a:ln>
                  <a:noFill/>
                </a:ln>
                <a:solidFill>
                  <a:sysClr val="windowText" lastClr="000000"/>
                </a:solidFill>
                <a:effectLst/>
                <a:uLnTx/>
                <a:uFillTx/>
                <a:latin typeface="Times" panose="02020603050405020304" pitchFamily="18" charset="0"/>
                <a:cs typeface="Times" panose="02020603050405020304" pitchFamily="18" charset="0"/>
                <a:sym typeface="Arial"/>
              </a:rPr>
              <a:t>Not all medical traditions have identical trajectories though they have broadly similar historical experience.</a:t>
            </a:r>
          </a:p>
          <a:p>
            <a:pPr marL="378047" marR="0" lvl="0" indent="-378047" algn="just" defTabSz="504063" rtl="0" eaLnBrk="1" fontAlgn="auto" latinLnBrk="0" hangingPunct="1">
              <a:lnSpc>
                <a:spcPct val="100000"/>
              </a:lnSpc>
              <a:spcBef>
                <a:spcPts val="1103"/>
              </a:spcBef>
              <a:spcAft>
                <a:spcPts val="0"/>
              </a:spcAft>
              <a:buClr>
                <a:srgbClr val="353535"/>
              </a:buClr>
              <a:buSzTx/>
              <a:buFont typeface="Wingdings 3" charset="2"/>
              <a:buChar char=""/>
              <a:tabLst/>
              <a:defRPr/>
            </a:pPr>
            <a:r>
              <a:rPr kumimoji="0" lang="en-US" sz="1400" b="1" i="0" u="none" strike="noStrike" kern="1200" cap="none" spc="0" normalizeH="0" baseline="0" noProof="0" dirty="0">
                <a:ln>
                  <a:noFill/>
                </a:ln>
                <a:solidFill>
                  <a:sysClr val="windowText" lastClr="000000"/>
                </a:solidFill>
                <a:effectLst/>
                <a:uLnTx/>
                <a:uFillTx/>
                <a:latin typeface="Times" panose="02020603050405020304" pitchFamily="18" charset="0"/>
                <a:cs typeface="Times" panose="02020603050405020304" pitchFamily="18" charset="0"/>
                <a:sym typeface="Arial"/>
              </a:rPr>
              <a:t>Among Asian systems of medicine, TCM, Arabic, Japanese and Indian Systems of medicine has gained global attention </a:t>
            </a:r>
          </a:p>
          <a:p>
            <a:pPr algn="just">
              <a:buClr>
                <a:srgbClr val="353535"/>
              </a:buClr>
            </a:pPr>
            <a:r>
              <a:rPr lang="en-US" sz="1400" b="1" dirty="0">
                <a:solidFill>
                  <a:sysClr val="windowText" lastClr="000000"/>
                </a:solidFill>
                <a:latin typeface="Times" panose="02020603050405020304" pitchFamily="18" charset="0"/>
                <a:cs typeface="Times" panose="02020603050405020304" pitchFamily="18" charset="0"/>
              </a:rPr>
              <a:t>Ayurveda and other Traditional systems of medicine in India such as Siddha, Unani, Yoga &amp;Naturopathy have a unique understanding of physiology, pathogenesis, pharmacology, and therapeutic approach which are different from Western biomedicine</a:t>
            </a:r>
          </a:p>
          <a:p>
            <a:pPr algn="just">
              <a:buClr>
                <a:srgbClr val="353535"/>
              </a:buClr>
            </a:pPr>
            <a:r>
              <a:rPr lang="en-US" sz="1400" b="1" dirty="0">
                <a:solidFill>
                  <a:sysClr val="windowText" lastClr="000000"/>
                </a:solidFill>
                <a:latin typeface="Times" panose="02020603050405020304" pitchFamily="18" charset="0"/>
                <a:cs typeface="Times" panose="02020603050405020304" pitchFamily="18" charset="0"/>
              </a:rPr>
              <a:t>Globally the interest in traditional systems of medicine, specific to that region as well as of other geographic areas, has increased due to easy accessibility, flexibility, relatively low cost, low levels of technological input, and relatively low side effects (WHO, 2002). </a:t>
            </a:r>
          </a:p>
          <a:p>
            <a:pPr algn="just">
              <a:buClr>
                <a:srgbClr val="353535"/>
              </a:buClr>
            </a:pPr>
            <a:endParaRPr lang="en-IN" sz="1400" b="1" dirty="0">
              <a:solidFill>
                <a:sysClr val="windowText" lastClr="000000"/>
              </a:solidFill>
              <a:latin typeface="Times" panose="02020603050405020304" pitchFamily="18" charset="0"/>
              <a:cs typeface="Times" panose="02020603050405020304" pitchFamily="18" charset="0"/>
            </a:endParaRPr>
          </a:p>
          <a:p>
            <a:pPr marL="378047" marR="0" lvl="0" indent="-378047" algn="just" defTabSz="504063" rtl="0" eaLnBrk="1" fontAlgn="auto" latinLnBrk="0" hangingPunct="1">
              <a:lnSpc>
                <a:spcPct val="100000"/>
              </a:lnSpc>
              <a:spcBef>
                <a:spcPts val="1103"/>
              </a:spcBef>
              <a:spcAft>
                <a:spcPts val="0"/>
              </a:spcAft>
              <a:buClr>
                <a:srgbClr val="353535"/>
              </a:buClr>
              <a:buSzTx/>
              <a:buFont typeface="Wingdings 3" charset="2"/>
              <a:buChar char=""/>
              <a:tabLst/>
              <a:defRPr/>
            </a:pPr>
            <a:endParaRPr lang="en-US" sz="1400" b="1" dirty="0">
              <a:solidFill>
                <a:sysClr val="windowText" lastClr="000000"/>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76799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ext uri="{D42A27DB-BD31-4B8C-83A1-F6EECF244321}">
                <p14:modId xmlns:p14="http://schemas.microsoft.com/office/powerpoint/2010/main" val="3926394343"/>
              </p:ext>
            </p:extLst>
          </p:nvPr>
        </p:nvGraphicFramePr>
        <p:xfrm>
          <a:off x="3086100" y="914400"/>
          <a:ext cx="5789452" cy="4229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557213" indent="-214313" eaLnBrk="0" hangingPunct="0">
              <a:defRPr>
                <a:solidFill>
                  <a:schemeClr val="tx1"/>
                </a:solidFill>
                <a:latin typeface="Arial" panose="020B0604020202020204" pitchFamily="34" charset="0"/>
                <a:cs typeface="Arial" panose="020B0604020202020204" pitchFamily="34" charset="0"/>
              </a:defRPr>
            </a:lvl2pPr>
            <a:lvl3pPr marL="857250" indent="-171450" eaLnBrk="0" hangingPunct="0">
              <a:defRPr>
                <a:solidFill>
                  <a:schemeClr val="tx1"/>
                </a:solidFill>
                <a:latin typeface="Arial" panose="020B0604020202020204" pitchFamily="34" charset="0"/>
                <a:cs typeface="Arial" panose="020B0604020202020204" pitchFamily="34" charset="0"/>
              </a:defRPr>
            </a:lvl3pPr>
            <a:lvl4pPr marL="1200150" indent="-171450" eaLnBrk="0" hangingPunct="0">
              <a:defRPr>
                <a:solidFill>
                  <a:schemeClr val="tx1"/>
                </a:solidFill>
                <a:latin typeface="Arial" panose="020B0604020202020204" pitchFamily="34" charset="0"/>
                <a:cs typeface="Arial" panose="020B0604020202020204" pitchFamily="34" charset="0"/>
              </a:defRPr>
            </a:lvl4pPr>
            <a:lvl5pPr marL="1543050" indent="-171450" eaLnBrk="0" hangingPunct="0">
              <a:defRPr>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eaLnBrk="1" fontAlgn="base" hangingPunct="1">
              <a:spcBef>
                <a:spcPct val="0"/>
              </a:spcBef>
              <a:spcAft>
                <a:spcPct val="0"/>
              </a:spcAft>
              <a:buClrTx/>
            </a:pPr>
            <a:fld id="{7936E4E6-BBC6-4880-A432-560B81EAD1FF}" type="slidenum">
              <a:rPr lang="en-US" altLang="en-US" kern="1200">
                <a:solidFill>
                  <a:srgbClr val="898989"/>
                </a:solidFill>
                <a:latin typeface="Times" panose="02020603050405020304" pitchFamily="18" charset="0"/>
                <a:ea typeface="+mn-ea"/>
              </a:rPr>
              <a:pPr defTabSz="685800" eaLnBrk="1" fontAlgn="base" hangingPunct="1">
                <a:spcBef>
                  <a:spcPct val="0"/>
                </a:spcBef>
                <a:spcAft>
                  <a:spcPct val="0"/>
                </a:spcAft>
                <a:buClrTx/>
              </a:pPr>
              <a:t>20</a:t>
            </a:fld>
            <a:endParaRPr lang="en-US" altLang="en-US" kern="1200">
              <a:solidFill>
                <a:srgbClr val="898989"/>
              </a:solidFill>
              <a:latin typeface="Times" panose="02020603050405020304" pitchFamily="18" charset="0"/>
              <a:ea typeface="+mn-ea"/>
            </a:endParaRPr>
          </a:p>
        </p:txBody>
      </p:sp>
      <p:pic>
        <p:nvPicPr>
          <p:cNvPr id="46084" name="Picture 2" descr="C:\Users\hcl\Desktop\South Africa Regulation of TSM -Herbal Medicine\South africa-2\CSIR\7.9.2011\Sandhya Rani Scan\Babita 1.jpe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6585" y="857250"/>
            <a:ext cx="177165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65623" y="3065860"/>
            <a:ext cx="2606278" cy="170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1382316" y="126206"/>
            <a:ext cx="6493669" cy="623248"/>
          </a:xfrm>
          <a:prstGeom prst="rect">
            <a:avLst/>
          </a:prstGeom>
        </p:spPr>
        <p:txBody>
          <a:bodyPr>
            <a:spAutoFit/>
          </a:bodyPr>
          <a:lstStyle/>
          <a:p>
            <a:pPr algn="ctr" defTabSz="685800">
              <a:buClrTx/>
              <a:defRPr/>
            </a:pPr>
            <a:r>
              <a:rPr lang="en-US" sz="1650" b="1" kern="1200" cap="all" dirty="0">
                <a:solidFill>
                  <a:prstClr val="black"/>
                </a:solidFill>
                <a:latin typeface="Calibri"/>
                <a:ea typeface="+mn-ea"/>
                <a:cs typeface="Arial" panose="020B0604020202020204" pitchFamily="34" charset="0"/>
              </a:rPr>
              <a:t>R&amp;D on Integration and Mainstreaming of AYUSH:</a:t>
            </a:r>
            <a:br>
              <a:rPr lang="en-US" sz="1650" b="1" kern="1200" cap="all" dirty="0">
                <a:solidFill>
                  <a:prstClr val="black"/>
                </a:solidFill>
                <a:latin typeface="Calibri"/>
                <a:ea typeface="+mn-ea"/>
                <a:cs typeface="Arial" panose="020B0604020202020204" pitchFamily="34" charset="0"/>
              </a:rPr>
            </a:br>
            <a:r>
              <a:rPr lang="en-US" sz="1800" b="1" kern="1200" cap="all" dirty="0">
                <a:solidFill>
                  <a:srgbClr val="C00000"/>
                </a:solidFill>
                <a:latin typeface="Calibri"/>
                <a:ea typeface="+mn-ea"/>
                <a:cs typeface="Arial" panose="020B0604020202020204" pitchFamily="34" charset="0"/>
              </a:rPr>
              <a:t>a WHO India Office Collaboration </a:t>
            </a:r>
            <a:endParaRPr lang="en-US" sz="1650" b="1" kern="1200" cap="all" dirty="0">
              <a:solidFill>
                <a:srgbClr val="C00000"/>
              </a:solidFill>
              <a:latin typeface="Calibri"/>
              <a:ea typeface="+mn-ea"/>
              <a:cs typeface="Arial" panose="020B0604020202020204" pitchFamily="34" charset="0"/>
            </a:endParaRPr>
          </a:p>
        </p:txBody>
      </p:sp>
    </p:spTree>
    <p:extLst>
      <p:ext uri="{BB962C8B-B14F-4D97-AF65-F5344CB8AC3E}">
        <p14:creationId xmlns:p14="http://schemas.microsoft.com/office/powerpoint/2010/main" val="13322791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
          <p:cNvSpPr>
            <a:spLocks noChangeArrowheads="1"/>
          </p:cNvSpPr>
          <p:nvPr/>
        </p:nvSpPr>
        <p:spPr bwMode="auto">
          <a:xfrm>
            <a:off x="1143000" y="1085966"/>
            <a:ext cx="5325666" cy="346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0" tIns="34285" rIns="68570" bIns="34285" anchor="ctr">
            <a:spAutoFit/>
          </a:bodyPr>
          <a:lstStyle>
            <a:lvl1pPr defTabSz="912813" eaLnBrk="0" hangingPunct="0">
              <a:defRPr>
                <a:solidFill>
                  <a:schemeClr val="tx1"/>
                </a:solidFill>
                <a:latin typeface="Arial" panose="020B0604020202020204" pitchFamily="34" charset="0"/>
                <a:cs typeface="Arial" panose="020B0604020202020204" pitchFamily="34" charset="0"/>
              </a:defRPr>
            </a:lvl1pPr>
            <a:lvl2pPr marL="742950" indent="-285750" defTabSz="912813" eaLnBrk="0" hangingPunct="0">
              <a:defRPr>
                <a:solidFill>
                  <a:schemeClr val="tx1"/>
                </a:solidFill>
                <a:latin typeface="Arial" panose="020B0604020202020204" pitchFamily="34" charset="0"/>
                <a:cs typeface="Arial" panose="020B0604020202020204" pitchFamily="34" charset="0"/>
              </a:defRPr>
            </a:lvl2pPr>
            <a:lvl3pPr marL="1143000" indent="-228600" defTabSz="912813" eaLnBrk="0" hangingPunct="0">
              <a:defRPr>
                <a:solidFill>
                  <a:schemeClr val="tx1"/>
                </a:solidFill>
                <a:latin typeface="Arial" panose="020B0604020202020204" pitchFamily="34" charset="0"/>
                <a:cs typeface="Arial" panose="020B0604020202020204" pitchFamily="34" charset="0"/>
              </a:defRPr>
            </a:lvl3pPr>
            <a:lvl4pPr marL="1600200" indent="-228600" defTabSz="912813" eaLnBrk="0" hangingPunct="0">
              <a:defRPr>
                <a:solidFill>
                  <a:schemeClr val="tx1"/>
                </a:solidFill>
                <a:latin typeface="Arial" panose="020B0604020202020204" pitchFamily="34" charset="0"/>
                <a:cs typeface="Arial" panose="020B0604020202020204" pitchFamily="34" charset="0"/>
              </a:defRPr>
            </a:lvl4pPr>
            <a:lvl5pPr marL="2057400" indent="-228600" defTabSz="912813" eaLnBrk="0" hangingPunct="0">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4610" eaLnBrk="1" fontAlgn="base" hangingPunct="1">
              <a:spcBef>
                <a:spcPct val="0"/>
              </a:spcBef>
              <a:spcAft>
                <a:spcPct val="0"/>
              </a:spcAft>
              <a:buClrTx/>
            </a:pPr>
            <a:endParaRPr lang="en-US" altLang="en-US" sz="900" kern="1200">
              <a:solidFill>
                <a:prstClr val="black"/>
              </a:solidFill>
              <a:latin typeface="Times New Roman" panose="02020603050405020304" pitchFamily="18" charset="0"/>
              <a:ea typeface="+mn-ea"/>
              <a:cs typeface="Times New Roman" panose="02020603050405020304" pitchFamily="18" charset="0"/>
            </a:endParaRPr>
          </a:p>
          <a:p>
            <a:pPr defTabSz="684610" eaLnBrk="1" fontAlgn="base" hangingPunct="1">
              <a:spcBef>
                <a:spcPct val="0"/>
              </a:spcBef>
              <a:spcAft>
                <a:spcPct val="0"/>
              </a:spcAft>
              <a:buClrTx/>
              <a:buFontTx/>
              <a:buChar char="•"/>
            </a:pPr>
            <a:endParaRPr lang="en-US" altLang="en-US" sz="900" kern="1200">
              <a:solidFill>
                <a:prstClr val="black"/>
              </a:solidFill>
              <a:latin typeface="Times New Roman" panose="02020603050405020304" pitchFamily="18" charset="0"/>
              <a:ea typeface="+mn-ea"/>
              <a:cs typeface="Times New Roman" panose="02020603050405020304" pitchFamily="18" charset="0"/>
            </a:endParaRPr>
          </a:p>
        </p:txBody>
      </p:sp>
      <p:sp>
        <p:nvSpPr>
          <p:cNvPr id="5" name="Content Placeholder 4"/>
          <p:cNvSpPr>
            <a:spLocks noGrp="1"/>
          </p:cNvSpPr>
          <p:nvPr>
            <p:ph idx="1"/>
          </p:nvPr>
        </p:nvSpPr>
        <p:spPr>
          <a:xfrm>
            <a:off x="1371600" y="914400"/>
            <a:ext cx="6172200" cy="4000500"/>
          </a:xfrm>
        </p:spPr>
        <p:txBody>
          <a:bodyPr>
            <a:normAutofit fontScale="85000" lnSpcReduction="10000"/>
          </a:bodyPr>
          <a:lstStyle/>
          <a:p>
            <a:pPr algn="just">
              <a:buFont typeface="Wingdings" pitchFamily="2" charset="2"/>
              <a:buChar char="v"/>
              <a:defRPr/>
            </a:pPr>
            <a:r>
              <a:rPr lang="en-US" sz="1800" dirty="0" err="1">
                <a:latin typeface="Times New Roman" pitchFamily="18" charset="0"/>
                <a:cs typeface="Times New Roman" pitchFamily="18" charset="0"/>
              </a:rPr>
              <a:t>Charite</a:t>
            </a:r>
            <a:r>
              <a:rPr lang="en-US" sz="1800" dirty="0">
                <a:latin typeface="Times New Roman" pitchFamily="18" charset="0"/>
                <a:cs typeface="Times New Roman" pitchFamily="18" charset="0"/>
              </a:rPr>
              <a:t> University Medical centre, Germany for the management of </a:t>
            </a:r>
            <a:r>
              <a:rPr lang="en-US" sz="1800" dirty="0" err="1">
                <a:latin typeface="Times New Roman" pitchFamily="18" charset="0"/>
                <a:cs typeface="Times New Roman" pitchFamily="18" charset="0"/>
              </a:rPr>
              <a:t>Osteo</a:t>
            </a:r>
            <a:r>
              <a:rPr lang="en-US" sz="1800" dirty="0">
                <a:latin typeface="Times New Roman" pitchFamily="18" charset="0"/>
                <a:cs typeface="Times New Roman" pitchFamily="18" charset="0"/>
              </a:rPr>
              <a:t> Arthritis</a:t>
            </a:r>
          </a:p>
          <a:p>
            <a:pPr algn="just">
              <a:buFont typeface="Wingdings" pitchFamily="2" charset="2"/>
              <a:buChar char="v"/>
              <a:defRPr/>
            </a:pPr>
            <a:endParaRPr lang="en-US" sz="1800" dirty="0">
              <a:latin typeface="Times New Roman" pitchFamily="18" charset="0"/>
              <a:cs typeface="Times New Roman" pitchFamily="18" charset="0"/>
            </a:endParaRPr>
          </a:p>
          <a:p>
            <a:pPr algn="just">
              <a:buFont typeface="Wingdings" pitchFamily="2" charset="2"/>
              <a:buChar char="v"/>
              <a:defRPr/>
            </a:pPr>
            <a:endParaRPr lang="en-US" sz="1800" dirty="0">
              <a:latin typeface="Times New Roman" pitchFamily="18" charset="0"/>
              <a:cs typeface="Times New Roman" pitchFamily="18" charset="0"/>
            </a:endParaRPr>
          </a:p>
          <a:p>
            <a:pPr algn="just">
              <a:buFont typeface="Wingdings" pitchFamily="2" charset="2"/>
              <a:buChar char="v"/>
              <a:defRPr/>
            </a:pPr>
            <a:endParaRPr lang="en-US" sz="1800" dirty="0">
              <a:latin typeface="Times New Roman" pitchFamily="18" charset="0"/>
              <a:cs typeface="Times New Roman" pitchFamily="18" charset="0"/>
            </a:endParaRPr>
          </a:p>
          <a:p>
            <a:pPr algn="just">
              <a:buFont typeface="Wingdings" pitchFamily="2" charset="2"/>
              <a:buChar char="v"/>
              <a:defRPr/>
            </a:pPr>
            <a:endParaRPr lang="en-US" sz="1800" dirty="0">
              <a:latin typeface="Times New Roman" pitchFamily="18" charset="0"/>
              <a:cs typeface="Times New Roman" pitchFamily="18" charset="0"/>
            </a:endParaRPr>
          </a:p>
          <a:p>
            <a:pPr algn="just">
              <a:buFont typeface="Wingdings" pitchFamily="2" charset="2"/>
              <a:buChar char="v"/>
              <a:defRPr/>
            </a:pPr>
            <a:endParaRPr lang="en-US" sz="1800" dirty="0">
              <a:latin typeface="Times New Roman" pitchFamily="18" charset="0"/>
              <a:cs typeface="Times New Roman" pitchFamily="18" charset="0"/>
            </a:endParaRPr>
          </a:p>
          <a:p>
            <a:pPr algn="just">
              <a:buFont typeface="Wingdings" pitchFamily="2" charset="2"/>
              <a:buChar char="v"/>
              <a:defRPr/>
            </a:pPr>
            <a:endParaRPr lang="en-US" sz="1800" dirty="0">
              <a:latin typeface="Times New Roman" pitchFamily="18" charset="0"/>
              <a:cs typeface="Times New Roman" pitchFamily="18" charset="0"/>
            </a:endParaRPr>
          </a:p>
          <a:p>
            <a:pPr>
              <a:buFont typeface="Arial" panose="020B0604020202020204" pitchFamily="34" charset="0"/>
              <a:buNone/>
              <a:defRPr/>
            </a:pPr>
            <a:endParaRPr lang="en-US" dirty="0"/>
          </a:p>
          <a:p>
            <a:pPr>
              <a:buFont typeface="Arial" panose="020B0604020202020204" pitchFamily="34" charset="0"/>
              <a:buNone/>
              <a:defRPr/>
            </a:pPr>
            <a:endParaRPr lang="en-US" dirty="0"/>
          </a:p>
          <a:p>
            <a:pPr>
              <a:buFont typeface="Arial" panose="020B0604020202020204" pitchFamily="34" charset="0"/>
              <a:buNone/>
              <a:defRPr/>
            </a:pPr>
            <a:endParaRPr lang="en-US" dirty="0"/>
          </a:p>
          <a:p>
            <a:pPr algn="just">
              <a:buFont typeface="Arial" panose="020B0604020202020204" pitchFamily="34" charset="0"/>
              <a:buNone/>
              <a:defRPr/>
            </a:pPr>
            <a:endParaRPr lang="en-US" sz="1800" dirty="0">
              <a:latin typeface="Times New Roman" pitchFamily="18" charset="0"/>
              <a:cs typeface="Times New Roman" pitchFamily="18" charset="0"/>
            </a:endParaRPr>
          </a:p>
          <a:p>
            <a:pPr algn="just">
              <a:buFont typeface="Arial" panose="020B0604020202020204" pitchFamily="34" charset="0"/>
              <a:buNone/>
              <a:defRPr/>
            </a:pPr>
            <a:r>
              <a:rPr lang="en-US" sz="1800" dirty="0">
                <a:latin typeface="Times New Roman" pitchFamily="18" charset="0"/>
                <a:cs typeface="Times New Roman" pitchFamily="18" charset="0"/>
              </a:rPr>
              <a:t>Project under process:</a:t>
            </a:r>
          </a:p>
          <a:p>
            <a:pPr algn="just">
              <a:buFont typeface="Wingdings" pitchFamily="2" charset="2"/>
              <a:buChar char="v"/>
              <a:defRPr/>
            </a:pPr>
            <a:r>
              <a:rPr lang="en-US" sz="1800" dirty="0">
                <a:latin typeface="Times New Roman" pitchFamily="18" charset="0"/>
                <a:cs typeface="Times New Roman" pitchFamily="18" charset="0"/>
              </a:rPr>
              <a:t>Clinical study in the management of Type 2 Diabetes Mellitus with </a:t>
            </a:r>
            <a:r>
              <a:rPr lang="en-US" sz="1800" b="1" dirty="0">
                <a:solidFill>
                  <a:schemeClr val="accent2">
                    <a:lumMod val="75000"/>
                  </a:schemeClr>
                </a:solidFill>
                <a:latin typeface="Times New Roman" pitchFamily="18" charset="0"/>
                <a:cs typeface="Times New Roman" pitchFamily="18" charset="0"/>
              </a:rPr>
              <a:t>University of Latvia</a:t>
            </a:r>
          </a:p>
          <a:p>
            <a:pPr algn="just">
              <a:buFont typeface="Wingdings" pitchFamily="2" charset="2"/>
              <a:buChar char="v"/>
              <a:defRPr/>
            </a:pPr>
            <a:endParaRPr lang="en-IN" dirty="0"/>
          </a:p>
        </p:txBody>
      </p:sp>
      <p:pic>
        <p:nvPicPr>
          <p:cNvPr id="7578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457" y="2000250"/>
            <a:ext cx="2790116"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1"/>
          <p:cNvPicPr>
            <a:picLocks noChangeAspect="1" noChangeArrowheads="1"/>
          </p:cNvPicPr>
          <p:nvPr/>
        </p:nvPicPr>
        <p:blipFill>
          <a:blip r:embed="rId3">
            <a:extLst>
              <a:ext uri="{28A0092B-C50C-407E-A947-70E740481C1C}">
                <a14:useLocalDpi xmlns:a14="http://schemas.microsoft.com/office/drawing/2010/main" val="0"/>
              </a:ext>
            </a:extLst>
          </a:blip>
          <a:srcRect l="24597" t="23643" r="22694" b="29167"/>
          <a:stretch>
            <a:fillRect/>
          </a:stretch>
        </p:blipFill>
        <p:spPr bwMode="auto">
          <a:xfrm>
            <a:off x="4000500" y="2800350"/>
            <a:ext cx="3543300" cy="1525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2" name="Title 8"/>
          <p:cNvSpPr>
            <a:spLocks noGrp="1"/>
          </p:cNvSpPr>
          <p:nvPr>
            <p:ph type="title"/>
          </p:nvPr>
        </p:nvSpPr>
        <p:spPr>
          <a:xfrm>
            <a:off x="1023457" y="205978"/>
            <a:ext cx="7180976" cy="708422"/>
          </a:xfrm>
        </p:spPr>
        <p:style>
          <a:lnRef idx="1">
            <a:schemeClr val="accent6"/>
          </a:lnRef>
          <a:fillRef idx="2">
            <a:schemeClr val="accent6"/>
          </a:fillRef>
          <a:effectRef idx="1">
            <a:schemeClr val="accent6"/>
          </a:effectRef>
          <a:fontRef idx="minor">
            <a:schemeClr val="dk1"/>
          </a:fontRef>
        </p:style>
        <p:txBody>
          <a:bodyPr/>
          <a:lstStyle/>
          <a:p>
            <a:r>
              <a:rPr lang="en-US" altLang="en-US" sz="2700" dirty="0">
                <a:latin typeface="Times New Roman" panose="02020603050405020304" pitchFamily="18" charset="0"/>
                <a:cs typeface="Times New Roman" panose="02020603050405020304" pitchFamily="18" charset="0"/>
              </a:rPr>
              <a:t>INTERNATIONAL COLLABORATION</a:t>
            </a:r>
            <a:endParaRPr lang="en-US" altLang="en-US" sz="2700" dirty="0"/>
          </a:p>
        </p:txBody>
      </p:sp>
      <p:pic>
        <p:nvPicPr>
          <p:cNvPr id="7578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3350" y="1257300"/>
            <a:ext cx="37719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37738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5950" y="57150"/>
            <a:ext cx="5772150" cy="742950"/>
          </a:xfrm>
        </p:spPr>
        <p:style>
          <a:lnRef idx="1">
            <a:schemeClr val="accent4"/>
          </a:lnRef>
          <a:fillRef idx="2">
            <a:schemeClr val="accent4"/>
          </a:fillRef>
          <a:effectRef idx="1">
            <a:schemeClr val="accent4"/>
          </a:effectRef>
          <a:fontRef idx="minor">
            <a:schemeClr val="dk1"/>
          </a:fontRef>
        </p:style>
        <p:txBody>
          <a:bodyPr>
            <a:noAutofit/>
          </a:bodyPr>
          <a:lstStyle/>
          <a:p>
            <a:pPr>
              <a:defRPr/>
            </a:pPr>
            <a:r>
              <a:rPr lang="en-US" sz="2175" dirty="0">
                <a:solidFill>
                  <a:srgbClr val="C00000"/>
                </a:solidFill>
                <a:latin typeface="+mj-lt"/>
                <a:cs typeface="Times New Roman" pitchFamily="18" charset="0"/>
              </a:rPr>
              <a:t>R&amp;D on Integration and mainstreaming of AYUSH - ICMR Collaboration </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563374523"/>
              </p:ext>
            </p:extLst>
          </p:nvPr>
        </p:nvGraphicFramePr>
        <p:xfrm>
          <a:off x="2571750" y="971552"/>
          <a:ext cx="6115050" cy="41719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557213" indent="-214313" eaLnBrk="0" hangingPunct="0">
              <a:defRPr>
                <a:solidFill>
                  <a:schemeClr val="tx1"/>
                </a:solidFill>
                <a:latin typeface="Arial" panose="020B0604020202020204" pitchFamily="34" charset="0"/>
                <a:cs typeface="Arial" panose="020B0604020202020204" pitchFamily="34" charset="0"/>
              </a:defRPr>
            </a:lvl2pPr>
            <a:lvl3pPr marL="857250" indent="-171450" eaLnBrk="0" hangingPunct="0">
              <a:defRPr>
                <a:solidFill>
                  <a:schemeClr val="tx1"/>
                </a:solidFill>
                <a:latin typeface="Arial" panose="020B0604020202020204" pitchFamily="34" charset="0"/>
                <a:cs typeface="Arial" panose="020B0604020202020204" pitchFamily="34" charset="0"/>
              </a:defRPr>
            </a:lvl3pPr>
            <a:lvl4pPr marL="1200150" indent="-171450" eaLnBrk="0" hangingPunct="0">
              <a:defRPr>
                <a:solidFill>
                  <a:schemeClr val="tx1"/>
                </a:solidFill>
                <a:latin typeface="Arial" panose="020B0604020202020204" pitchFamily="34" charset="0"/>
                <a:cs typeface="Arial" panose="020B0604020202020204" pitchFamily="34" charset="0"/>
              </a:defRPr>
            </a:lvl4pPr>
            <a:lvl5pPr marL="1543050" indent="-171450" eaLnBrk="0" hangingPunct="0">
              <a:defRPr>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BCE8AE3-492A-4B9B-BBFC-32E3FF4BFD35}" type="slidenum">
              <a:rPr lang="en-US" altLang="en-US" i="1">
                <a:solidFill>
                  <a:srgbClr val="000000"/>
                </a:solidFill>
                <a:latin typeface="Calibri" panose="020F0502020204030204" pitchFamily="34" charset="0"/>
              </a:rPr>
              <a:pPr eaLnBrk="1" hangingPunct="1"/>
              <a:t>22</a:t>
            </a:fld>
            <a:endParaRPr lang="en-US" altLang="en-US" i="1">
              <a:solidFill>
                <a:srgbClr val="000000"/>
              </a:solidFill>
              <a:latin typeface="Calibri" panose="020F0502020204030204" pitchFamily="34" charset="0"/>
            </a:endParaRPr>
          </a:p>
        </p:txBody>
      </p:sp>
      <p:pic>
        <p:nvPicPr>
          <p:cNvPr id="48133" name="Picture 1" descr="C:\Users\hcl\Desktop\South Africa Regulation of TSM -Herbal Medicine\South africa-2\CSIR\7.9.2011\Sandhya Rani Scan\Babita-2.jpe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00150" y="857250"/>
            <a:ext cx="1325166"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2" descr="C:\Users\hcl\Desktop\South Africa Regulation of TSM -Herbal Medicine\South africa-2\CSIR\7.9.2011\Sandhya Rani Scan\Babita-3.jpe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57300" y="2228851"/>
            <a:ext cx="1257300" cy="1260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57300" y="3486150"/>
            <a:ext cx="131326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Picture 8" descr="Logo - Copy.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89435" y="175022"/>
            <a:ext cx="61436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15845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595618" y="171450"/>
            <a:ext cx="8036654" cy="857250"/>
          </a:xfrm>
        </p:spPr>
        <p:style>
          <a:lnRef idx="1">
            <a:schemeClr val="accent6"/>
          </a:lnRef>
          <a:fillRef idx="2">
            <a:schemeClr val="accent6"/>
          </a:fillRef>
          <a:effectRef idx="1">
            <a:schemeClr val="accent6"/>
          </a:effectRef>
          <a:fontRef idx="minor">
            <a:schemeClr val="dk1"/>
          </a:fontRef>
        </p:style>
        <p:txBody>
          <a:bodyPr/>
          <a:lstStyle/>
          <a:p>
            <a:pPr eaLnBrk="1" hangingPunct="1"/>
            <a:r>
              <a:rPr lang="en-US" altLang="en-US" sz="1575" b="1" dirty="0">
                <a:cs typeface="Times New Roman" panose="02020603050405020304" pitchFamily="18" charset="0"/>
              </a:rPr>
              <a:t>Feasibility of introducing Ayurveda intervention in Reproductive and Child Health (RCH) in PHC’s of selected district (</a:t>
            </a:r>
            <a:r>
              <a:rPr lang="en-US" altLang="en-US" sz="1575" b="1" dirty="0" err="1">
                <a:latin typeface="Times" panose="02020603050405020304" pitchFamily="18" charset="0"/>
                <a:cs typeface="Times" panose="02020603050405020304" pitchFamily="18" charset="0"/>
              </a:rPr>
              <a:t>Gadchiroli</a:t>
            </a:r>
            <a:r>
              <a:rPr lang="en-US" altLang="en-US" sz="1575" b="1" dirty="0">
                <a:cs typeface="Times New Roman" panose="02020603050405020304" pitchFamily="18" charset="0"/>
              </a:rPr>
              <a:t>) of Maharashtra: Effectiveness of Ayurvedic intervention for Ante-natal care (</a:t>
            </a:r>
            <a:r>
              <a:rPr lang="en-US" altLang="en-US" sz="1575" b="1" dirty="0" err="1">
                <a:cs typeface="Times New Roman" panose="02020603050405020304" pitchFamily="18" charset="0"/>
              </a:rPr>
              <a:t>Garbhini</a:t>
            </a:r>
            <a:r>
              <a:rPr lang="en-US" altLang="en-US" sz="1575" b="1" dirty="0">
                <a:cs typeface="Times New Roman" panose="02020603050405020304" pitchFamily="18" charset="0"/>
              </a:rPr>
              <a:t> </a:t>
            </a:r>
            <a:r>
              <a:rPr lang="en-US" altLang="en-US" sz="1575" b="1" dirty="0" err="1">
                <a:cs typeface="Times New Roman" panose="02020603050405020304" pitchFamily="18" charset="0"/>
              </a:rPr>
              <a:t>Paricharya</a:t>
            </a:r>
            <a:r>
              <a:rPr lang="en-US" altLang="en-US" sz="1575" b="1" dirty="0">
                <a:cs typeface="Times New Roman" panose="02020603050405020304" pitchFamily="18" charset="0"/>
              </a:rPr>
              <a:t>) at Primary Health Care level: A Multi Centre Operational study</a:t>
            </a:r>
            <a:endParaRPr lang="en-US" altLang="en-US" sz="1575" b="1"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022067617"/>
              </p:ext>
            </p:extLst>
          </p:nvPr>
        </p:nvGraphicFramePr>
        <p:xfrm>
          <a:off x="1485900" y="1314450"/>
          <a:ext cx="3257550"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9156" name="Picture 4" descr="Image result for gadchiroli maharashtr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7800" y="1314450"/>
            <a:ext cx="1485900"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TextBox 2"/>
          <p:cNvSpPr txBox="1">
            <a:spLocks noChangeArrowheads="1"/>
          </p:cNvSpPr>
          <p:nvPr/>
        </p:nvSpPr>
        <p:spPr bwMode="auto">
          <a:xfrm>
            <a:off x="4914900" y="3600451"/>
            <a:ext cx="3717372" cy="507831"/>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p>
            <a:pPr defTabSz="685800" fontAlgn="base">
              <a:spcBef>
                <a:spcPct val="0"/>
              </a:spcBef>
              <a:spcAft>
                <a:spcPct val="0"/>
              </a:spcAft>
              <a:buClrTx/>
              <a:defRPr/>
            </a:pPr>
            <a:r>
              <a:rPr lang="en-US" sz="1350" b="1" kern="1200" dirty="0">
                <a:solidFill>
                  <a:srgbClr val="C00000"/>
                </a:solidFill>
                <a:latin typeface="Calibri"/>
                <a:ea typeface="+mn-ea"/>
                <a:cs typeface="Arial" panose="020B0604020202020204" pitchFamily="34" charset="0"/>
              </a:rPr>
              <a:t>Expected </a:t>
            </a:r>
            <a:r>
              <a:rPr lang="en-US" sz="1350" b="1" kern="1200" dirty="0">
                <a:solidFill>
                  <a:srgbClr val="C00000"/>
                </a:solidFill>
                <a:latin typeface="Times" panose="02020603050405020304" pitchFamily="18" charset="0"/>
                <a:ea typeface="+mn-ea"/>
                <a:cs typeface="Times" panose="02020603050405020304" pitchFamily="18" charset="0"/>
              </a:rPr>
              <a:t>Outcome</a:t>
            </a:r>
            <a:r>
              <a:rPr lang="en-US" sz="1350" b="1" kern="1200" dirty="0">
                <a:solidFill>
                  <a:srgbClr val="C00000"/>
                </a:solidFill>
                <a:latin typeface="Calibri"/>
                <a:ea typeface="+mn-ea"/>
                <a:cs typeface="Arial" panose="020B0604020202020204" pitchFamily="34" charset="0"/>
              </a:rPr>
              <a:t>: Introduction of Ayurveda Interventions in National RCH </a:t>
            </a:r>
            <a:r>
              <a:rPr lang="en-US" sz="1350" b="1" kern="1200" dirty="0" err="1">
                <a:solidFill>
                  <a:srgbClr val="C00000"/>
                </a:solidFill>
                <a:latin typeface="Calibri"/>
                <a:ea typeface="+mn-ea"/>
                <a:cs typeface="Arial" panose="020B0604020202020204" pitchFamily="34" charset="0"/>
              </a:rPr>
              <a:t>Programme</a:t>
            </a:r>
            <a:endParaRPr lang="en-IN" sz="1350" b="1" kern="1200" dirty="0">
              <a:solidFill>
                <a:srgbClr val="C00000"/>
              </a:solidFill>
              <a:latin typeface="Calibri"/>
              <a:ea typeface="+mn-ea"/>
              <a:cs typeface="Arial" panose="020B0604020202020204" pitchFamily="34" charset="0"/>
            </a:endParaRPr>
          </a:p>
        </p:txBody>
      </p:sp>
    </p:spTree>
    <p:extLst>
      <p:ext uri="{BB962C8B-B14F-4D97-AF65-F5344CB8AC3E}">
        <p14:creationId xmlns:p14="http://schemas.microsoft.com/office/powerpoint/2010/main" val="32452310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1"/>
          <p:cNvSpPr>
            <a:spLocks noGrp="1"/>
          </p:cNvSpPr>
          <p:nvPr>
            <p:ph idx="1"/>
          </p:nvPr>
        </p:nvSpPr>
        <p:spPr>
          <a:xfrm>
            <a:off x="100668" y="0"/>
            <a:ext cx="8657438" cy="5029200"/>
          </a:xfrm>
          <a:solidFill>
            <a:schemeClr val="accent6">
              <a:lumMod val="20000"/>
              <a:lumOff val="80000"/>
            </a:schemeClr>
          </a:solidFill>
        </p:spPr>
        <p:txBody>
          <a:bodyPr/>
          <a:lstStyle/>
          <a:p>
            <a:pPr algn="ctr" eaLnBrk="1" hangingPunct="1">
              <a:lnSpc>
                <a:spcPct val="80000"/>
              </a:lnSpc>
              <a:buFont typeface="Arial" panose="020B0604020202020204" pitchFamily="34" charset="0"/>
              <a:buNone/>
            </a:pPr>
            <a:r>
              <a:rPr lang="en-US" altLang="en-US" sz="675" b="1" dirty="0">
                <a:latin typeface="Times" panose="02020603050405020304" pitchFamily="18" charset="0"/>
              </a:rPr>
              <a:t>		</a:t>
            </a:r>
            <a:r>
              <a:rPr lang="en-US" altLang="en-US" sz="1050" dirty="0">
                <a:latin typeface="Times" panose="02020603050405020304" pitchFamily="18" charset="0"/>
              </a:rPr>
              <a:t>  </a:t>
            </a:r>
          </a:p>
          <a:p>
            <a:pPr algn="r" eaLnBrk="1" hangingPunct="1">
              <a:lnSpc>
                <a:spcPct val="80000"/>
              </a:lnSpc>
              <a:buFont typeface="Arial" panose="020B0604020202020204" pitchFamily="34" charset="0"/>
              <a:buNone/>
            </a:pPr>
            <a:r>
              <a:rPr lang="en-US" altLang="en-US" sz="1400" b="1" dirty="0">
                <a:solidFill>
                  <a:srgbClr val="953735"/>
                </a:solidFill>
                <a:latin typeface="Times" panose="02020603050405020304" pitchFamily="18" charset="0"/>
                <a:cs typeface="Times New Roman" panose="02020603050405020304" pitchFamily="18" charset="0"/>
              </a:rPr>
              <a:t>INTEGRATION OF AYUSH (AYURVEDA) WITH NATIONAL PROGRAM FOR PREVENTION AND CONTROL OF CANCER, DIABETES,CARDIOVASCULAR DISEASES AND STROKE </a:t>
            </a:r>
            <a:r>
              <a:rPr lang="en-US" altLang="en-US" sz="1050" b="1" dirty="0">
                <a:solidFill>
                  <a:srgbClr val="953735"/>
                </a:solidFill>
                <a:latin typeface="Times" panose="02020603050405020304" pitchFamily="18" charset="0"/>
                <a:cs typeface="Times New Roman" panose="02020603050405020304" pitchFamily="18" charset="0"/>
              </a:rPr>
              <a:t>(NPCDCS)</a:t>
            </a:r>
          </a:p>
          <a:p>
            <a:pPr algn="ctr" eaLnBrk="1" hangingPunct="1">
              <a:lnSpc>
                <a:spcPct val="80000"/>
              </a:lnSpc>
              <a:buFont typeface="Arial" panose="020B0604020202020204" pitchFamily="34" charset="0"/>
              <a:buNone/>
            </a:pPr>
            <a:endParaRPr lang="en-US" altLang="en-US" sz="900" dirty="0">
              <a:solidFill>
                <a:srgbClr val="953735"/>
              </a:solidFill>
              <a:latin typeface="Times" panose="02020603050405020304" pitchFamily="18" charset="0"/>
              <a:cs typeface="Times New Roman" panose="02020603050405020304" pitchFamily="18" charset="0"/>
            </a:endParaRPr>
          </a:p>
          <a:p>
            <a:pPr algn="just" eaLnBrk="1" hangingPunct="1">
              <a:buFont typeface="Arial" panose="020B0604020202020204" pitchFamily="34" charset="0"/>
              <a:buNone/>
            </a:pPr>
            <a:r>
              <a:rPr lang="en-US" altLang="en-US" sz="1300" dirty="0">
                <a:latin typeface="Times" panose="02020603050405020304" pitchFamily="18" charset="0"/>
                <a:cs typeface="Calibri" panose="020F0502020204030204" pitchFamily="34" charset="0"/>
              </a:rPr>
              <a:t>Functional at 52 </a:t>
            </a:r>
            <a:r>
              <a:rPr lang="en-US" altLang="en-US" sz="1300" dirty="0" err="1">
                <a:latin typeface="Times" panose="02020603050405020304" pitchFamily="18" charset="0"/>
                <a:cs typeface="Calibri" panose="020F0502020204030204" pitchFamily="34" charset="0"/>
              </a:rPr>
              <a:t>centres</a:t>
            </a:r>
            <a:r>
              <a:rPr lang="en-US" altLang="en-US" sz="1300" dirty="0">
                <a:latin typeface="Times" panose="02020603050405020304" pitchFamily="18" charset="0"/>
                <a:cs typeface="Calibri" panose="020F0502020204030204" pitchFamily="34" charset="0"/>
              </a:rPr>
              <a:t> i.e. 49 Community Health </a:t>
            </a:r>
            <a:r>
              <a:rPr lang="en-US" altLang="en-US" sz="1300" dirty="0" err="1">
                <a:latin typeface="Times" panose="02020603050405020304" pitchFamily="18" charset="0"/>
                <a:cs typeface="Calibri" panose="020F0502020204030204" pitchFamily="34" charset="0"/>
              </a:rPr>
              <a:t>Centres</a:t>
            </a:r>
            <a:r>
              <a:rPr lang="en-US" altLang="en-US" sz="1300" dirty="0">
                <a:latin typeface="Times" panose="02020603050405020304" pitchFamily="18" charset="0"/>
                <a:cs typeface="Calibri" panose="020F0502020204030204" pitchFamily="34" charset="0"/>
              </a:rPr>
              <a:t> (CHCs) and 3 District Hospitals of 3 identified districts </a:t>
            </a:r>
            <a:r>
              <a:rPr lang="en-US" altLang="en-US" sz="1300" dirty="0">
                <a:latin typeface="Times" panose="02020603050405020304" pitchFamily="18" charset="0"/>
                <a:cs typeface="Times New Roman" panose="02020603050405020304" pitchFamily="18" charset="0"/>
              </a:rPr>
              <a:t>viz. </a:t>
            </a:r>
            <a:r>
              <a:rPr lang="en-US" altLang="en-US" sz="1300" b="1" dirty="0" err="1">
                <a:latin typeface="Times" panose="02020603050405020304" pitchFamily="18" charset="0"/>
                <a:cs typeface="Times New Roman" panose="02020603050405020304" pitchFamily="18" charset="0"/>
              </a:rPr>
              <a:t>Surendranagar</a:t>
            </a:r>
            <a:r>
              <a:rPr lang="en-US" altLang="en-US" sz="1300" b="1" dirty="0">
                <a:latin typeface="Times" panose="02020603050405020304" pitchFamily="18" charset="0"/>
                <a:cs typeface="Times New Roman" panose="02020603050405020304" pitchFamily="18" charset="0"/>
              </a:rPr>
              <a:t> </a:t>
            </a:r>
            <a:r>
              <a:rPr lang="en-US" altLang="en-US" sz="1300" dirty="0">
                <a:latin typeface="Times" panose="02020603050405020304" pitchFamily="18" charset="0"/>
                <a:cs typeface="Times New Roman" panose="02020603050405020304" pitchFamily="18" charset="0"/>
              </a:rPr>
              <a:t>(Gujarat), </a:t>
            </a:r>
            <a:r>
              <a:rPr lang="en-US" altLang="en-US" sz="1300" b="1" dirty="0" err="1">
                <a:latin typeface="Times" panose="02020603050405020304" pitchFamily="18" charset="0"/>
                <a:cs typeface="Times New Roman" panose="02020603050405020304" pitchFamily="18" charset="0"/>
              </a:rPr>
              <a:t>Bhilwara</a:t>
            </a:r>
            <a:r>
              <a:rPr lang="en-US" altLang="en-US" sz="1300" b="1" dirty="0">
                <a:latin typeface="Times" panose="02020603050405020304" pitchFamily="18" charset="0"/>
                <a:cs typeface="Times New Roman" panose="02020603050405020304" pitchFamily="18" charset="0"/>
              </a:rPr>
              <a:t> </a:t>
            </a:r>
            <a:r>
              <a:rPr lang="en-US" altLang="en-US" sz="1300" dirty="0">
                <a:latin typeface="Times" panose="02020603050405020304" pitchFamily="18" charset="0"/>
                <a:cs typeface="Times New Roman" panose="02020603050405020304" pitchFamily="18" charset="0"/>
              </a:rPr>
              <a:t>(Rajasthan) and </a:t>
            </a:r>
            <a:r>
              <a:rPr lang="en-US" altLang="en-US" sz="1300" b="1" dirty="0">
                <a:latin typeface="Times" panose="02020603050405020304" pitchFamily="18" charset="0"/>
                <a:cs typeface="Times New Roman" panose="02020603050405020304" pitchFamily="18" charset="0"/>
              </a:rPr>
              <a:t>Gaya</a:t>
            </a:r>
            <a:r>
              <a:rPr lang="en-US" altLang="en-US" sz="1300" dirty="0">
                <a:latin typeface="Times" panose="02020603050405020304" pitchFamily="18" charset="0"/>
                <a:cs typeface="Times New Roman" panose="02020603050405020304" pitchFamily="18" charset="0"/>
              </a:rPr>
              <a:t> (Bihar</a:t>
            </a:r>
            <a:r>
              <a:rPr lang="en-US" altLang="en-US" sz="1300" dirty="0">
                <a:latin typeface="Times" panose="02020603050405020304" pitchFamily="18" charset="0"/>
                <a:cs typeface="Calibri" panose="020F0502020204030204" pitchFamily="34" charset="0"/>
              </a:rPr>
              <a:t>,) through AYUSH-NPCDCS Clinic/Lifestyle modification Clinics </a:t>
            </a:r>
            <a:r>
              <a:rPr lang="en-US" altLang="en-US" sz="1300" dirty="0">
                <a:latin typeface="Times" panose="02020603050405020304" pitchFamily="18" charset="0"/>
                <a:cs typeface="Times New Roman" panose="02020603050405020304" pitchFamily="18" charset="0"/>
              </a:rPr>
              <a:t>since January, 2016</a:t>
            </a:r>
          </a:p>
          <a:p>
            <a:pPr marL="0" indent="0" algn="just" eaLnBrk="1" hangingPunct="1">
              <a:buNone/>
            </a:pPr>
            <a:endParaRPr lang="en-US" altLang="en-US" sz="900" dirty="0">
              <a:latin typeface="Times" panose="02020603050405020304" pitchFamily="18" charset="0"/>
              <a:cs typeface="Times New Roman" panose="02020603050405020304" pitchFamily="18" charset="0"/>
            </a:endParaRPr>
          </a:p>
          <a:p>
            <a:pPr marL="0" indent="0" algn="just" eaLnBrk="1" hangingPunct="1">
              <a:buNone/>
            </a:pPr>
            <a:endParaRPr lang="en-US" altLang="en-US" sz="900" b="1" dirty="0">
              <a:latin typeface="Times" panose="02020603050405020304" pitchFamily="18" charset="0"/>
              <a:cs typeface="Times New Roman" panose="02020603050405020304" pitchFamily="18" charset="0"/>
            </a:endParaRPr>
          </a:p>
          <a:p>
            <a:pPr marL="0" indent="0" algn="just" eaLnBrk="1" hangingPunct="1">
              <a:buNone/>
            </a:pPr>
            <a:endParaRPr lang="en-US" altLang="en-US" sz="900" b="1" dirty="0">
              <a:latin typeface="Times" panose="02020603050405020304" pitchFamily="18" charset="0"/>
              <a:cs typeface="Times New Roman" panose="02020603050405020304" pitchFamily="18" charset="0"/>
            </a:endParaRPr>
          </a:p>
          <a:p>
            <a:pPr marL="0" indent="0" algn="just" eaLnBrk="1" hangingPunct="1">
              <a:buNone/>
            </a:pPr>
            <a:endParaRPr lang="en-US" altLang="en-US" sz="900" b="1" dirty="0">
              <a:latin typeface="Times" panose="02020603050405020304" pitchFamily="18" charset="0"/>
              <a:cs typeface="Times New Roman" panose="02020603050405020304" pitchFamily="18" charset="0"/>
            </a:endParaRPr>
          </a:p>
          <a:p>
            <a:pPr marL="0" indent="0" algn="just" eaLnBrk="1" hangingPunct="1">
              <a:buNone/>
            </a:pPr>
            <a:endParaRPr lang="en-US" altLang="en-US" sz="1500" b="1" dirty="0">
              <a:latin typeface="Times" panose="02020603050405020304" pitchFamily="18" charset="0"/>
              <a:cs typeface="Times New Roman" panose="02020603050405020304" pitchFamily="18" charset="0"/>
            </a:endParaRPr>
          </a:p>
          <a:p>
            <a:pPr algn="just" eaLnBrk="1" hangingPunct="1">
              <a:buFont typeface="Wingdings" panose="05000000000000000000" pitchFamily="2" charset="2"/>
              <a:buChar char="v"/>
            </a:pPr>
            <a:endParaRPr lang="en-US" altLang="en-US" sz="1500" b="1" dirty="0">
              <a:latin typeface="Times" panose="02020603050405020304" pitchFamily="18" charset="0"/>
              <a:cs typeface="Times New Roman" panose="02020603050405020304" pitchFamily="18" charset="0"/>
            </a:endParaRPr>
          </a:p>
          <a:p>
            <a:pPr algn="just" eaLnBrk="1" hangingPunct="1">
              <a:buFont typeface="Arial" panose="020B0604020202020204" pitchFamily="34" charset="0"/>
              <a:buNone/>
            </a:pPr>
            <a:endParaRPr lang="en-US" altLang="en-US" sz="1500" b="1" dirty="0">
              <a:latin typeface="Times" panose="02020603050405020304" pitchFamily="18" charset="0"/>
              <a:cs typeface="Times New Roman" panose="02020603050405020304" pitchFamily="18" charset="0"/>
            </a:endParaRPr>
          </a:p>
          <a:p>
            <a:pPr algn="just" eaLnBrk="1" hangingPunct="1"/>
            <a:r>
              <a:rPr lang="en-IN" altLang="en-US" sz="1600" b="1" dirty="0">
                <a:solidFill>
                  <a:srgbClr val="FF0000"/>
                </a:solidFill>
                <a:latin typeface="Times" panose="02020603050405020304" pitchFamily="18" charset="0"/>
                <a:cs typeface="Times New Roman" panose="02020603050405020304" pitchFamily="18" charset="0"/>
              </a:rPr>
              <a:t>108631 </a:t>
            </a:r>
            <a:r>
              <a:rPr lang="en-US" altLang="en-US" sz="1600" dirty="0">
                <a:latin typeface="Times" panose="02020603050405020304" pitchFamily="18" charset="0"/>
                <a:cs typeface="Times New Roman" panose="02020603050405020304" pitchFamily="18" charset="0"/>
              </a:rPr>
              <a:t>patients enrolled for selected non communicable diseases.</a:t>
            </a:r>
          </a:p>
          <a:p>
            <a:pPr algn="just" eaLnBrk="1" hangingPunct="1">
              <a:buFont typeface="Arial" panose="020B0604020202020204" pitchFamily="34" charset="0"/>
              <a:buNone/>
            </a:pPr>
            <a:r>
              <a:rPr lang="en-IN" altLang="en-US" sz="1600" i="1" dirty="0">
                <a:solidFill>
                  <a:srgbClr val="C00000"/>
                </a:solidFill>
                <a:latin typeface="Times" panose="02020603050405020304" pitchFamily="18" charset="0"/>
                <a:cs typeface="Times New Roman" panose="02020603050405020304" pitchFamily="18" charset="0"/>
              </a:rPr>
              <a:t>Overall encouraging benefits of stand-alone Ayurveda therapies as well as benefits as add-on therapies</a:t>
            </a:r>
            <a:endParaRPr lang="en-US" altLang="en-US" sz="1600" i="1" dirty="0">
              <a:solidFill>
                <a:srgbClr val="C00000"/>
              </a:solidFill>
              <a:latin typeface="Times" panose="02020603050405020304" pitchFamily="18" charset="0"/>
              <a:cs typeface="Times New Roman" panose="02020603050405020304" pitchFamily="18" charset="0"/>
            </a:endParaRPr>
          </a:p>
          <a:p>
            <a:pPr algn="just" eaLnBrk="1" hangingPunct="1"/>
            <a:endParaRPr lang="en-US" altLang="en-US" sz="1350" dirty="0">
              <a:latin typeface="Times" panose="02020603050405020304" pitchFamily="18" charset="0"/>
              <a:cs typeface="Times New Roman" panose="02020603050405020304" pitchFamily="18" charset="0"/>
            </a:endParaRPr>
          </a:p>
          <a:p>
            <a:pPr algn="just" eaLnBrk="1" hangingPunct="1"/>
            <a:endParaRPr lang="en-US" altLang="en-US" sz="1050" dirty="0">
              <a:latin typeface="Times" panose="02020603050405020304" pitchFamily="18" charset="0"/>
              <a:cs typeface="Times New Roman" panose="02020603050405020304" pitchFamily="18" charset="0"/>
            </a:endParaRPr>
          </a:p>
          <a:p>
            <a:pPr algn="just" eaLnBrk="1" hangingPunct="1"/>
            <a:endParaRPr lang="en-US" altLang="en-US" sz="1050" dirty="0">
              <a:latin typeface="Times" panose="02020603050405020304" pitchFamily="18" charset="0"/>
              <a:cs typeface="Times New Roman" panose="02020603050405020304" pitchFamily="18" charset="0"/>
            </a:endParaRPr>
          </a:p>
          <a:p>
            <a:pPr algn="just" eaLnBrk="1" hangingPunct="1">
              <a:buFont typeface="Arial" panose="020B0604020202020204" pitchFamily="34" charset="0"/>
              <a:buNone/>
            </a:pPr>
            <a:endParaRPr lang="en-US" altLang="en-US" sz="900" b="1" u="sng" dirty="0">
              <a:latin typeface="Times" panose="02020603050405020304" pitchFamily="18" charset="0"/>
              <a:cs typeface="Times New Roman" panose="02020603050405020304" pitchFamily="18" charset="0"/>
            </a:endParaRPr>
          </a:p>
          <a:p>
            <a:pPr algn="just" eaLnBrk="1" hangingPunct="1"/>
            <a:endParaRPr lang="en-IN" altLang="en-US" sz="1050" dirty="0">
              <a:latin typeface="Times" panose="02020603050405020304" pitchFamily="18" charset="0"/>
              <a:cs typeface="Times New Roman" panose="02020603050405020304" pitchFamily="18" charset="0"/>
            </a:endParaRPr>
          </a:p>
          <a:p>
            <a:pPr algn="ctr" eaLnBrk="1" hangingPunct="1">
              <a:lnSpc>
                <a:spcPct val="80000"/>
              </a:lnSpc>
              <a:buFont typeface="Arial" panose="020B0604020202020204" pitchFamily="34" charset="0"/>
              <a:buNone/>
            </a:pPr>
            <a:endParaRPr lang="en-US" altLang="en-US" sz="600" b="1" dirty="0">
              <a:latin typeface="Times" panose="02020603050405020304" pitchFamily="18" charset="0"/>
            </a:endParaRPr>
          </a:p>
          <a:p>
            <a:pPr algn="ctr" eaLnBrk="1" hangingPunct="1">
              <a:lnSpc>
                <a:spcPct val="80000"/>
              </a:lnSpc>
              <a:buFont typeface="Arial" panose="020B0604020202020204" pitchFamily="34" charset="0"/>
              <a:buNone/>
            </a:pPr>
            <a:endParaRPr lang="en-US" altLang="en-US" sz="600" b="1" dirty="0">
              <a:latin typeface="Times" panose="02020603050405020304" pitchFamily="18" charset="0"/>
            </a:endParaRPr>
          </a:p>
          <a:p>
            <a:pPr algn="ctr" eaLnBrk="1" hangingPunct="1">
              <a:lnSpc>
                <a:spcPct val="80000"/>
              </a:lnSpc>
              <a:buFont typeface="Arial" panose="020B0604020202020204" pitchFamily="34" charset="0"/>
              <a:buNone/>
            </a:pPr>
            <a:endParaRPr lang="en-US" altLang="en-US" sz="600" b="1" dirty="0">
              <a:latin typeface="Times" panose="02020603050405020304" pitchFamily="18" charset="0"/>
            </a:endParaRPr>
          </a:p>
          <a:p>
            <a:pPr eaLnBrk="1" hangingPunct="1">
              <a:lnSpc>
                <a:spcPct val="80000"/>
              </a:lnSpc>
              <a:buFont typeface="Arial" panose="020B0604020202020204" pitchFamily="34" charset="0"/>
              <a:buNone/>
            </a:pPr>
            <a:r>
              <a:rPr lang="en-US" altLang="en-US" sz="600" b="1" dirty="0">
                <a:latin typeface="Times" panose="02020603050405020304" pitchFamily="18" charset="0"/>
              </a:rPr>
              <a:t>   </a:t>
            </a:r>
          </a:p>
          <a:p>
            <a:pPr eaLnBrk="1" hangingPunct="1">
              <a:lnSpc>
                <a:spcPct val="80000"/>
              </a:lnSpc>
              <a:buFont typeface="Arial" panose="020B0604020202020204" pitchFamily="34" charset="0"/>
              <a:buNone/>
            </a:pPr>
            <a:endParaRPr lang="en-US" altLang="en-US" sz="600" b="1" dirty="0">
              <a:latin typeface="Times" panose="02020603050405020304" pitchFamily="18" charset="0"/>
            </a:endParaRPr>
          </a:p>
          <a:p>
            <a:pPr eaLnBrk="1" hangingPunct="1">
              <a:lnSpc>
                <a:spcPct val="80000"/>
              </a:lnSpc>
              <a:buFont typeface="Arial" panose="020B0604020202020204" pitchFamily="34" charset="0"/>
              <a:buNone/>
            </a:pPr>
            <a:endParaRPr lang="en-IN" altLang="en-US" sz="600" dirty="0">
              <a:latin typeface="Times" panose="02020603050405020304" pitchFamily="18" charset="0"/>
            </a:endParaRPr>
          </a:p>
        </p:txBody>
      </p:sp>
      <p:pic>
        <p:nvPicPr>
          <p:cNvPr id="471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3588" y="1479861"/>
            <a:ext cx="6286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2"/>
          <p:cNvPicPr>
            <a:picLocks noChangeAspect="1" noChangeArrowheads="1"/>
          </p:cNvPicPr>
          <p:nvPr/>
        </p:nvPicPr>
        <p:blipFill>
          <a:blip r:embed="rId3">
            <a:extLst>
              <a:ext uri="{28A0092B-C50C-407E-A947-70E740481C1C}">
                <a14:useLocalDpi xmlns:a14="http://schemas.microsoft.com/office/drawing/2010/main" val="0"/>
              </a:ext>
            </a:extLst>
          </a:blip>
          <a:srcRect l="19090" t="22266" r="17819" b="8829"/>
          <a:stretch>
            <a:fillRect/>
          </a:stretch>
        </p:blipFill>
        <p:spPr bwMode="auto">
          <a:xfrm>
            <a:off x="1269359" y="1356648"/>
            <a:ext cx="2357569" cy="1438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3"/>
          <p:cNvPicPr>
            <a:picLocks noChangeAspect="1" noChangeArrowheads="1"/>
          </p:cNvPicPr>
          <p:nvPr/>
        </p:nvPicPr>
        <p:blipFill>
          <a:blip r:embed="rId4">
            <a:extLst>
              <a:ext uri="{28A0092B-C50C-407E-A947-70E740481C1C}">
                <a14:useLocalDpi xmlns:a14="http://schemas.microsoft.com/office/drawing/2010/main" val="0"/>
              </a:ext>
            </a:extLst>
          </a:blip>
          <a:srcRect l="17429" t="23250" r="17265" b="15720"/>
          <a:stretch>
            <a:fillRect/>
          </a:stretch>
        </p:blipFill>
        <p:spPr bwMode="auto">
          <a:xfrm>
            <a:off x="4572000" y="1356648"/>
            <a:ext cx="2818701" cy="1438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TextBox 7"/>
          <p:cNvSpPr txBox="1">
            <a:spLocks noChangeArrowheads="1"/>
          </p:cNvSpPr>
          <p:nvPr/>
        </p:nvSpPr>
        <p:spPr bwMode="auto">
          <a:xfrm>
            <a:off x="981512" y="4000501"/>
            <a:ext cx="6733738" cy="507831"/>
          </a:xfrm>
          <a:prstGeom prst="rect">
            <a:avLst/>
          </a:prstGeom>
          <a:solidFill>
            <a:schemeClr val="accent5">
              <a:lumMod val="40000"/>
              <a:lumOff val="60000"/>
            </a:schemeClr>
          </a:solid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eaLnBrk="1" fontAlgn="base" hangingPunct="1">
              <a:spcBef>
                <a:spcPct val="0"/>
              </a:spcBef>
              <a:spcAft>
                <a:spcPct val="0"/>
              </a:spcAft>
              <a:buClrTx/>
            </a:pPr>
            <a:r>
              <a:rPr lang="en-US" altLang="en-US" sz="1350" b="1" kern="1200" dirty="0">
                <a:solidFill>
                  <a:schemeClr val="tx1">
                    <a:lumMod val="95000"/>
                    <a:lumOff val="5000"/>
                  </a:schemeClr>
                </a:solidFill>
                <a:latin typeface="Times" panose="02020603050405020304" pitchFamily="18" charset="0"/>
                <a:ea typeface="+mn-ea"/>
              </a:rPr>
              <a:t>Outcome :</a:t>
            </a:r>
            <a:r>
              <a:rPr lang="en-IN" altLang="en-US" sz="1350" b="1" kern="1200" dirty="0">
                <a:solidFill>
                  <a:schemeClr val="tx1">
                    <a:lumMod val="95000"/>
                    <a:lumOff val="5000"/>
                  </a:schemeClr>
                </a:solidFill>
                <a:latin typeface="Times" panose="02020603050405020304" pitchFamily="18" charset="0"/>
                <a:ea typeface="+mn-ea"/>
                <a:cs typeface="Times New Roman" panose="02020603050405020304" pitchFamily="18" charset="0"/>
              </a:rPr>
              <a:t> Functional Integration through delivering Ayurveda-Allopathy Integrative Health Care Services in the management of Non- Communicable Diseases</a:t>
            </a:r>
            <a:r>
              <a:rPr lang="en-US" altLang="en-US" sz="1350" b="1" kern="1200" dirty="0">
                <a:solidFill>
                  <a:schemeClr val="tx1">
                    <a:lumMod val="95000"/>
                    <a:lumOff val="5000"/>
                  </a:schemeClr>
                </a:solidFill>
                <a:latin typeface="Times" panose="02020603050405020304" pitchFamily="18" charset="0"/>
                <a:ea typeface="+mn-ea"/>
              </a:rPr>
              <a:t> </a:t>
            </a:r>
            <a:endParaRPr lang="en-IN" altLang="en-US" sz="1350" b="1" kern="1200" dirty="0">
              <a:solidFill>
                <a:schemeClr val="tx1">
                  <a:lumMod val="95000"/>
                  <a:lumOff val="5000"/>
                </a:schemeClr>
              </a:solidFill>
              <a:latin typeface="Times" panose="02020603050405020304" pitchFamily="18" charset="0"/>
              <a:ea typeface="+mn-ea"/>
            </a:endParaRPr>
          </a:p>
        </p:txBody>
      </p:sp>
    </p:spTree>
    <p:extLst>
      <p:ext uri="{BB962C8B-B14F-4D97-AF65-F5344CB8AC3E}">
        <p14:creationId xmlns:p14="http://schemas.microsoft.com/office/powerpoint/2010/main" val="1532483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671" y="205978"/>
            <a:ext cx="8372212" cy="536972"/>
          </a:xfrm>
        </p:spPr>
        <p:txBody>
          <a:bodyPr>
            <a:noAutofit/>
          </a:bodyPr>
          <a:lstStyle/>
          <a:p>
            <a:pPr>
              <a:defRPr/>
            </a:pPr>
            <a:r>
              <a:rPr lang="en-US" sz="2400" b="1" dirty="0">
                <a:solidFill>
                  <a:srgbClr val="800000"/>
                </a:solidFill>
                <a:latin typeface="Times" panose="02020603050405020304" pitchFamily="18" charset="0"/>
                <a:cs typeface="Times" panose="02020603050405020304" pitchFamily="18" charset="0"/>
              </a:rPr>
              <a:t>Research in Maternal and Child Health</a:t>
            </a:r>
            <a:br>
              <a:rPr lang="en-US" sz="2400" b="1" dirty="0">
                <a:solidFill>
                  <a:srgbClr val="800000"/>
                </a:solidFill>
                <a:latin typeface="Times" panose="02020603050405020304" pitchFamily="18" charset="0"/>
                <a:cs typeface="Times" panose="02020603050405020304" pitchFamily="18" charset="0"/>
              </a:rPr>
            </a:br>
            <a:r>
              <a:rPr lang="en-US" sz="2400" b="1" dirty="0">
                <a:solidFill>
                  <a:srgbClr val="800000"/>
                </a:solidFill>
                <a:latin typeface="Times" panose="02020603050405020304" pitchFamily="18" charset="0"/>
                <a:cs typeface="Times" panose="02020603050405020304" pitchFamily="18" charset="0"/>
              </a:rPr>
              <a:t>-ICMR funded projects </a:t>
            </a:r>
            <a:endParaRPr lang="en-US" sz="2400" dirty="0">
              <a:latin typeface="Times" panose="02020603050405020304" pitchFamily="18" charset="0"/>
              <a:cs typeface="Times" panose="02020603050405020304"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47471900"/>
              </p:ext>
            </p:extLst>
          </p:nvPr>
        </p:nvGraphicFramePr>
        <p:xfrm>
          <a:off x="251670" y="1048624"/>
          <a:ext cx="8707772" cy="3866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515328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457450" y="114300"/>
            <a:ext cx="4686300" cy="457200"/>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ctr" defTabSz="685800" fontAlgn="base">
              <a:spcBef>
                <a:spcPct val="0"/>
              </a:spcBef>
              <a:spcAft>
                <a:spcPct val="0"/>
              </a:spcAft>
              <a:buClrTx/>
              <a:defRPr/>
            </a:pPr>
            <a:endParaRPr lang="en-US" sz="1350" b="1" u="sng" kern="1200" dirty="0">
              <a:solidFill>
                <a:prstClr val="black"/>
              </a:solidFill>
              <a:latin typeface="Calibri"/>
              <a:ea typeface="Calibri" pitchFamily="34" charset="0"/>
              <a:cs typeface="Times New Roman" pitchFamily="18" charset="0"/>
            </a:endParaRPr>
          </a:p>
          <a:p>
            <a:pPr algn="ctr" defTabSz="685800" fontAlgn="base">
              <a:spcBef>
                <a:spcPct val="0"/>
              </a:spcBef>
              <a:spcAft>
                <a:spcPct val="0"/>
              </a:spcAft>
              <a:buClrTx/>
              <a:defRPr/>
            </a:pPr>
            <a:r>
              <a:rPr lang="en-US" sz="1800" b="1" u="sng" kern="1200" dirty="0">
                <a:solidFill>
                  <a:prstClr val="black"/>
                </a:solidFill>
                <a:latin typeface="Times" panose="02020603050405020304" pitchFamily="18" charset="0"/>
                <a:ea typeface="Calibri" pitchFamily="34" charset="0"/>
                <a:cs typeface="Times" panose="02020603050405020304" pitchFamily="18" charset="0"/>
              </a:rPr>
              <a:t>Automation</a:t>
            </a:r>
            <a:r>
              <a:rPr lang="en-US" sz="1800" b="1" u="sng" kern="1200" dirty="0">
                <a:solidFill>
                  <a:prstClr val="black"/>
                </a:solidFill>
                <a:latin typeface="Calibri"/>
                <a:ea typeface="Calibri" pitchFamily="34" charset="0"/>
                <a:cs typeface="Times New Roman" pitchFamily="18" charset="0"/>
              </a:rPr>
              <a:t> of </a:t>
            </a:r>
            <a:r>
              <a:rPr lang="en-US" sz="1800" b="1" u="sng" kern="1200" dirty="0" err="1">
                <a:solidFill>
                  <a:prstClr val="black"/>
                </a:solidFill>
                <a:latin typeface="Calibri"/>
                <a:ea typeface="Calibri" pitchFamily="34" charset="0"/>
                <a:cs typeface="Times New Roman" pitchFamily="18" charset="0"/>
              </a:rPr>
              <a:t>Ksharasutra</a:t>
            </a:r>
            <a:r>
              <a:rPr lang="en-US" sz="1350" kern="1200" dirty="0">
                <a:solidFill>
                  <a:prstClr val="black"/>
                </a:solidFill>
                <a:latin typeface="Calibri"/>
                <a:ea typeface="Calibri" pitchFamily="34" charset="0"/>
                <a:cs typeface="Times New Roman" pitchFamily="18" charset="0"/>
              </a:rPr>
              <a:t>	</a:t>
            </a:r>
            <a:endParaRPr lang="en-US" sz="1050" kern="1200" dirty="0">
              <a:solidFill>
                <a:prstClr val="black"/>
              </a:solidFill>
              <a:latin typeface="Calibri"/>
              <a:cs typeface="Times New Roman" pitchFamily="18" charset="0"/>
            </a:endParaRPr>
          </a:p>
          <a:p>
            <a:pPr algn="ctr" defTabSz="685800" fontAlgn="base">
              <a:spcBef>
                <a:spcPct val="0"/>
              </a:spcBef>
              <a:spcAft>
                <a:spcPct val="0"/>
              </a:spcAft>
              <a:buClrTx/>
              <a:defRPr/>
            </a:pPr>
            <a:endParaRPr lang="en-IN" sz="1350" kern="1200" dirty="0">
              <a:solidFill>
                <a:prstClr val="black"/>
              </a:solidFill>
              <a:latin typeface="Calibri"/>
            </a:endParaRPr>
          </a:p>
        </p:txBody>
      </p:sp>
      <p:pic>
        <p:nvPicPr>
          <p:cNvPr id="56323" name="Picture 2" descr="C:\Users\CCRAS 108\Desktop\For Shruti mam\vlcsnap-2018-11-30-16h05m46s83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050" y="3886200"/>
            <a:ext cx="16573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3" descr="C:\Users\CCRAS 108\Desktop\For Shruti mam\vlcsnap-2018-11-30-16h06m18s22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450" y="3886200"/>
            <a:ext cx="17716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4" descr="C:\Users\CCRAS 108\Desktop\For Shruti mam\vlcsnap-2018-11-30-16h06m30s27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2150" y="3886200"/>
            <a:ext cx="1828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Diagram 6"/>
          <p:cNvGraphicFramePr/>
          <p:nvPr>
            <p:extLst>
              <p:ext uri="{D42A27DB-BD31-4B8C-83A1-F6EECF244321}">
                <p14:modId xmlns:p14="http://schemas.microsoft.com/office/powerpoint/2010/main" val="116670039"/>
              </p:ext>
            </p:extLst>
          </p:nvPr>
        </p:nvGraphicFramePr>
        <p:xfrm>
          <a:off x="1257300" y="685801"/>
          <a:ext cx="6629400" cy="280034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6327" name="Picture 7" descr="Logo - Copy.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543050" y="114300"/>
            <a:ext cx="61436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TextBox 9"/>
          <p:cNvSpPr txBox="1">
            <a:spLocks noChangeArrowheads="1"/>
          </p:cNvSpPr>
          <p:nvPr/>
        </p:nvSpPr>
        <p:spPr bwMode="auto">
          <a:xfrm>
            <a:off x="2971800" y="3486150"/>
            <a:ext cx="2800350" cy="300082"/>
          </a:xfrm>
          <a:prstGeom prst="rect">
            <a:avLst/>
          </a:prstGeom>
          <a:solidFill>
            <a:srgbClr val="FFC000"/>
          </a:solidFill>
          <a:ln w="9525">
            <a:noFill/>
            <a:miter lim="800000"/>
            <a:headEnd/>
            <a:tailEnd/>
          </a:ln>
        </p:spPr>
        <p:txBody>
          <a:bodyPr>
            <a:spAutoFit/>
          </a:bodyPr>
          <a:lstStyle/>
          <a:p>
            <a:pPr algn="ctr" defTabSz="685800" fontAlgn="base">
              <a:spcBef>
                <a:spcPct val="0"/>
              </a:spcBef>
              <a:spcAft>
                <a:spcPct val="0"/>
              </a:spcAft>
              <a:buClrTx/>
              <a:defRPr/>
            </a:pPr>
            <a:r>
              <a:rPr lang="en-US" sz="1350" b="1" kern="1200" dirty="0">
                <a:solidFill>
                  <a:srgbClr val="C00000"/>
                </a:solidFill>
                <a:latin typeface="Calibri"/>
                <a:ea typeface="+mn-ea"/>
                <a:cs typeface="Arial" panose="020B0604020202020204" pitchFamily="34" charset="0"/>
              </a:rPr>
              <a:t>Joint </a:t>
            </a:r>
            <a:r>
              <a:rPr lang="en-US" sz="1350" b="1" kern="1200" dirty="0">
                <a:solidFill>
                  <a:srgbClr val="C00000"/>
                </a:solidFill>
                <a:latin typeface="Times" panose="02020603050405020304" pitchFamily="18" charset="0"/>
                <a:ea typeface="+mn-ea"/>
                <a:cs typeface="Times" panose="02020603050405020304" pitchFamily="18" charset="0"/>
              </a:rPr>
              <a:t>patent</a:t>
            </a:r>
            <a:r>
              <a:rPr lang="en-US" sz="1350" b="1" kern="1200" dirty="0">
                <a:solidFill>
                  <a:srgbClr val="C00000"/>
                </a:solidFill>
                <a:latin typeface="Calibri"/>
                <a:ea typeface="+mn-ea"/>
                <a:cs typeface="Arial" panose="020B0604020202020204" pitchFamily="34" charset="0"/>
              </a:rPr>
              <a:t> filed with IIT Delhi</a:t>
            </a:r>
          </a:p>
        </p:txBody>
      </p:sp>
    </p:spTree>
    <p:extLst>
      <p:ext uri="{BB962C8B-B14F-4D97-AF65-F5344CB8AC3E}">
        <p14:creationId xmlns:p14="http://schemas.microsoft.com/office/powerpoint/2010/main" val="24230155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579835"/>
          </a:xfrm>
        </p:spPr>
        <p:txBody>
          <a:bodyPr rtlCol="0">
            <a:normAutofit fontScale="90000"/>
          </a:bodyPr>
          <a:lstStyle/>
          <a:p>
            <a:pPr eaLnBrk="1" fontAlgn="auto" hangingPunct="1">
              <a:spcAft>
                <a:spcPts val="0"/>
              </a:spcAft>
              <a:defRPr/>
            </a:pPr>
            <a:br>
              <a:rPr lang="en-US" sz="3600" b="1" dirty="0">
                <a:latin typeface="Times" panose="02020603060405020304" pitchFamily="18" charset="0"/>
                <a:cs typeface="Times New Roman" panose="02020603050405020304" pitchFamily="18" charset="0"/>
              </a:rPr>
            </a:br>
            <a:r>
              <a:rPr lang="en-US" sz="3100" b="1" dirty="0">
                <a:latin typeface="Times" panose="02020603060405020304" pitchFamily="18" charset="0"/>
                <a:cs typeface="Times New Roman" panose="02020603050405020304" pitchFamily="18" charset="0"/>
              </a:rPr>
              <a:t>Systematic Review and Meta-analysis Studies</a:t>
            </a:r>
            <a:br>
              <a:rPr lang="en-IN" dirty="0">
                <a:latin typeface="Times" panose="02020603060405020304" pitchFamily="18" charset="0"/>
              </a:rPr>
            </a:br>
            <a:endParaRPr lang="en-IN" dirty="0">
              <a:latin typeface="Times" panose="02020603060405020304" pitchFamily="18" charset="0"/>
            </a:endParaRPr>
          </a:p>
        </p:txBody>
      </p:sp>
      <p:graphicFrame>
        <p:nvGraphicFramePr>
          <p:cNvPr id="4" name="Content Placeholder 3"/>
          <p:cNvGraphicFramePr>
            <a:graphicFrameLocks noGrp="1"/>
          </p:cNvGraphicFramePr>
          <p:nvPr>
            <p:ph idx="1"/>
          </p:nvPr>
        </p:nvGraphicFramePr>
        <p:xfrm>
          <a:off x="242888" y="628650"/>
          <a:ext cx="4267200" cy="3490013"/>
        </p:xfrm>
        <a:graphic>
          <a:graphicData uri="http://schemas.openxmlformats.org/drawingml/2006/table">
            <a:tbl>
              <a:tblPr firstRow="1" firstCol="1" bandRow="1">
                <a:tableStyleId>{5C22544A-7EE6-4342-B048-85BDC9FD1C3A}</a:tableStyleId>
              </a:tblPr>
              <a:tblGrid>
                <a:gridCol w="3474180">
                  <a:extLst>
                    <a:ext uri="{9D8B030D-6E8A-4147-A177-3AD203B41FA5}">
                      <a16:colId xmlns:a16="http://schemas.microsoft.com/office/drawing/2014/main" val="20000"/>
                    </a:ext>
                  </a:extLst>
                </a:gridCol>
                <a:gridCol w="793020">
                  <a:extLst>
                    <a:ext uri="{9D8B030D-6E8A-4147-A177-3AD203B41FA5}">
                      <a16:colId xmlns:a16="http://schemas.microsoft.com/office/drawing/2014/main" val="20001"/>
                    </a:ext>
                  </a:extLst>
                </a:gridCol>
              </a:tblGrid>
              <a:tr h="617220">
                <a:tc gridSpan="2">
                  <a:txBody>
                    <a:bodyPr/>
                    <a:lstStyle/>
                    <a:p>
                      <a:pPr algn="ctr">
                        <a:lnSpc>
                          <a:spcPct val="150000"/>
                        </a:lnSpc>
                        <a:spcAft>
                          <a:spcPts val="0"/>
                        </a:spcAft>
                      </a:pPr>
                      <a:r>
                        <a:rPr lang="en-US" sz="1400" dirty="0">
                          <a:effectLst/>
                          <a:latin typeface="Times" panose="02020603060405020304" pitchFamily="18" charset="0"/>
                          <a:cs typeface="Times New Roman" panose="02020603050405020304" pitchFamily="18" charset="0"/>
                        </a:rPr>
                        <a:t>Summary of On-going Systematic Reviews </a:t>
                      </a:r>
                      <a:endParaRPr lang="en-IN" sz="1400" dirty="0">
                        <a:effectLst/>
                        <a:latin typeface="Times" panose="02020603060405020304" pitchFamily="18"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IN"/>
                    </a:p>
                  </a:txBody>
                  <a:tcPr/>
                </a:tc>
                <a:extLst>
                  <a:ext uri="{0D108BD9-81ED-4DB2-BD59-A6C34878D82A}">
                    <a16:rowId xmlns:a16="http://schemas.microsoft.com/office/drawing/2014/main" val="10000"/>
                  </a:ext>
                </a:extLst>
              </a:tr>
              <a:tr h="468113">
                <a:tc>
                  <a:txBody>
                    <a:bodyPr/>
                    <a:lstStyle/>
                    <a:p>
                      <a:pPr>
                        <a:lnSpc>
                          <a:spcPct val="150000"/>
                        </a:lnSpc>
                        <a:spcAft>
                          <a:spcPts val="0"/>
                        </a:spcAft>
                      </a:pPr>
                      <a:r>
                        <a:rPr lang="en-US" sz="1400" dirty="0">
                          <a:effectLst/>
                          <a:latin typeface="Times" panose="02020603060405020304" pitchFamily="18" charset="0"/>
                          <a:cs typeface="Times New Roman" panose="02020603050405020304" pitchFamily="18" charset="0"/>
                        </a:rPr>
                        <a:t>Total No. of Systematic Reviews</a:t>
                      </a:r>
                      <a:endParaRPr lang="en-IN" sz="1400" dirty="0">
                        <a:effectLst/>
                        <a:latin typeface="Times" panose="0202060306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0"/>
                        </a:spcAft>
                      </a:pPr>
                      <a:r>
                        <a:rPr lang="en-US" sz="1400" dirty="0">
                          <a:effectLst/>
                          <a:latin typeface="Times" panose="02020603060405020304" pitchFamily="18" charset="0"/>
                          <a:cs typeface="Times New Roman" panose="02020603050405020304" pitchFamily="18" charset="0"/>
                        </a:rPr>
                        <a:t>30</a:t>
                      </a:r>
                      <a:endParaRPr lang="en-IN" sz="1400" dirty="0">
                        <a:effectLst/>
                        <a:latin typeface="Times" panose="0202060306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1"/>
                  </a:ext>
                </a:extLst>
              </a:tr>
              <a:tr h="656407">
                <a:tc>
                  <a:txBody>
                    <a:bodyPr/>
                    <a:lstStyle/>
                    <a:p>
                      <a:pPr>
                        <a:lnSpc>
                          <a:spcPct val="150000"/>
                        </a:lnSpc>
                        <a:spcAft>
                          <a:spcPts val="0"/>
                        </a:spcAft>
                      </a:pPr>
                      <a:r>
                        <a:rPr lang="en-US" sz="1400" dirty="0">
                          <a:effectLst/>
                          <a:latin typeface="Times" panose="02020603060405020304" pitchFamily="18" charset="0"/>
                          <a:cs typeface="Times New Roman" panose="02020603050405020304" pitchFamily="18" charset="0"/>
                        </a:rPr>
                        <a:t>Systematic Reviews Protocols Registered with PROSPERO</a:t>
                      </a:r>
                      <a:endParaRPr lang="en-IN" sz="1400" dirty="0">
                        <a:effectLst/>
                        <a:latin typeface="Times" panose="0202060306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0"/>
                        </a:spcAft>
                      </a:pPr>
                      <a:r>
                        <a:rPr lang="en-US" sz="1400" dirty="0">
                          <a:effectLst/>
                          <a:latin typeface="Times" panose="02020603060405020304" pitchFamily="18" charset="0"/>
                          <a:cs typeface="Times New Roman" panose="02020603050405020304" pitchFamily="18" charset="0"/>
                        </a:rPr>
                        <a:t>29</a:t>
                      </a:r>
                      <a:endParaRPr lang="en-IN" sz="1400" dirty="0">
                        <a:effectLst/>
                        <a:latin typeface="Times" panose="0202060306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2"/>
                  </a:ext>
                </a:extLst>
              </a:tr>
              <a:tr h="620612">
                <a:tc>
                  <a:txBody>
                    <a:bodyPr/>
                    <a:lstStyle/>
                    <a:p>
                      <a:pPr>
                        <a:lnSpc>
                          <a:spcPct val="150000"/>
                        </a:lnSpc>
                        <a:spcAft>
                          <a:spcPts val="0"/>
                        </a:spcAft>
                      </a:pPr>
                      <a:r>
                        <a:rPr lang="en-US" sz="1400" dirty="0">
                          <a:effectLst/>
                          <a:latin typeface="Times" panose="02020603060405020304" pitchFamily="18" charset="0"/>
                          <a:cs typeface="Times New Roman" panose="02020603050405020304" pitchFamily="18" charset="0"/>
                        </a:rPr>
                        <a:t>Protocols  Published/ Submitted in Peer-reviewed Journal</a:t>
                      </a:r>
                      <a:endParaRPr lang="en-IN" sz="1400" dirty="0">
                        <a:effectLst/>
                        <a:latin typeface="Times" panose="0202060306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0"/>
                        </a:spcAft>
                      </a:pPr>
                      <a:r>
                        <a:rPr lang="en-US" sz="1400" dirty="0">
                          <a:effectLst/>
                          <a:latin typeface="Times" panose="02020603060405020304" pitchFamily="18" charset="0"/>
                          <a:cs typeface="Times New Roman" panose="02020603050405020304" pitchFamily="18" charset="0"/>
                        </a:rPr>
                        <a:t>20</a:t>
                      </a:r>
                      <a:endParaRPr lang="en-IN" sz="1400" dirty="0">
                        <a:effectLst/>
                        <a:latin typeface="Times" panose="0202060306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3"/>
                  </a:ext>
                </a:extLst>
              </a:tr>
              <a:tr h="617220">
                <a:tc>
                  <a:txBody>
                    <a:bodyPr/>
                    <a:lstStyle/>
                    <a:p>
                      <a:pPr>
                        <a:lnSpc>
                          <a:spcPct val="150000"/>
                        </a:lnSpc>
                        <a:spcAft>
                          <a:spcPts val="0"/>
                        </a:spcAft>
                      </a:pPr>
                      <a:r>
                        <a:rPr lang="en-US" sz="1400" dirty="0">
                          <a:effectLst/>
                          <a:latin typeface="Times" panose="02020603060405020304" pitchFamily="18" charset="0"/>
                          <a:cs typeface="Times New Roman" panose="02020603050405020304" pitchFamily="18" charset="0"/>
                        </a:rPr>
                        <a:t>Submission of Preliminary draft report of completion</a:t>
                      </a:r>
                      <a:endParaRPr lang="en-IN" sz="1400" dirty="0">
                        <a:effectLst/>
                        <a:latin typeface="Times" panose="0202060306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0"/>
                        </a:spcAft>
                      </a:pPr>
                      <a:r>
                        <a:rPr lang="en-US" sz="1400" dirty="0">
                          <a:effectLst/>
                          <a:latin typeface="Times" panose="02020603060405020304" pitchFamily="18" charset="0"/>
                          <a:cs typeface="Times New Roman" panose="02020603050405020304" pitchFamily="18" charset="0"/>
                        </a:rPr>
                        <a:t>03</a:t>
                      </a:r>
                      <a:endParaRPr lang="en-IN" sz="1400" dirty="0">
                        <a:effectLst/>
                        <a:latin typeface="Times" panose="0202060306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4"/>
                  </a:ext>
                </a:extLst>
              </a:tr>
              <a:tr h="468113">
                <a:tc>
                  <a:txBody>
                    <a:bodyPr/>
                    <a:lstStyle/>
                    <a:p>
                      <a:pPr>
                        <a:lnSpc>
                          <a:spcPct val="100000"/>
                        </a:lnSpc>
                        <a:spcAft>
                          <a:spcPts val="0"/>
                        </a:spcAft>
                      </a:pPr>
                      <a:r>
                        <a:rPr lang="en-US" sz="1400" dirty="0">
                          <a:effectLst/>
                          <a:latin typeface="Times" panose="02020603060405020304" pitchFamily="18" charset="0"/>
                          <a:cs typeface="Times New Roman" panose="02020603050405020304" pitchFamily="18" charset="0"/>
                        </a:rPr>
                        <a:t>On-going</a:t>
                      </a:r>
                      <a:endParaRPr lang="en-IN" sz="1400" dirty="0">
                        <a:effectLst/>
                        <a:latin typeface="Times" panose="0202060306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50000"/>
                        </a:lnSpc>
                        <a:spcAft>
                          <a:spcPts val="0"/>
                        </a:spcAft>
                      </a:pPr>
                      <a:r>
                        <a:rPr lang="en-US" sz="1400" dirty="0">
                          <a:effectLst/>
                          <a:latin typeface="Times" panose="02020603060405020304" pitchFamily="18" charset="0"/>
                          <a:cs typeface="Times New Roman" panose="02020603050405020304" pitchFamily="18" charset="0"/>
                        </a:rPr>
                        <a:t>27</a:t>
                      </a:r>
                      <a:endParaRPr lang="en-IN" sz="1400" dirty="0">
                        <a:effectLst/>
                        <a:latin typeface="Times" panose="02020603060405020304" pitchFamily="18"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5"/>
                  </a:ext>
                </a:extLst>
              </a:tr>
            </a:tbl>
          </a:graphicData>
        </a:graphic>
      </p:graphicFrame>
      <p:graphicFrame>
        <p:nvGraphicFramePr>
          <p:cNvPr id="6" name="Table 5"/>
          <p:cNvGraphicFramePr>
            <a:graphicFrameLocks noGrp="1"/>
          </p:cNvGraphicFramePr>
          <p:nvPr/>
        </p:nvGraphicFramePr>
        <p:xfrm>
          <a:off x="4648200" y="628650"/>
          <a:ext cx="4267900" cy="3697121"/>
        </p:xfrm>
        <a:graphic>
          <a:graphicData uri="http://schemas.openxmlformats.org/drawingml/2006/table">
            <a:tbl>
              <a:tblPr/>
              <a:tblGrid>
                <a:gridCol w="1652336">
                  <a:extLst>
                    <a:ext uri="{9D8B030D-6E8A-4147-A177-3AD203B41FA5}">
                      <a16:colId xmlns:a16="http://schemas.microsoft.com/office/drawing/2014/main" val="20000"/>
                    </a:ext>
                  </a:extLst>
                </a:gridCol>
                <a:gridCol w="2615564">
                  <a:extLst>
                    <a:ext uri="{9D8B030D-6E8A-4147-A177-3AD203B41FA5}">
                      <a16:colId xmlns:a16="http://schemas.microsoft.com/office/drawing/2014/main" val="20001"/>
                    </a:ext>
                  </a:extLst>
                </a:gridCol>
              </a:tblGrid>
              <a:tr h="368046">
                <a:tc gridSpan="2">
                  <a:txBody>
                    <a:bodyPr/>
                    <a:lstStyle/>
                    <a:p>
                      <a:pPr marL="0" marR="0" algn="ctr">
                        <a:lnSpc>
                          <a:spcPct val="115000"/>
                        </a:lnSpc>
                        <a:spcBef>
                          <a:spcPts val="0"/>
                        </a:spcBef>
                        <a:spcAft>
                          <a:spcPts val="0"/>
                        </a:spcAft>
                      </a:pPr>
                      <a:r>
                        <a:rPr lang="en-US" sz="1100" b="1" dirty="0">
                          <a:latin typeface="Times" panose="02020603060405020304" pitchFamily="18" charset="0"/>
                          <a:ea typeface="Times New Roman"/>
                          <a:cs typeface="Times New Roman"/>
                        </a:rPr>
                        <a:t>List of Diseases/Conditions identified for Systematic Review</a:t>
                      </a:r>
                      <a:endParaRPr lang="en-US" sz="1100" dirty="0">
                        <a:latin typeface="Times" panose="02020603060405020304" pitchFamily="18" charset="0"/>
                        <a:ea typeface="Calibri"/>
                        <a:cs typeface="Mang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3"/>
                    </a:solidFill>
                  </a:tcPr>
                </a:tc>
                <a:tc hMerge="1">
                  <a:txBody>
                    <a:bodyPr/>
                    <a:lstStyle/>
                    <a:p>
                      <a:endParaRPr lang="en-US"/>
                    </a:p>
                  </a:txBody>
                  <a:tcPr/>
                </a:tc>
                <a:extLst>
                  <a:ext uri="{0D108BD9-81ED-4DB2-BD59-A6C34878D82A}">
                    <a16:rowId xmlns:a16="http://schemas.microsoft.com/office/drawing/2014/main" val="10000"/>
                  </a:ext>
                </a:extLst>
              </a:tr>
              <a:tr h="184023">
                <a:tc>
                  <a:txBody>
                    <a:bodyPr/>
                    <a:lstStyle/>
                    <a:p>
                      <a:pPr marL="0" marR="0" algn="ctr">
                        <a:lnSpc>
                          <a:spcPct val="115000"/>
                        </a:lnSpc>
                        <a:spcBef>
                          <a:spcPts val="0"/>
                        </a:spcBef>
                        <a:spcAft>
                          <a:spcPts val="0"/>
                        </a:spcAft>
                      </a:pPr>
                      <a:r>
                        <a:rPr lang="en-US" sz="1100" b="1" dirty="0">
                          <a:latin typeface="Times" panose="02020603060405020304" pitchFamily="18" charset="0"/>
                          <a:ea typeface="Times New Roman"/>
                          <a:cs typeface="Times New Roman"/>
                        </a:rPr>
                        <a:t>Sinusitis</a:t>
                      </a:r>
                      <a:endParaRPr lang="en-US" sz="1100" dirty="0">
                        <a:latin typeface="Times" panose="02020603060405020304" pitchFamily="18" charset="0"/>
                        <a:ea typeface="Calibri"/>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b="1">
                          <a:latin typeface="Times" panose="02020603060405020304" pitchFamily="18" charset="0"/>
                          <a:ea typeface="Times New Roman"/>
                          <a:cs typeface="Times New Roman"/>
                        </a:rPr>
                        <a:t>Anxiety</a:t>
                      </a:r>
                      <a:endParaRPr lang="en-US" sz="1100">
                        <a:latin typeface="Times" panose="02020603060405020304" pitchFamily="18" charset="0"/>
                        <a:ea typeface="Calibri"/>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84023">
                <a:tc>
                  <a:txBody>
                    <a:bodyPr/>
                    <a:lstStyle/>
                    <a:p>
                      <a:pPr marL="0" marR="0" algn="ctr">
                        <a:lnSpc>
                          <a:spcPct val="115000"/>
                        </a:lnSpc>
                        <a:spcBef>
                          <a:spcPts val="0"/>
                        </a:spcBef>
                        <a:spcAft>
                          <a:spcPts val="0"/>
                        </a:spcAft>
                      </a:pPr>
                      <a:r>
                        <a:rPr lang="en-US" sz="1100" b="1" dirty="0">
                          <a:latin typeface="Times" panose="02020603060405020304" pitchFamily="18" charset="0"/>
                          <a:ea typeface="Times New Roman"/>
                          <a:cs typeface="Times New Roman"/>
                        </a:rPr>
                        <a:t>Hemiplegia</a:t>
                      </a:r>
                      <a:endParaRPr lang="en-US" sz="1100" dirty="0">
                        <a:latin typeface="Times" panose="02020603060405020304" pitchFamily="18" charset="0"/>
                        <a:ea typeface="Calibri"/>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b="1" dirty="0">
                          <a:latin typeface="Times" panose="02020603060405020304" pitchFamily="18" charset="0"/>
                          <a:ea typeface="Times New Roman"/>
                          <a:cs typeface="Times New Roman"/>
                        </a:rPr>
                        <a:t>Diabetic Retinopathy</a:t>
                      </a:r>
                      <a:endParaRPr lang="en-US" sz="1100" dirty="0">
                        <a:latin typeface="Times" panose="02020603060405020304" pitchFamily="18" charset="0"/>
                        <a:ea typeface="Calibri"/>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84023">
                <a:tc>
                  <a:txBody>
                    <a:bodyPr/>
                    <a:lstStyle/>
                    <a:p>
                      <a:pPr marL="0" marR="0" algn="ctr">
                        <a:lnSpc>
                          <a:spcPct val="115000"/>
                        </a:lnSpc>
                        <a:spcBef>
                          <a:spcPts val="0"/>
                        </a:spcBef>
                        <a:spcAft>
                          <a:spcPts val="0"/>
                        </a:spcAft>
                      </a:pPr>
                      <a:r>
                        <a:rPr lang="en-US" sz="1100" b="1">
                          <a:latin typeface="Times" panose="02020603060405020304" pitchFamily="18" charset="0"/>
                          <a:ea typeface="Times New Roman"/>
                          <a:cs typeface="Times New Roman"/>
                        </a:rPr>
                        <a:t>Conjunctivitis</a:t>
                      </a:r>
                      <a:endParaRPr lang="en-US" sz="1100">
                        <a:latin typeface="Times" panose="02020603060405020304" pitchFamily="18" charset="0"/>
                        <a:ea typeface="Calibri"/>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b="1">
                          <a:latin typeface="Times" panose="02020603060405020304" pitchFamily="18" charset="0"/>
                          <a:ea typeface="Times New Roman"/>
                          <a:cs typeface="Times New Roman"/>
                        </a:rPr>
                        <a:t>Parkinson Disease</a:t>
                      </a:r>
                      <a:endParaRPr lang="en-US" sz="1100">
                        <a:latin typeface="Times" panose="02020603060405020304" pitchFamily="18" charset="0"/>
                        <a:ea typeface="Calibri"/>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368046">
                <a:tc>
                  <a:txBody>
                    <a:bodyPr/>
                    <a:lstStyle/>
                    <a:p>
                      <a:pPr marL="0" marR="0" algn="ctr">
                        <a:lnSpc>
                          <a:spcPct val="115000"/>
                        </a:lnSpc>
                        <a:spcBef>
                          <a:spcPts val="0"/>
                        </a:spcBef>
                        <a:spcAft>
                          <a:spcPts val="0"/>
                        </a:spcAft>
                      </a:pPr>
                      <a:r>
                        <a:rPr lang="en-US" sz="1100" b="1">
                          <a:latin typeface="Times" panose="02020603060405020304" pitchFamily="18" charset="0"/>
                          <a:ea typeface="Times New Roman"/>
                          <a:cs typeface="Times New Roman"/>
                        </a:rPr>
                        <a:t>Iron Deficiency Anemia</a:t>
                      </a:r>
                      <a:endParaRPr lang="en-US" sz="1100">
                        <a:latin typeface="Times" panose="02020603060405020304" pitchFamily="18" charset="0"/>
                        <a:ea typeface="Calibri"/>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b="1">
                          <a:latin typeface="Times" panose="02020603060405020304" pitchFamily="18" charset="0"/>
                          <a:ea typeface="Times New Roman"/>
                          <a:cs typeface="Times New Roman"/>
                        </a:rPr>
                        <a:t>Depression</a:t>
                      </a:r>
                      <a:endParaRPr lang="en-US" sz="1100">
                        <a:latin typeface="Times" panose="02020603060405020304" pitchFamily="18" charset="0"/>
                        <a:ea typeface="Calibri"/>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184023">
                <a:tc>
                  <a:txBody>
                    <a:bodyPr/>
                    <a:lstStyle/>
                    <a:p>
                      <a:pPr marL="0" marR="0" algn="ctr">
                        <a:lnSpc>
                          <a:spcPct val="115000"/>
                        </a:lnSpc>
                        <a:spcBef>
                          <a:spcPts val="0"/>
                        </a:spcBef>
                        <a:spcAft>
                          <a:spcPts val="0"/>
                        </a:spcAft>
                      </a:pPr>
                      <a:r>
                        <a:rPr lang="en-US" sz="1100" b="1">
                          <a:latin typeface="Times" panose="02020603060405020304" pitchFamily="18" charset="0"/>
                          <a:ea typeface="Times New Roman"/>
                          <a:cs typeface="Times New Roman"/>
                        </a:rPr>
                        <a:t>Asthma</a:t>
                      </a:r>
                      <a:endParaRPr lang="en-US" sz="1100">
                        <a:latin typeface="Times" panose="02020603060405020304" pitchFamily="18" charset="0"/>
                        <a:ea typeface="Calibri"/>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b="1">
                          <a:latin typeface="Times" panose="02020603060405020304" pitchFamily="18" charset="0"/>
                          <a:ea typeface="Times New Roman"/>
                          <a:cs typeface="Times New Roman"/>
                        </a:rPr>
                        <a:t>Fistula in Ano</a:t>
                      </a:r>
                      <a:endParaRPr lang="en-US" sz="1100">
                        <a:latin typeface="Times" panose="02020603060405020304" pitchFamily="18" charset="0"/>
                        <a:ea typeface="Calibri"/>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184023">
                <a:tc>
                  <a:txBody>
                    <a:bodyPr/>
                    <a:lstStyle/>
                    <a:p>
                      <a:pPr marL="0" marR="0" algn="ctr">
                        <a:lnSpc>
                          <a:spcPct val="115000"/>
                        </a:lnSpc>
                        <a:spcBef>
                          <a:spcPts val="0"/>
                        </a:spcBef>
                        <a:spcAft>
                          <a:spcPts val="0"/>
                        </a:spcAft>
                      </a:pPr>
                      <a:r>
                        <a:rPr lang="en-US" sz="1100" b="1">
                          <a:latin typeface="Times" panose="02020603060405020304" pitchFamily="18" charset="0"/>
                          <a:ea typeface="Times New Roman"/>
                          <a:cs typeface="Times New Roman"/>
                        </a:rPr>
                        <a:t>Hepatitis</a:t>
                      </a:r>
                      <a:endParaRPr lang="en-US" sz="1100">
                        <a:latin typeface="Times" panose="02020603060405020304" pitchFamily="18" charset="0"/>
                        <a:ea typeface="Calibri"/>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b="1">
                          <a:latin typeface="Times" panose="02020603060405020304" pitchFamily="18" charset="0"/>
                          <a:ea typeface="Times New Roman"/>
                          <a:cs typeface="Times New Roman"/>
                        </a:rPr>
                        <a:t>Dry Eye Syndrome</a:t>
                      </a:r>
                      <a:endParaRPr lang="en-US" sz="1100">
                        <a:latin typeface="Times" panose="02020603060405020304" pitchFamily="18" charset="0"/>
                        <a:ea typeface="Calibri"/>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184023">
                <a:tc>
                  <a:txBody>
                    <a:bodyPr/>
                    <a:lstStyle/>
                    <a:p>
                      <a:pPr marL="0" marR="0" algn="ctr">
                        <a:lnSpc>
                          <a:spcPct val="115000"/>
                        </a:lnSpc>
                        <a:spcBef>
                          <a:spcPts val="0"/>
                        </a:spcBef>
                        <a:spcAft>
                          <a:spcPts val="0"/>
                        </a:spcAft>
                      </a:pPr>
                      <a:r>
                        <a:rPr lang="en-US" sz="1100" b="1" dirty="0">
                          <a:latin typeface="Times" panose="02020603060405020304" pitchFamily="18" charset="0"/>
                          <a:ea typeface="Times New Roman"/>
                          <a:cs typeface="Times New Roman"/>
                        </a:rPr>
                        <a:t>Obesity</a:t>
                      </a:r>
                      <a:endParaRPr lang="en-US" sz="1100" dirty="0">
                        <a:latin typeface="Times" panose="02020603060405020304" pitchFamily="18" charset="0"/>
                        <a:ea typeface="Calibri"/>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b="1">
                          <a:latin typeface="Times" panose="02020603060405020304" pitchFamily="18" charset="0"/>
                          <a:ea typeface="Times New Roman"/>
                          <a:cs typeface="Times New Roman"/>
                        </a:rPr>
                        <a:t>Sciatica</a:t>
                      </a:r>
                      <a:endParaRPr lang="en-US" sz="1100">
                        <a:latin typeface="Times" panose="02020603060405020304" pitchFamily="18" charset="0"/>
                        <a:ea typeface="Calibri"/>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184023">
                <a:tc>
                  <a:txBody>
                    <a:bodyPr/>
                    <a:lstStyle/>
                    <a:p>
                      <a:pPr marL="0" marR="0" algn="ctr">
                        <a:lnSpc>
                          <a:spcPct val="115000"/>
                        </a:lnSpc>
                        <a:spcBef>
                          <a:spcPts val="0"/>
                        </a:spcBef>
                        <a:spcAft>
                          <a:spcPts val="0"/>
                        </a:spcAft>
                      </a:pPr>
                      <a:r>
                        <a:rPr lang="en-US" sz="1100" b="1">
                          <a:latin typeface="Times" panose="02020603060405020304" pitchFamily="18" charset="0"/>
                          <a:ea typeface="Times New Roman"/>
                          <a:cs typeface="Times New Roman"/>
                        </a:rPr>
                        <a:t>Glaucoma</a:t>
                      </a:r>
                      <a:endParaRPr lang="en-US" sz="1100">
                        <a:latin typeface="Times" panose="02020603060405020304" pitchFamily="18" charset="0"/>
                        <a:ea typeface="Calibri"/>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b="1">
                          <a:latin typeface="Times" panose="02020603060405020304" pitchFamily="18" charset="0"/>
                          <a:ea typeface="Times New Roman"/>
                          <a:cs typeface="Times New Roman"/>
                        </a:rPr>
                        <a:t>Urolithiasis</a:t>
                      </a:r>
                      <a:endParaRPr lang="en-US" sz="1100">
                        <a:latin typeface="Times" panose="02020603060405020304" pitchFamily="18" charset="0"/>
                        <a:ea typeface="Calibri"/>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368046">
                <a:tc>
                  <a:txBody>
                    <a:bodyPr/>
                    <a:lstStyle/>
                    <a:p>
                      <a:pPr marL="0" marR="0" algn="ctr">
                        <a:lnSpc>
                          <a:spcPct val="115000"/>
                        </a:lnSpc>
                        <a:spcBef>
                          <a:spcPts val="0"/>
                        </a:spcBef>
                        <a:spcAft>
                          <a:spcPts val="0"/>
                        </a:spcAft>
                      </a:pPr>
                      <a:r>
                        <a:rPr lang="en-US" sz="1100" b="1">
                          <a:latin typeface="Times" panose="02020603060405020304" pitchFamily="18" charset="0"/>
                          <a:ea typeface="Times New Roman"/>
                          <a:cs typeface="Times New Roman"/>
                        </a:rPr>
                        <a:t>Rheumatoid arthritis</a:t>
                      </a:r>
                      <a:endParaRPr lang="en-US" sz="1100">
                        <a:latin typeface="Times" panose="02020603060405020304" pitchFamily="18" charset="0"/>
                        <a:ea typeface="Calibri"/>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b="1">
                          <a:latin typeface="Times" panose="02020603060405020304" pitchFamily="18" charset="0"/>
                          <a:ea typeface="Times New Roman"/>
                          <a:cs typeface="Times New Roman"/>
                        </a:rPr>
                        <a:t>Diabetes</a:t>
                      </a:r>
                      <a:endParaRPr lang="en-US" sz="1100">
                        <a:latin typeface="Times" panose="02020603060405020304" pitchFamily="18" charset="0"/>
                        <a:ea typeface="Calibri"/>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277494">
                <a:tc>
                  <a:txBody>
                    <a:bodyPr/>
                    <a:lstStyle/>
                    <a:p>
                      <a:pPr marL="0" marR="0" algn="ctr">
                        <a:lnSpc>
                          <a:spcPct val="115000"/>
                        </a:lnSpc>
                        <a:spcBef>
                          <a:spcPts val="0"/>
                        </a:spcBef>
                        <a:spcAft>
                          <a:spcPts val="0"/>
                        </a:spcAft>
                      </a:pPr>
                      <a:r>
                        <a:rPr lang="en-US" sz="1100" b="1">
                          <a:latin typeface="Times" panose="02020603060405020304" pitchFamily="18" charset="0"/>
                          <a:ea typeface="Times New Roman"/>
                          <a:cs typeface="Times New Roman"/>
                        </a:rPr>
                        <a:t>Allergic rhinitis</a:t>
                      </a:r>
                      <a:endParaRPr lang="en-US" sz="1100">
                        <a:latin typeface="Times" panose="02020603060405020304" pitchFamily="18" charset="0"/>
                        <a:ea typeface="Calibri"/>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b="1">
                          <a:latin typeface="Times" panose="02020603060405020304" pitchFamily="18" charset="0"/>
                          <a:ea typeface="Times New Roman"/>
                          <a:cs typeface="Times New Roman"/>
                        </a:rPr>
                        <a:t>Epilepsy</a:t>
                      </a:r>
                      <a:endParaRPr lang="en-US" sz="1100">
                        <a:latin typeface="Times" panose="02020603060405020304" pitchFamily="18" charset="0"/>
                        <a:ea typeface="Calibri"/>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184023">
                <a:tc>
                  <a:txBody>
                    <a:bodyPr/>
                    <a:lstStyle/>
                    <a:p>
                      <a:pPr marL="0" marR="0" algn="ctr">
                        <a:lnSpc>
                          <a:spcPct val="115000"/>
                        </a:lnSpc>
                        <a:spcBef>
                          <a:spcPts val="0"/>
                        </a:spcBef>
                        <a:spcAft>
                          <a:spcPts val="0"/>
                        </a:spcAft>
                      </a:pPr>
                      <a:r>
                        <a:rPr lang="en-US" sz="1100" b="1" dirty="0">
                          <a:latin typeface="Times" panose="02020603060405020304" pitchFamily="18" charset="0"/>
                          <a:ea typeface="Times New Roman"/>
                          <a:cs typeface="Times New Roman"/>
                        </a:rPr>
                        <a:t>ADHD</a:t>
                      </a:r>
                      <a:endParaRPr lang="en-US" sz="1100" dirty="0">
                        <a:latin typeface="Times" panose="02020603060405020304" pitchFamily="18" charset="0"/>
                        <a:ea typeface="Calibri"/>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b="1" dirty="0">
                          <a:latin typeface="Times" panose="02020603060405020304" pitchFamily="18" charset="0"/>
                          <a:ea typeface="Times New Roman"/>
                          <a:cs typeface="Times New Roman"/>
                        </a:rPr>
                        <a:t>Dysmenorrhea</a:t>
                      </a:r>
                      <a:endParaRPr lang="en-US" sz="1100" dirty="0">
                        <a:latin typeface="Times" panose="02020603060405020304" pitchFamily="18" charset="0"/>
                        <a:ea typeface="Calibri"/>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r h="184023">
                <a:tc>
                  <a:txBody>
                    <a:bodyPr/>
                    <a:lstStyle/>
                    <a:p>
                      <a:pPr marL="0" marR="0" algn="ctr">
                        <a:lnSpc>
                          <a:spcPct val="115000"/>
                        </a:lnSpc>
                        <a:spcBef>
                          <a:spcPts val="0"/>
                        </a:spcBef>
                        <a:spcAft>
                          <a:spcPts val="0"/>
                        </a:spcAft>
                      </a:pPr>
                      <a:r>
                        <a:rPr lang="en-US" sz="1100" b="1">
                          <a:latin typeface="Times" panose="02020603060405020304" pitchFamily="18" charset="0"/>
                          <a:ea typeface="Times New Roman"/>
                          <a:cs typeface="Times New Roman"/>
                        </a:rPr>
                        <a:t>Female Infertility</a:t>
                      </a:r>
                      <a:endParaRPr lang="en-US" sz="1100">
                        <a:latin typeface="Times" panose="02020603060405020304" pitchFamily="18" charset="0"/>
                        <a:ea typeface="Calibri"/>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b="1">
                          <a:latin typeface="Times" panose="02020603060405020304" pitchFamily="18" charset="0"/>
                          <a:ea typeface="Times New Roman"/>
                          <a:cs typeface="Times New Roman"/>
                        </a:rPr>
                        <a:t>Hypertension</a:t>
                      </a:r>
                      <a:endParaRPr lang="en-US" sz="1100">
                        <a:latin typeface="Times" panose="02020603060405020304" pitchFamily="18" charset="0"/>
                        <a:ea typeface="Calibri"/>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r h="184023">
                <a:tc>
                  <a:txBody>
                    <a:bodyPr/>
                    <a:lstStyle/>
                    <a:p>
                      <a:pPr marL="0" marR="0" algn="ctr">
                        <a:lnSpc>
                          <a:spcPct val="115000"/>
                        </a:lnSpc>
                        <a:spcBef>
                          <a:spcPts val="0"/>
                        </a:spcBef>
                        <a:spcAft>
                          <a:spcPts val="0"/>
                        </a:spcAft>
                      </a:pPr>
                      <a:r>
                        <a:rPr lang="en-US" sz="1100" b="1">
                          <a:latin typeface="Times" panose="02020603060405020304" pitchFamily="18" charset="0"/>
                          <a:ea typeface="Times New Roman"/>
                          <a:cs typeface="Times New Roman"/>
                        </a:rPr>
                        <a:t>Gout</a:t>
                      </a:r>
                      <a:endParaRPr lang="en-US" sz="1100">
                        <a:latin typeface="Times" panose="02020603060405020304" pitchFamily="18" charset="0"/>
                        <a:ea typeface="Calibri"/>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b="1">
                          <a:latin typeface="Times" panose="02020603060405020304" pitchFamily="18" charset="0"/>
                          <a:ea typeface="Times New Roman"/>
                          <a:cs typeface="Times New Roman"/>
                        </a:rPr>
                        <a:t>PCOS</a:t>
                      </a:r>
                      <a:endParaRPr lang="en-US" sz="1100">
                        <a:latin typeface="Times" panose="02020603060405020304" pitchFamily="18" charset="0"/>
                        <a:ea typeface="Calibri"/>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3"/>
                  </a:ext>
                </a:extLst>
              </a:tr>
              <a:tr h="184023">
                <a:tc>
                  <a:txBody>
                    <a:bodyPr/>
                    <a:lstStyle/>
                    <a:p>
                      <a:pPr marL="0" marR="0" algn="ctr">
                        <a:lnSpc>
                          <a:spcPct val="115000"/>
                        </a:lnSpc>
                        <a:spcBef>
                          <a:spcPts val="0"/>
                        </a:spcBef>
                        <a:spcAft>
                          <a:spcPts val="0"/>
                        </a:spcAft>
                      </a:pPr>
                      <a:r>
                        <a:rPr lang="en-US" sz="1100" b="1">
                          <a:latin typeface="Times" panose="02020603060405020304" pitchFamily="18" charset="0"/>
                          <a:ea typeface="Times New Roman"/>
                          <a:cs typeface="Times New Roman"/>
                        </a:rPr>
                        <a:t>Psoriasis</a:t>
                      </a:r>
                      <a:endParaRPr lang="en-US" sz="1100">
                        <a:latin typeface="Times" panose="02020603060405020304" pitchFamily="18" charset="0"/>
                        <a:ea typeface="Calibri"/>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b="1">
                          <a:latin typeface="Times" panose="02020603060405020304" pitchFamily="18" charset="0"/>
                          <a:ea typeface="Times New Roman"/>
                          <a:cs typeface="Times New Roman"/>
                        </a:rPr>
                        <a:t>Hypothyroidism</a:t>
                      </a:r>
                      <a:endParaRPr lang="en-US" sz="1100">
                        <a:latin typeface="Times" panose="02020603060405020304" pitchFamily="18" charset="0"/>
                        <a:ea typeface="Calibri"/>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4"/>
                  </a:ext>
                </a:extLst>
              </a:tr>
              <a:tr h="194843">
                <a:tc>
                  <a:txBody>
                    <a:bodyPr/>
                    <a:lstStyle/>
                    <a:p>
                      <a:pPr>
                        <a:lnSpc>
                          <a:spcPct val="115000"/>
                        </a:lnSpc>
                      </a:pPr>
                      <a:endParaRPr lang="en-US" sz="1100">
                        <a:latin typeface="Times" panose="02020603060405020304" pitchFamily="18" charset="0"/>
                        <a:ea typeface="Times New Roman"/>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100" b="1" dirty="0">
                          <a:latin typeface="Times" panose="02020603060405020304" pitchFamily="18" charset="0"/>
                          <a:ea typeface="Times New Roman"/>
                          <a:cs typeface="Times New Roman"/>
                        </a:rPr>
                        <a:t>Acid Peptic disorder</a:t>
                      </a:r>
                      <a:endParaRPr lang="en-US" sz="1100" dirty="0">
                        <a:latin typeface="Times" panose="02020603060405020304" pitchFamily="18" charset="0"/>
                        <a:ea typeface="Calibri"/>
                        <a:cs typeface="Mang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5"/>
                  </a:ext>
                </a:extLst>
              </a:tr>
            </a:tbl>
          </a:graphicData>
        </a:graphic>
      </p:graphicFrame>
      <p:sp>
        <p:nvSpPr>
          <p:cNvPr id="55373" name="TextBox 6"/>
          <p:cNvSpPr txBox="1">
            <a:spLocks noChangeArrowheads="1"/>
          </p:cNvSpPr>
          <p:nvPr/>
        </p:nvSpPr>
        <p:spPr bwMode="auto">
          <a:xfrm>
            <a:off x="362308" y="4093369"/>
            <a:ext cx="8553091" cy="1015663"/>
          </a:xfrm>
          <a:prstGeom prst="rect">
            <a:avLst/>
          </a:prstGeom>
          <a:noFill/>
          <a:ln w="9525">
            <a:noFill/>
            <a:miter lim="800000"/>
            <a:headEnd/>
            <a:tailEnd/>
          </a:ln>
        </p:spPr>
        <p:txBody>
          <a:bodyPr wrap="square">
            <a:spAutoFit/>
          </a:bodyPr>
          <a:lstStyle/>
          <a:p>
            <a:r>
              <a:rPr lang="en-IN" sz="1200" b="1" dirty="0">
                <a:solidFill>
                  <a:srgbClr val="FF0000"/>
                </a:solidFill>
                <a:latin typeface="Times" pitchFamily="18" charset="0"/>
              </a:rPr>
              <a:t>Expected Outcomes: </a:t>
            </a:r>
          </a:p>
          <a:p>
            <a:r>
              <a:rPr lang="en-IN" sz="1200" b="1" dirty="0">
                <a:solidFill>
                  <a:srgbClr val="FF0000"/>
                </a:solidFill>
                <a:latin typeface="Times" pitchFamily="18" charset="0"/>
              </a:rPr>
              <a:t>Publication of the outcome of the Systematic Reviews</a:t>
            </a:r>
          </a:p>
          <a:p>
            <a:r>
              <a:rPr lang="en-IN" sz="1200" b="1" dirty="0">
                <a:solidFill>
                  <a:srgbClr val="FF0000"/>
                </a:solidFill>
                <a:latin typeface="Times" pitchFamily="18" charset="0"/>
              </a:rPr>
              <a:t>Development of Evidence Gap Map</a:t>
            </a:r>
          </a:p>
          <a:p>
            <a:r>
              <a:rPr lang="en-IN" sz="1200" b="1" dirty="0">
                <a:solidFill>
                  <a:srgbClr val="FF0000"/>
                </a:solidFill>
                <a:latin typeface="Times" pitchFamily="18" charset="0"/>
              </a:rPr>
              <a:t>Development of Standard Outcome measures and Core Outcome set for evaluation of safety and efficacy  of Ayurveda interventions </a:t>
            </a:r>
            <a:endParaRPr lang="en-US" sz="1200" b="1" dirty="0">
              <a:solidFill>
                <a:srgbClr val="FF0000"/>
              </a:solidFill>
              <a:latin typeface="Times"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03279" y="2645280"/>
            <a:ext cx="8121977" cy="1159800"/>
          </a:xfrm>
        </p:spPr>
        <p:txBody>
          <a:bodyPr/>
          <a:lstStyle/>
          <a:p>
            <a:r>
              <a:rPr lang="en-US" sz="3600" b="1" spc="50" dirty="0">
                <a:ln w="0">
                  <a:solidFill>
                    <a:srgbClr val="002060"/>
                  </a:solidFill>
                </a:ln>
                <a:solidFill>
                  <a:schemeClr val="bg2"/>
                </a:solidFill>
                <a:effectLst>
                  <a:innerShdw blurRad="63500" dist="50800" dir="13500000">
                    <a:srgbClr val="000000">
                      <a:alpha val="50000"/>
                    </a:srgbClr>
                  </a:innerShdw>
                </a:effectLst>
                <a:latin typeface="Aparajita" panose="02020603050405020304" pitchFamily="18" charset="0"/>
                <a:cs typeface="Aparajita" panose="02020603050405020304" pitchFamily="18" charset="0"/>
              </a:rPr>
              <a:t>Research </a:t>
            </a:r>
            <a:r>
              <a:rPr lang="en-US" sz="3600" b="1" spc="50" dirty="0">
                <a:ln w="0">
                  <a:solidFill>
                    <a:srgbClr val="002060"/>
                  </a:solidFill>
                </a:ln>
                <a:solidFill>
                  <a:schemeClr val="bg2"/>
                </a:solidFill>
                <a:effectLst>
                  <a:innerShdw blurRad="63500" dist="50800" dir="13500000">
                    <a:srgbClr val="000000">
                      <a:alpha val="50000"/>
                    </a:srgbClr>
                  </a:innerShdw>
                </a:effectLst>
                <a:latin typeface="Times" panose="02020603050405020304" pitchFamily="18" charset="0"/>
                <a:cs typeface="Times" panose="02020603050405020304" pitchFamily="18" charset="0"/>
              </a:rPr>
              <a:t>oriented</a:t>
            </a:r>
            <a:r>
              <a:rPr lang="en-US" sz="3600" b="1" spc="50" dirty="0">
                <a:ln w="0">
                  <a:solidFill>
                    <a:srgbClr val="002060"/>
                  </a:solidFill>
                </a:ln>
                <a:solidFill>
                  <a:schemeClr val="bg2"/>
                </a:solidFill>
                <a:effectLst>
                  <a:innerShdw blurRad="63500" dist="50800" dir="13500000">
                    <a:srgbClr val="000000">
                      <a:alpha val="50000"/>
                    </a:srgbClr>
                  </a:innerShdw>
                </a:effectLst>
                <a:latin typeface="Aparajita" panose="02020603050405020304" pitchFamily="18" charset="0"/>
                <a:cs typeface="Aparajita" panose="02020603050405020304" pitchFamily="18" charset="0"/>
              </a:rPr>
              <a:t> </a:t>
            </a:r>
            <a:r>
              <a:rPr lang="en-US" sz="3600" b="1" spc="50" dirty="0">
                <a:ln w="0">
                  <a:solidFill>
                    <a:srgbClr val="002060"/>
                  </a:solidFill>
                </a:ln>
                <a:solidFill>
                  <a:schemeClr val="bg2"/>
                </a:solidFill>
                <a:effectLst>
                  <a:innerShdw blurRad="63500" dist="50800" dir="13500000">
                    <a:srgbClr val="000000">
                      <a:alpha val="50000"/>
                    </a:srgbClr>
                  </a:innerShdw>
                </a:effectLst>
                <a:latin typeface="Times" panose="02020603050405020304" pitchFamily="18" charset="0"/>
                <a:cs typeface="Times" panose="02020603050405020304" pitchFamily="18" charset="0"/>
              </a:rPr>
              <a:t>public health services</a:t>
            </a:r>
            <a:endParaRPr lang="en-IN" sz="3600" b="1" spc="50" dirty="0">
              <a:ln w="0">
                <a:solidFill>
                  <a:srgbClr val="002060"/>
                </a:solidFill>
              </a:ln>
              <a:solidFill>
                <a:schemeClr val="bg2"/>
              </a:solidFill>
              <a:effectLst>
                <a:innerShdw blurRad="63500" dist="50800" dir="13500000">
                  <a:srgbClr val="000000">
                    <a:alpha val="50000"/>
                  </a:srgbClr>
                </a:innerShdw>
              </a:effectLst>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5000106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14300"/>
            <a:ext cx="8839200" cy="857250"/>
          </a:xfrm>
          <a:solidFill>
            <a:schemeClr val="accent2">
              <a:lumMod val="60000"/>
              <a:lumOff val="40000"/>
            </a:schemeClr>
          </a:solidFill>
        </p:spPr>
        <p:txBody>
          <a:bodyPr/>
          <a:lstStyle/>
          <a:p>
            <a:pPr>
              <a:defRPr/>
            </a:pPr>
            <a:r>
              <a:rPr lang="en-US" b="1" dirty="0">
                <a:solidFill>
                  <a:schemeClr val="tx2">
                    <a:lumMod val="10000"/>
                  </a:schemeClr>
                </a:solidFill>
                <a:latin typeface="Times" pitchFamily="18" charset="0"/>
                <a:cs typeface="Times" pitchFamily="18" charset="0"/>
              </a:rPr>
              <a:t>Research impact on Public Health: CCRAS</a:t>
            </a:r>
            <a:endParaRPr lang="en-US" dirty="0">
              <a:solidFill>
                <a:schemeClr val="tx2">
                  <a:lumMod val="10000"/>
                </a:schemeClr>
              </a:solidFill>
              <a:latin typeface="Times" pitchFamily="18" charset="0"/>
              <a:cs typeface="Times" pitchFamily="18" charset="0"/>
            </a:endParaRPr>
          </a:p>
        </p:txBody>
      </p:sp>
      <p:graphicFrame>
        <p:nvGraphicFramePr>
          <p:cNvPr id="4" name="Content Placeholder 3"/>
          <p:cNvGraphicFramePr>
            <a:graphicFrameLocks noGrp="1"/>
          </p:cNvGraphicFramePr>
          <p:nvPr>
            <p:ph idx="1"/>
          </p:nvPr>
        </p:nvGraphicFramePr>
        <p:xfrm>
          <a:off x="304800" y="1051322"/>
          <a:ext cx="8686800" cy="4411980"/>
        </p:xfrm>
        <a:graphic>
          <a:graphicData uri="http://schemas.openxmlformats.org/drawingml/2006/table">
            <a:tbl>
              <a:tblPr firstRow="1" bandRow="1">
                <a:tableStyleId>{5C22544A-7EE6-4342-B048-85BDC9FD1C3A}</a:tableStyleId>
              </a:tblPr>
              <a:tblGrid>
                <a:gridCol w="2171700">
                  <a:extLst>
                    <a:ext uri="{9D8B030D-6E8A-4147-A177-3AD203B41FA5}">
                      <a16:colId xmlns:a16="http://schemas.microsoft.com/office/drawing/2014/main" val="20000"/>
                    </a:ext>
                  </a:extLst>
                </a:gridCol>
                <a:gridCol w="2171700">
                  <a:extLst>
                    <a:ext uri="{9D8B030D-6E8A-4147-A177-3AD203B41FA5}">
                      <a16:colId xmlns:a16="http://schemas.microsoft.com/office/drawing/2014/main" val="20001"/>
                    </a:ext>
                  </a:extLst>
                </a:gridCol>
                <a:gridCol w="2171700">
                  <a:extLst>
                    <a:ext uri="{9D8B030D-6E8A-4147-A177-3AD203B41FA5}">
                      <a16:colId xmlns:a16="http://schemas.microsoft.com/office/drawing/2014/main" val="20002"/>
                    </a:ext>
                  </a:extLst>
                </a:gridCol>
                <a:gridCol w="2171700">
                  <a:extLst>
                    <a:ext uri="{9D8B030D-6E8A-4147-A177-3AD203B41FA5}">
                      <a16:colId xmlns:a16="http://schemas.microsoft.com/office/drawing/2014/main" val="20003"/>
                    </a:ext>
                  </a:extLst>
                </a:gridCol>
              </a:tblGrid>
              <a:tr h="2743200">
                <a:tc rowSpan="2">
                  <a:txBody>
                    <a:bodyPr/>
                    <a:lstStyle/>
                    <a:p>
                      <a:pPr lvl="0" rtl="0"/>
                      <a:r>
                        <a:rPr lang="en-US" sz="1100" b="1" dirty="0">
                          <a:solidFill>
                            <a:schemeClr val="tx2">
                              <a:lumMod val="10000"/>
                            </a:schemeClr>
                          </a:solidFill>
                          <a:latin typeface="Times" pitchFamily="18" charset="0"/>
                          <a:cs typeface="Times" pitchFamily="18" charset="0"/>
                        </a:rPr>
                        <a:t>TRIBAL HEALTH CARE RESEARCH PROGRAMME (THCRP)</a:t>
                      </a:r>
                    </a:p>
                    <a:p>
                      <a:pPr lvl="0" rtl="0"/>
                      <a:r>
                        <a:rPr lang="en-US" sz="1400" dirty="0">
                          <a:solidFill>
                            <a:schemeClr val="tx2">
                              <a:lumMod val="10000"/>
                            </a:schemeClr>
                          </a:solidFill>
                          <a:latin typeface="Times" pitchFamily="18" charset="0"/>
                          <a:cs typeface="Times" pitchFamily="18" charset="0"/>
                        </a:rPr>
                        <a:t>Initiated in 1982 14 States Population covered : 1,55,2225</a:t>
                      </a:r>
                    </a:p>
                    <a:p>
                      <a:pPr lvl="0" rtl="0"/>
                      <a:r>
                        <a:rPr lang="en-US" sz="1400" dirty="0">
                          <a:solidFill>
                            <a:schemeClr val="tx2">
                              <a:lumMod val="10000"/>
                            </a:schemeClr>
                          </a:solidFill>
                          <a:latin typeface="Times" pitchFamily="18" charset="0"/>
                          <a:cs typeface="Times" pitchFamily="18" charset="0"/>
                        </a:rPr>
                        <a:t>Beneficiaries:</a:t>
                      </a:r>
                    </a:p>
                    <a:p>
                      <a:pPr lvl="0" rtl="0"/>
                      <a:r>
                        <a:rPr lang="en-US" sz="1400" dirty="0">
                          <a:solidFill>
                            <a:schemeClr val="tx2">
                              <a:lumMod val="10000"/>
                            </a:schemeClr>
                          </a:solidFill>
                          <a:latin typeface="Times" pitchFamily="18" charset="0"/>
                          <a:cs typeface="Times" pitchFamily="18" charset="0"/>
                        </a:rPr>
                        <a:t>870795</a:t>
                      </a:r>
                    </a:p>
                    <a:p>
                      <a:endParaRPr lang="en-US" sz="1050" dirty="0">
                        <a:solidFill>
                          <a:schemeClr val="tx2">
                            <a:lumMod val="10000"/>
                          </a:schemeClr>
                        </a:solidFill>
                        <a:latin typeface="Times" pitchFamily="18" charset="0"/>
                        <a:cs typeface="Times" pitchFamily="18" charset="0"/>
                      </a:endParaRPr>
                    </a:p>
                  </a:txBody>
                  <a:tcPr marT="34290" marB="34290">
                    <a:solidFill>
                      <a:schemeClr val="tx2">
                        <a:lumMod val="60000"/>
                        <a:lumOff val="40000"/>
                      </a:schemeClr>
                    </a:solidFill>
                  </a:tcPr>
                </a:tc>
                <a:tc>
                  <a:txBody>
                    <a:bodyPr/>
                    <a:lstStyle/>
                    <a:p>
                      <a:pPr lvl="0" rtl="0"/>
                      <a:r>
                        <a:rPr lang="en-US" sz="1100" b="1" dirty="0">
                          <a:solidFill>
                            <a:schemeClr val="tx2">
                              <a:lumMod val="10000"/>
                            </a:schemeClr>
                          </a:solidFill>
                          <a:latin typeface="Times" pitchFamily="18" charset="0"/>
                          <a:cs typeface="Times" pitchFamily="18" charset="0"/>
                        </a:rPr>
                        <a:t>AYURVEDA MOBILE HEALTH CARE PROGRAMME UNDER SCHEDULED CASTES SUB PLAN (SCSP)</a:t>
                      </a:r>
                    </a:p>
                    <a:p>
                      <a:pPr lvl="0" rtl="0"/>
                      <a:r>
                        <a:rPr lang="en-US" sz="1200" dirty="0">
                          <a:solidFill>
                            <a:schemeClr val="tx2">
                              <a:lumMod val="10000"/>
                            </a:schemeClr>
                          </a:solidFill>
                          <a:latin typeface="Times" pitchFamily="18" charset="0"/>
                          <a:cs typeface="Times" pitchFamily="18" charset="0"/>
                        </a:rPr>
                        <a:t>Initiated in 2015 </a:t>
                      </a:r>
                    </a:p>
                    <a:p>
                      <a:pPr lvl="0" rtl="0"/>
                      <a:r>
                        <a:rPr lang="en-US" sz="1200" dirty="0">
                          <a:solidFill>
                            <a:schemeClr val="tx2">
                              <a:lumMod val="10000"/>
                            </a:schemeClr>
                          </a:solidFill>
                          <a:latin typeface="Times" pitchFamily="18" charset="0"/>
                          <a:cs typeface="Times" pitchFamily="18" charset="0"/>
                        </a:rPr>
                        <a:t>18 states</a:t>
                      </a:r>
                    </a:p>
                    <a:p>
                      <a:pPr lvl="0" rtl="0"/>
                      <a:r>
                        <a:rPr lang="en-US" sz="1200" dirty="0">
                          <a:solidFill>
                            <a:schemeClr val="tx2">
                              <a:lumMod val="10000"/>
                            </a:schemeClr>
                          </a:solidFill>
                          <a:latin typeface="Times" pitchFamily="18" charset="0"/>
                          <a:cs typeface="Times" pitchFamily="18" charset="0"/>
                        </a:rPr>
                        <a:t>Population covered 29,11,021</a:t>
                      </a:r>
                    </a:p>
                    <a:p>
                      <a:pPr lvl="0" rtl="0"/>
                      <a:r>
                        <a:rPr lang="en-US" sz="1200" dirty="0">
                          <a:solidFill>
                            <a:schemeClr val="tx2">
                              <a:lumMod val="10000"/>
                            </a:schemeClr>
                          </a:solidFill>
                          <a:latin typeface="Times" pitchFamily="18" charset="0"/>
                          <a:cs typeface="Times" pitchFamily="18" charset="0"/>
                        </a:rPr>
                        <a:t>Beneficiaries: 4,14,483</a:t>
                      </a:r>
                    </a:p>
                    <a:p>
                      <a:endParaRPr lang="en-US" sz="1050" dirty="0">
                        <a:solidFill>
                          <a:schemeClr val="tx2">
                            <a:lumMod val="10000"/>
                          </a:schemeClr>
                        </a:solidFill>
                        <a:latin typeface="Times" pitchFamily="18" charset="0"/>
                        <a:cs typeface="Times" pitchFamily="18" charset="0"/>
                      </a:endParaRPr>
                    </a:p>
                  </a:txBody>
                  <a:tcPr marT="34290" marB="34290">
                    <a:solidFill>
                      <a:schemeClr val="accent4">
                        <a:lumMod val="75000"/>
                      </a:schemeClr>
                    </a:solidFill>
                  </a:tcPr>
                </a:tc>
                <a:tc rowSpan="2">
                  <a:txBody>
                    <a:bodyPr/>
                    <a:lstStyle/>
                    <a:p>
                      <a:pPr lvl="0" rtl="0"/>
                      <a:r>
                        <a:rPr lang="en-IN" sz="1100" b="1" dirty="0">
                          <a:solidFill>
                            <a:schemeClr val="tx2">
                              <a:lumMod val="10000"/>
                            </a:schemeClr>
                          </a:solidFill>
                          <a:latin typeface="Times" pitchFamily="18" charset="0"/>
                          <a:cs typeface="Times" pitchFamily="18" charset="0"/>
                        </a:rPr>
                        <a:t>SWASTHYA RAKSHAN PROGRAMME THROUGH MOBILE HEALTH SERVICES (SRP)</a:t>
                      </a:r>
                      <a:endParaRPr lang="en-US" sz="1100" b="1" dirty="0">
                        <a:solidFill>
                          <a:schemeClr val="tx2">
                            <a:lumMod val="10000"/>
                          </a:schemeClr>
                        </a:solidFill>
                        <a:latin typeface="Times" pitchFamily="18" charset="0"/>
                        <a:cs typeface="Times" pitchFamily="18" charset="0"/>
                      </a:endParaRPr>
                    </a:p>
                    <a:p>
                      <a:pPr lvl="0" rtl="0"/>
                      <a:r>
                        <a:rPr lang="en-US" sz="1400" dirty="0">
                          <a:solidFill>
                            <a:schemeClr val="tx2">
                              <a:lumMod val="10000"/>
                            </a:schemeClr>
                          </a:solidFill>
                          <a:latin typeface="Times" pitchFamily="18" charset="0"/>
                          <a:cs typeface="Times" pitchFamily="18" charset="0"/>
                        </a:rPr>
                        <a:t>Initiated in 2015  and continued </a:t>
                      </a:r>
                      <a:r>
                        <a:rPr lang="en-US" sz="1400" dirty="0" err="1">
                          <a:solidFill>
                            <a:schemeClr val="tx2">
                              <a:lumMod val="10000"/>
                            </a:schemeClr>
                          </a:solidFill>
                          <a:latin typeface="Times" pitchFamily="18" charset="0"/>
                          <a:cs typeface="Times" pitchFamily="18" charset="0"/>
                        </a:rPr>
                        <a:t>upto</a:t>
                      </a:r>
                      <a:r>
                        <a:rPr lang="en-US" sz="1400" dirty="0">
                          <a:solidFill>
                            <a:schemeClr val="tx2">
                              <a:lumMod val="10000"/>
                            </a:schemeClr>
                          </a:solidFill>
                          <a:latin typeface="Times" pitchFamily="18" charset="0"/>
                          <a:cs typeface="Times" pitchFamily="18" charset="0"/>
                        </a:rPr>
                        <a:t> 2019</a:t>
                      </a:r>
                    </a:p>
                    <a:p>
                      <a:pPr lvl="0" rtl="0"/>
                      <a:r>
                        <a:rPr lang="en-US" sz="1400" dirty="0">
                          <a:solidFill>
                            <a:schemeClr val="tx2">
                              <a:lumMod val="10000"/>
                            </a:schemeClr>
                          </a:solidFill>
                          <a:latin typeface="Times" pitchFamily="18" charset="0"/>
                          <a:cs typeface="Times" pitchFamily="18" charset="0"/>
                        </a:rPr>
                        <a:t>19 states</a:t>
                      </a:r>
                    </a:p>
                    <a:p>
                      <a:pPr lvl="0" rtl="0"/>
                      <a:r>
                        <a:rPr lang="en-US" sz="1400" dirty="0">
                          <a:solidFill>
                            <a:schemeClr val="tx2">
                              <a:lumMod val="10000"/>
                            </a:schemeClr>
                          </a:solidFill>
                          <a:latin typeface="Times" pitchFamily="18" charset="0"/>
                          <a:cs typeface="Times" pitchFamily="18" charset="0"/>
                        </a:rPr>
                        <a:t>Beneficiaries: 4,30,865</a:t>
                      </a:r>
                    </a:p>
                    <a:p>
                      <a:endParaRPr lang="en-US" sz="1050" dirty="0">
                        <a:solidFill>
                          <a:schemeClr val="tx2">
                            <a:lumMod val="10000"/>
                          </a:schemeClr>
                        </a:solidFill>
                        <a:latin typeface="Times" pitchFamily="18" charset="0"/>
                        <a:cs typeface="Times" pitchFamily="18" charset="0"/>
                      </a:endParaRPr>
                    </a:p>
                  </a:txBody>
                  <a:tcPr marT="34290" marB="34290"/>
                </a:tc>
                <a:tc rowSpan="2">
                  <a:txBody>
                    <a:bodyPr/>
                    <a:lstStyle/>
                    <a:p>
                      <a:pPr lvl="0" rtl="0"/>
                      <a:r>
                        <a:rPr lang="en-US" sz="1100" b="1" dirty="0">
                          <a:solidFill>
                            <a:schemeClr val="tx2">
                              <a:lumMod val="10000"/>
                            </a:schemeClr>
                          </a:solidFill>
                          <a:latin typeface="Times" pitchFamily="18" charset="0"/>
                          <a:cs typeface="Times" pitchFamily="18" charset="0"/>
                        </a:rPr>
                        <a:t>AYURVEDIC HEALTH CENTRES UNDER NORTH EAST PLAN</a:t>
                      </a:r>
                      <a:endParaRPr lang="en-IN" sz="1100" b="1" dirty="0">
                        <a:solidFill>
                          <a:schemeClr val="tx2">
                            <a:lumMod val="10000"/>
                          </a:schemeClr>
                        </a:solidFill>
                        <a:latin typeface="Times" pitchFamily="18" charset="0"/>
                        <a:cs typeface="Times" pitchFamily="18" charset="0"/>
                      </a:endParaRPr>
                    </a:p>
                    <a:p>
                      <a:pPr lvl="0" rtl="0"/>
                      <a:r>
                        <a:rPr lang="en-IN" sz="1400" b="1" dirty="0">
                          <a:solidFill>
                            <a:schemeClr val="tx2">
                              <a:lumMod val="10000"/>
                            </a:schemeClr>
                          </a:solidFill>
                          <a:latin typeface="Times" pitchFamily="18" charset="0"/>
                          <a:cs typeface="Times" pitchFamily="18" charset="0"/>
                        </a:rPr>
                        <a:t>4 states(Assam, </a:t>
                      </a:r>
                      <a:r>
                        <a:rPr lang="en-IN" sz="1400" dirty="0">
                          <a:solidFill>
                            <a:schemeClr val="tx2">
                              <a:lumMod val="10000"/>
                            </a:schemeClr>
                          </a:solidFill>
                          <a:latin typeface="Times" pitchFamily="18" charset="0"/>
                          <a:cs typeface="Times" pitchFamily="18" charset="0"/>
                        </a:rPr>
                        <a:t>Arunachal Pradesh, Sikkim, Tripura)</a:t>
                      </a:r>
                      <a:endParaRPr lang="en-US" sz="1400" dirty="0">
                        <a:solidFill>
                          <a:schemeClr val="tx2">
                            <a:lumMod val="10000"/>
                          </a:schemeClr>
                        </a:solidFill>
                        <a:latin typeface="Times" pitchFamily="18" charset="0"/>
                        <a:cs typeface="Times" pitchFamily="18" charset="0"/>
                      </a:endParaRPr>
                    </a:p>
                    <a:p>
                      <a:pPr lvl="0" rtl="0"/>
                      <a:r>
                        <a:rPr lang="en-US" sz="1400" dirty="0">
                          <a:solidFill>
                            <a:schemeClr val="tx2">
                              <a:lumMod val="10000"/>
                            </a:schemeClr>
                          </a:solidFill>
                          <a:latin typeface="Times" pitchFamily="18" charset="0"/>
                          <a:cs typeface="Times" pitchFamily="18" charset="0"/>
                        </a:rPr>
                        <a:t>Initiated in  2018</a:t>
                      </a:r>
                    </a:p>
                    <a:p>
                      <a:pPr lvl="0" rtl="0"/>
                      <a:r>
                        <a:rPr lang="en-IN" sz="1400" dirty="0">
                          <a:solidFill>
                            <a:schemeClr val="tx2">
                              <a:lumMod val="10000"/>
                            </a:schemeClr>
                          </a:solidFill>
                          <a:latin typeface="Times" pitchFamily="18" charset="0"/>
                          <a:cs typeface="Times" pitchFamily="18" charset="0"/>
                        </a:rPr>
                        <a:t>19 Health centres</a:t>
                      </a:r>
                    </a:p>
                    <a:p>
                      <a:pPr lvl="0" rtl="0"/>
                      <a:r>
                        <a:rPr lang="en-US" sz="1400" dirty="0">
                          <a:solidFill>
                            <a:schemeClr val="tx2">
                              <a:lumMod val="10000"/>
                            </a:schemeClr>
                          </a:solidFill>
                          <a:latin typeface="Times" pitchFamily="18" charset="0"/>
                          <a:cs typeface="Times" pitchFamily="18" charset="0"/>
                        </a:rPr>
                        <a:t>Beneficiaries: 4,64,013</a:t>
                      </a:r>
                    </a:p>
                    <a:p>
                      <a:pPr lvl="1" rtl="0"/>
                      <a:endParaRPr lang="en-US" sz="1050" dirty="0">
                        <a:solidFill>
                          <a:schemeClr val="tx2">
                            <a:lumMod val="10000"/>
                          </a:schemeClr>
                        </a:solidFill>
                        <a:latin typeface="Times" pitchFamily="18" charset="0"/>
                        <a:cs typeface="Times" pitchFamily="18" charset="0"/>
                      </a:endParaRPr>
                    </a:p>
                    <a:p>
                      <a:endParaRPr lang="en-US" sz="1050" dirty="0">
                        <a:solidFill>
                          <a:schemeClr val="tx2">
                            <a:lumMod val="10000"/>
                          </a:schemeClr>
                        </a:solidFill>
                        <a:latin typeface="Times" pitchFamily="18" charset="0"/>
                        <a:cs typeface="Times" pitchFamily="18" charset="0"/>
                      </a:endParaRPr>
                    </a:p>
                  </a:txBody>
                  <a:tcPr marT="34290" marB="34290"/>
                </a:tc>
                <a:extLst>
                  <a:ext uri="{0D108BD9-81ED-4DB2-BD59-A6C34878D82A}">
                    <a16:rowId xmlns:a16="http://schemas.microsoft.com/office/drawing/2014/main" val="10000"/>
                  </a:ext>
                </a:extLst>
              </a:tr>
              <a:tr h="1668780">
                <a:tc vMerge="1">
                  <a:txBody>
                    <a:bodyPr/>
                    <a:lstStyle/>
                    <a:p>
                      <a:endParaRPr lang="en-US"/>
                    </a:p>
                  </a:txBody>
                  <a:tcPr/>
                </a:tc>
                <a:tc>
                  <a:txBody>
                    <a:bodyPr/>
                    <a:lstStyle/>
                    <a:p>
                      <a:pPr lvl="1"/>
                      <a:r>
                        <a:rPr lang="en-US" sz="1400" dirty="0">
                          <a:solidFill>
                            <a:schemeClr val="tx2">
                              <a:lumMod val="10000"/>
                            </a:schemeClr>
                          </a:solidFill>
                          <a:latin typeface="Times" pitchFamily="18" charset="0"/>
                          <a:cs typeface="Times" pitchFamily="18" charset="0"/>
                        </a:rPr>
                        <a:t>RCH in 2018</a:t>
                      </a:r>
                    </a:p>
                    <a:p>
                      <a:pPr lvl="1"/>
                      <a:r>
                        <a:rPr lang="en-US" sz="1400" dirty="0">
                          <a:solidFill>
                            <a:schemeClr val="tx2">
                              <a:lumMod val="10000"/>
                            </a:schemeClr>
                          </a:solidFill>
                          <a:latin typeface="Times" pitchFamily="18" charset="0"/>
                          <a:cs typeface="Times" pitchFamily="18" charset="0"/>
                        </a:rPr>
                        <a:t>10 states</a:t>
                      </a:r>
                    </a:p>
                    <a:p>
                      <a:pPr lvl="1"/>
                      <a:r>
                        <a:rPr lang="en-US" sz="1400" dirty="0">
                          <a:solidFill>
                            <a:schemeClr val="tx2">
                              <a:lumMod val="10000"/>
                            </a:schemeClr>
                          </a:solidFill>
                          <a:latin typeface="Times" pitchFamily="18" charset="0"/>
                          <a:cs typeface="Times" pitchFamily="18" charset="0"/>
                        </a:rPr>
                        <a:t>Population covered: 2,02,358</a:t>
                      </a:r>
                    </a:p>
                    <a:p>
                      <a:pPr lvl="1"/>
                      <a:r>
                        <a:rPr lang="en-US" sz="1400" dirty="0">
                          <a:solidFill>
                            <a:schemeClr val="tx2">
                              <a:lumMod val="10000"/>
                            </a:schemeClr>
                          </a:solidFill>
                          <a:latin typeface="Times" pitchFamily="18" charset="0"/>
                          <a:cs typeface="Times" pitchFamily="18" charset="0"/>
                        </a:rPr>
                        <a:t>Beneficiaries: 1,04,732</a:t>
                      </a:r>
                    </a:p>
                  </a:txBody>
                  <a:tcPr marT="34290" marB="34290">
                    <a:solidFill>
                      <a:schemeClr val="accent6">
                        <a:lumMod val="60000"/>
                        <a:lumOff val="40000"/>
                      </a:scheme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bl>
          </a:graphicData>
        </a:graphic>
      </p:graphicFrame>
      <p:sp>
        <p:nvSpPr>
          <p:cNvPr id="5" name="Oval 4"/>
          <p:cNvSpPr/>
          <p:nvPr/>
        </p:nvSpPr>
        <p:spPr>
          <a:xfrm>
            <a:off x="304800" y="3829050"/>
            <a:ext cx="1219200" cy="1257300"/>
          </a:xfrm>
          <a:prstGeom prst="ellipse">
            <a:avLst/>
          </a:prstGeom>
          <a:blipFill rotWithShape="0">
            <a:blip r:embed="rId2" cstate="prin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6" name="Oval 5"/>
          <p:cNvSpPr/>
          <p:nvPr/>
        </p:nvSpPr>
        <p:spPr>
          <a:xfrm>
            <a:off x="7031038" y="3639741"/>
            <a:ext cx="1960562" cy="1503759"/>
          </a:xfrm>
          <a:prstGeom prst="ellipse">
            <a:avLst/>
          </a:prstGeom>
          <a:blipFill rotWithShape="0">
            <a:blip r:embed="rId3" cstate="prin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53271" name="Picture 4" descr="F:\09112018\SCSP_Assam.jpg"/>
          <p:cNvPicPr>
            <a:picLocks noChangeAspect="1" noChangeArrowheads="1"/>
          </p:cNvPicPr>
          <p:nvPr/>
        </p:nvPicPr>
        <p:blipFill>
          <a:blip r:embed="rId4"/>
          <a:srcRect/>
          <a:stretch>
            <a:fillRect/>
          </a:stretch>
        </p:blipFill>
        <p:spPr bwMode="auto">
          <a:xfrm>
            <a:off x="5029200" y="3429000"/>
            <a:ext cx="1219200" cy="1201341"/>
          </a:xfrm>
          <a:prstGeom prst="rect">
            <a:avLst/>
          </a:prstGeom>
          <a:noFill/>
          <a:ln w="9525">
            <a:noFill/>
            <a:miter lim="800000"/>
            <a:headEnd/>
            <a:tailEnd/>
          </a:ln>
        </p:spPr>
      </p:pic>
      <p:pic>
        <p:nvPicPr>
          <p:cNvPr id="53272" name="Picture 2" descr="F:\09112018\THCRP_Rajasthan.jpg"/>
          <p:cNvPicPr>
            <a:picLocks noChangeAspect="1" noChangeArrowheads="1"/>
          </p:cNvPicPr>
          <p:nvPr/>
        </p:nvPicPr>
        <p:blipFill>
          <a:blip r:embed="rId5"/>
          <a:srcRect/>
          <a:stretch>
            <a:fillRect/>
          </a:stretch>
        </p:blipFill>
        <p:spPr bwMode="auto">
          <a:xfrm>
            <a:off x="1524000" y="3028950"/>
            <a:ext cx="935038" cy="108585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93699" y="358388"/>
            <a:ext cx="7344289" cy="723792"/>
          </a:xfrm>
        </p:spPr>
        <p:txBody>
          <a:bodyPr/>
          <a:lstStyle/>
          <a:p>
            <a:r>
              <a:rPr lang="en-US" sz="2800" b="1" dirty="0">
                <a:solidFill>
                  <a:srgbClr val="7ECEFD">
                    <a:lumMod val="50000"/>
                  </a:srgbClr>
                </a:solidFill>
                <a:latin typeface="+mn-lt"/>
              </a:rPr>
              <a:t>Research in Ayurveda-Background</a:t>
            </a:r>
            <a:endParaRPr lang="en-IN" sz="2800" dirty="0">
              <a:latin typeface="+mn-lt"/>
            </a:endParaRPr>
          </a:p>
        </p:txBody>
      </p:sp>
      <p:sp>
        <p:nvSpPr>
          <p:cNvPr id="4" name="Slide Number Placeholder 3"/>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smtClean="0">
                <a:ln>
                  <a:noFill/>
                </a:ln>
                <a:solidFill>
                  <a:srgbClr val="97ABBC"/>
                </a:solidFill>
                <a:effectLst/>
                <a:uLnTx/>
                <a:uFillTx/>
                <a:latin typeface="Lato"/>
                <a:sym typeface="Lato"/>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 sz="1300" b="0" i="0" u="none" strike="noStrike" kern="0" cap="none" spc="0" normalizeH="0" baseline="0" noProof="0">
              <a:ln>
                <a:noFill/>
              </a:ln>
              <a:solidFill>
                <a:srgbClr val="97ABBC"/>
              </a:solidFill>
              <a:effectLst/>
              <a:uLnTx/>
              <a:uFillTx/>
              <a:latin typeface="Lato"/>
              <a:sym typeface="Lato"/>
            </a:endParaRPr>
          </a:p>
        </p:txBody>
      </p:sp>
      <p:sp>
        <p:nvSpPr>
          <p:cNvPr id="7" name="Content Placeholder 4"/>
          <p:cNvSpPr txBox="1">
            <a:spLocks/>
          </p:cNvSpPr>
          <p:nvPr/>
        </p:nvSpPr>
        <p:spPr>
          <a:xfrm>
            <a:off x="536896" y="1239271"/>
            <a:ext cx="8492379" cy="3148172"/>
          </a:xfrm>
          <a:prstGeom prst="rect">
            <a:avLst/>
          </a:prstGeom>
        </p:spPr>
        <p:txBody>
          <a:bodyPr vert="horz" lIns="91440" tIns="45720" rIns="91440" bIns="45720" rtlCol="0">
            <a:normAutofit/>
          </a:bodyPr>
          <a:lstStyle>
            <a:lvl1pPr marL="378047" indent="-378047" algn="l" defTabSz="504063" rtl="0" eaLnBrk="1" latinLnBrk="0" hangingPunct="1">
              <a:spcBef>
                <a:spcPts val="1103"/>
              </a:spcBef>
              <a:spcAft>
                <a:spcPts val="0"/>
              </a:spcAft>
              <a:buClr>
                <a:schemeClr val="accent1"/>
              </a:buClr>
              <a:buFont typeface="Wingdings 3" charset="2"/>
              <a:buChar char=""/>
              <a:defRPr sz="1985" kern="1200">
                <a:solidFill>
                  <a:schemeClr val="tx1">
                    <a:lumMod val="75000"/>
                    <a:lumOff val="25000"/>
                  </a:schemeClr>
                </a:solidFill>
                <a:latin typeface="+mn-lt"/>
                <a:ea typeface="+mn-ea"/>
                <a:cs typeface="+mn-cs"/>
              </a:defRPr>
            </a:lvl1pPr>
            <a:lvl2pPr marL="819102" indent="-315039" algn="l" defTabSz="504063" rtl="0" eaLnBrk="1" latinLnBrk="0" hangingPunct="1">
              <a:spcBef>
                <a:spcPts val="1103"/>
              </a:spcBef>
              <a:spcAft>
                <a:spcPts val="0"/>
              </a:spcAft>
              <a:buClr>
                <a:schemeClr val="accent1"/>
              </a:buClr>
              <a:buFont typeface="Wingdings 3" charset="2"/>
              <a:buChar char=""/>
              <a:defRPr sz="1764" kern="1200">
                <a:solidFill>
                  <a:schemeClr val="tx1">
                    <a:lumMod val="75000"/>
                    <a:lumOff val="25000"/>
                  </a:schemeClr>
                </a:solidFill>
                <a:latin typeface="+mn-lt"/>
                <a:ea typeface="+mn-ea"/>
                <a:cs typeface="+mn-cs"/>
              </a:defRPr>
            </a:lvl2pPr>
            <a:lvl3pPr marL="1260158" indent="-252032" algn="l" defTabSz="504063" rtl="0" eaLnBrk="1" latinLnBrk="0" hangingPunct="1">
              <a:spcBef>
                <a:spcPts val="1103"/>
              </a:spcBef>
              <a:spcAft>
                <a:spcPts val="0"/>
              </a:spcAft>
              <a:buClr>
                <a:schemeClr val="accent1"/>
              </a:buClr>
              <a:buFont typeface="Wingdings 3" charset="2"/>
              <a:buChar char=""/>
              <a:defRPr sz="1544" kern="1200">
                <a:solidFill>
                  <a:schemeClr val="tx1">
                    <a:lumMod val="75000"/>
                    <a:lumOff val="25000"/>
                  </a:schemeClr>
                </a:solidFill>
                <a:latin typeface="+mn-lt"/>
                <a:ea typeface="+mn-ea"/>
                <a:cs typeface="+mn-cs"/>
              </a:defRPr>
            </a:lvl3pPr>
            <a:lvl4pPr marL="1764221" indent="-252032" algn="l" defTabSz="504063" rtl="0" eaLnBrk="1" latinLnBrk="0" hangingPunct="1">
              <a:spcBef>
                <a:spcPts val="1103"/>
              </a:spcBef>
              <a:spcAft>
                <a:spcPts val="0"/>
              </a:spcAft>
              <a:buClr>
                <a:schemeClr val="accent1"/>
              </a:buClr>
              <a:buFont typeface="Wingdings 3" charset="2"/>
              <a:buChar char=""/>
              <a:defRPr sz="1323" kern="1200">
                <a:solidFill>
                  <a:schemeClr val="tx1">
                    <a:lumMod val="75000"/>
                    <a:lumOff val="25000"/>
                  </a:schemeClr>
                </a:solidFill>
                <a:latin typeface="+mn-lt"/>
                <a:ea typeface="+mn-ea"/>
                <a:cs typeface="+mn-cs"/>
              </a:defRPr>
            </a:lvl4pPr>
            <a:lvl5pPr marL="2268284" indent="-252032" algn="l" defTabSz="504063" rtl="0" eaLnBrk="1" latinLnBrk="0" hangingPunct="1">
              <a:spcBef>
                <a:spcPts val="1103"/>
              </a:spcBef>
              <a:spcAft>
                <a:spcPts val="0"/>
              </a:spcAft>
              <a:buClr>
                <a:schemeClr val="accent1"/>
              </a:buClr>
              <a:buFont typeface="Wingdings 3" charset="2"/>
              <a:buChar char=""/>
              <a:defRPr sz="1323" kern="1200">
                <a:solidFill>
                  <a:schemeClr val="tx1">
                    <a:lumMod val="75000"/>
                    <a:lumOff val="25000"/>
                  </a:schemeClr>
                </a:solidFill>
                <a:latin typeface="+mn-lt"/>
                <a:ea typeface="+mn-ea"/>
                <a:cs typeface="+mn-cs"/>
              </a:defRPr>
            </a:lvl5pPr>
            <a:lvl6pPr marL="2772347" indent="-252032" algn="l" defTabSz="504063" rtl="0" eaLnBrk="1" latinLnBrk="0" hangingPunct="1">
              <a:spcBef>
                <a:spcPts val="1103"/>
              </a:spcBef>
              <a:spcAft>
                <a:spcPts val="0"/>
              </a:spcAft>
              <a:buClr>
                <a:schemeClr val="accent1"/>
              </a:buClr>
              <a:buFont typeface="Wingdings 3" charset="2"/>
              <a:buChar char=""/>
              <a:defRPr sz="1323" kern="1200">
                <a:solidFill>
                  <a:schemeClr val="tx1">
                    <a:lumMod val="75000"/>
                    <a:lumOff val="25000"/>
                  </a:schemeClr>
                </a:solidFill>
                <a:latin typeface="+mn-lt"/>
                <a:ea typeface="+mn-ea"/>
                <a:cs typeface="+mn-cs"/>
              </a:defRPr>
            </a:lvl6pPr>
            <a:lvl7pPr marL="3276410" indent="-252032" algn="l" defTabSz="504063" rtl="0" eaLnBrk="1" latinLnBrk="0" hangingPunct="1">
              <a:spcBef>
                <a:spcPts val="1103"/>
              </a:spcBef>
              <a:spcAft>
                <a:spcPts val="0"/>
              </a:spcAft>
              <a:buClr>
                <a:schemeClr val="accent1"/>
              </a:buClr>
              <a:buFont typeface="Wingdings 3" charset="2"/>
              <a:buChar char=""/>
              <a:defRPr sz="1323" kern="1200">
                <a:solidFill>
                  <a:schemeClr val="tx1">
                    <a:lumMod val="75000"/>
                    <a:lumOff val="25000"/>
                  </a:schemeClr>
                </a:solidFill>
                <a:latin typeface="+mn-lt"/>
                <a:ea typeface="+mn-ea"/>
                <a:cs typeface="+mn-cs"/>
              </a:defRPr>
            </a:lvl7pPr>
            <a:lvl8pPr marL="3780473" indent="-252032" algn="l" defTabSz="504063" rtl="0" eaLnBrk="1" latinLnBrk="0" hangingPunct="1">
              <a:spcBef>
                <a:spcPts val="1103"/>
              </a:spcBef>
              <a:spcAft>
                <a:spcPts val="0"/>
              </a:spcAft>
              <a:buClr>
                <a:schemeClr val="accent1"/>
              </a:buClr>
              <a:buFont typeface="Wingdings 3" charset="2"/>
              <a:buChar char=""/>
              <a:defRPr sz="1323" kern="1200">
                <a:solidFill>
                  <a:schemeClr val="tx1">
                    <a:lumMod val="75000"/>
                    <a:lumOff val="25000"/>
                  </a:schemeClr>
                </a:solidFill>
                <a:latin typeface="+mn-lt"/>
                <a:ea typeface="+mn-ea"/>
                <a:cs typeface="+mn-cs"/>
              </a:defRPr>
            </a:lvl8pPr>
            <a:lvl9pPr marL="4284536" indent="-252032" algn="l" defTabSz="504063" rtl="0" eaLnBrk="1" latinLnBrk="0" hangingPunct="1">
              <a:spcBef>
                <a:spcPts val="1103"/>
              </a:spcBef>
              <a:spcAft>
                <a:spcPts val="0"/>
              </a:spcAft>
              <a:buClr>
                <a:schemeClr val="accent1"/>
              </a:buClr>
              <a:buFont typeface="Wingdings 3" charset="2"/>
              <a:buChar char=""/>
              <a:defRPr sz="1323" kern="1200">
                <a:solidFill>
                  <a:schemeClr val="tx1">
                    <a:lumMod val="75000"/>
                    <a:lumOff val="25000"/>
                  </a:schemeClr>
                </a:solidFill>
                <a:latin typeface="+mn-lt"/>
                <a:ea typeface="+mn-ea"/>
                <a:cs typeface="+mn-cs"/>
              </a:defRPr>
            </a:lvl9pPr>
          </a:lstStyle>
          <a:p>
            <a:pPr marL="378047" marR="0" lvl="0" indent="-378047" algn="just" defTabSz="504063" rtl="0" eaLnBrk="1" fontAlgn="auto" latinLnBrk="0" hangingPunct="1">
              <a:lnSpc>
                <a:spcPct val="100000"/>
              </a:lnSpc>
              <a:spcBef>
                <a:spcPts val="1103"/>
              </a:spcBef>
              <a:spcAft>
                <a:spcPts val="0"/>
              </a:spcAft>
              <a:buClr>
                <a:srgbClr val="353535"/>
              </a:buClr>
              <a:buSzTx/>
              <a:buFont typeface="Wingdings 3" charset="2"/>
              <a:buChar char=""/>
              <a:tabLst/>
              <a:defRPr/>
            </a:pPr>
            <a:endParaRPr lang="en-US" sz="1400" dirty="0">
              <a:solidFill>
                <a:sysClr val="windowText" lastClr="000000"/>
              </a:solidFill>
              <a:latin typeface="Arial Rounded MT Bold" panose="020F0704030504030204" pitchFamily="34" charset="0"/>
            </a:endParaRPr>
          </a:p>
        </p:txBody>
      </p:sp>
      <p:sp>
        <p:nvSpPr>
          <p:cNvPr id="6" name="Content Placeholder 4"/>
          <p:cNvSpPr txBox="1">
            <a:spLocks/>
          </p:cNvSpPr>
          <p:nvPr/>
        </p:nvSpPr>
        <p:spPr>
          <a:xfrm>
            <a:off x="536896" y="1082181"/>
            <a:ext cx="8128932" cy="3305262"/>
          </a:xfrm>
          <a:prstGeom prst="rect">
            <a:avLst/>
          </a:prstGeom>
        </p:spPr>
        <p:txBody>
          <a:bodyPr vert="horz" lIns="91440" tIns="45720" rIns="91440" bIns="45720" rtlCol="0">
            <a:normAutofit/>
          </a:bodyPr>
          <a:lstStyle>
            <a:lvl1pPr marL="378047" indent="-378047" algn="l" defTabSz="504063" rtl="0" eaLnBrk="1" latinLnBrk="0" hangingPunct="1">
              <a:spcBef>
                <a:spcPts val="1103"/>
              </a:spcBef>
              <a:spcAft>
                <a:spcPts val="0"/>
              </a:spcAft>
              <a:buClr>
                <a:schemeClr val="accent1"/>
              </a:buClr>
              <a:buFont typeface="Wingdings 3" charset="2"/>
              <a:buChar char=""/>
              <a:defRPr sz="1985" kern="1200">
                <a:solidFill>
                  <a:schemeClr val="tx1">
                    <a:lumMod val="75000"/>
                    <a:lumOff val="25000"/>
                  </a:schemeClr>
                </a:solidFill>
                <a:latin typeface="+mn-lt"/>
                <a:ea typeface="+mn-ea"/>
                <a:cs typeface="+mn-cs"/>
              </a:defRPr>
            </a:lvl1pPr>
            <a:lvl2pPr marL="819102" indent="-315039" algn="l" defTabSz="504063" rtl="0" eaLnBrk="1" latinLnBrk="0" hangingPunct="1">
              <a:spcBef>
                <a:spcPts val="1103"/>
              </a:spcBef>
              <a:spcAft>
                <a:spcPts val="0"/>
              </a:spcAft>
              <a:buClr>
                <a:schemeClr val="accent1"/>
              </a:buClr>
              <a:buFont typeface="Wingdings 3" charset="2"/>
              <a:buChar char=""/>
              <a:defRPr sz="1764" kern="1200">
                <a:solidFill>
                  <a:schemeClr val="tx1">
                    <a:lumMod val="75000"/>
                    <a:lumOff val="25000"/>
                  </a:schemeClr>
                </a:solidFill>
                <a:latin typeface="+mn-lt"/>
                <a:ea typeface="+mn-ea"/>
                <a:cs typeface="+mn-cs"/>
              </a:defRPr>
            </a:lvl2pPr>
            <a:lvl3pPr marL="1260158" indent="-252032" algn="l" defTabSz="504063" rtl="0" eaLnBrk="1" latinLnBrk="0" hangingPunct="1">
              <a:spcBef>
                <a:spcPts val="1103"/>
              </a:spcBef>
              <a:spcAft>
                <a:spcPts val="0"/>
              </a:spcAft>
              <a:buClr>
                <a:schemeClr val="accent1"/>
              </a:buClr>
              <a:buFont typeface="Wingdings 3" charset="2"/>
              <a:buChar char=""/>
              <a:defRPr sz="1544" kern="1200">
                <a:solidFill>
                  <a:schemeClr val="tx1">
                    <a:lumMod val="75000"/>
                    <a:lumOff val="25000"/>
                  </a:schemeClr>
                </a:solidFill>
                <a:latin typeface="+mn-lt"/>
                <a:ea typeface="+mn-ea"/>
                <a:cs typeface="+mn-cs"/>
              </a:defRPr>
            </a:lvl3pPr>
            <a:lvl4pPr marL="1764221" indent="-252032" algn="l" defTabSz="504063" rtl="0" eaLnBrk="1" latinLnBrk="0" hangingPunct="1">
              <a:spcBef>
                <a:spcPts val="1103"/>
              </a:spcBef>
              <a:spcAft>
                <a:spcPts val="0"/>
              </a:spcAft>
              <a:buClr>
                <a:schemeClr val="accent1"/>
              </a:buClr>
              <a:buFont typeface="Wingdings 3" charset="2"/>
              <a:buChar char=""/>
              <a:defRPr sz="1323" kern="1200">
                <a:solidFill>
                  <a:schemeClr val="tx1">
                    <a:lumMod val="75000"/>
                    <a:lumOff val="25000"/>
                  </a:schemeClr>
                </a:solidFill>
                <a:latin typeface="+mn-lt"/>
                <a:ea typeface="+mn-ea"/>
                <a:cs typeface="+mn-cs"/>
              </a:defRPr>
            </a:lvl4pPr>
            <a:lvl5pPr marL="2268284" indent="-252032" algn="l" defTabSz="504063" rtl="0" eaLnBrk="1" latinLnBrk="0" hangingPunct="1">
              <a:spcBef>
                <a:spcPts val="1103"/>
              </a:spcBef>
              <a:spcAft>
                <a:spcPts val="0"/>
              </a:spcAft>
              <a:buClr>
                <a:schemeClr val="accent1"/>
              </a:buClr>
              <a:buFont typeface="Wingdings 3" charset="2"/>
              <a:buChar char=""/>
              <a:defRPr sz="1323" kern="1200">
                <a:solidFill>
                  <a:schemeClr val="tx1">
                    <a:lumMod val="75000"/>
                    <a:lumOff val="25000"/>
                  </a:schemeClr>
                </a:solidFill>
                <a:latin typeface="+mn-lt"/>
                <a:ea typeface="+mn-ea"/>
                <a:cs typeface="+mn-cs"/>
              </a:defRPr>
            </a:lvl5pPr>
            <a:lvl6pPr marL="2772347" indent="-252032" algn="l" defTabSz="504063" rtl="0" eaLnBrk="1" latinLnBrk="0" hangingPunct="1">
              <a:spcBef>
                <a:spcPts val="1103"/>
              </a:spcBef>
              <a:spcAft>
                <a:spcPts val="0"/>
              </a:spcAft>
              <a:buClr>
                <a:schemeClr val="accent1"/>
              </a:buClr>
              <a:buFont typeface="Wingdings 3" charset="2"/>
              <a:buChar char=""/>
              <a:defRPr sz="1323" kern="1200">
                <a:solidFill>
                  <a:schemeClr val="tx1">
                    <a:lumMod val="75000"/>
                    <a:lumOff val="25000"/>
                  </a:schemeClr>
                </a:solidFill>
                <a:latin typeface="+mn-lt"/>
                <a:ea typeface="+mn-ea"/>
                <a:cs typeface="+mn-cs"/>
              </a:defRPr>
            </a:lvl6pPr>
            <a:lvl7pPr marL="3276410" indent="-252032" algn="l" defTabSz="504063" rtl="0" eaLnBrk="1" latinLnBrk="0" hangingPunct="1">
              <a:spcBef>
                <a:spcPts val="1103"/>
              </a:spcBef>
              <a:spcAft>
                <a:spcPts val="0"/>
              </a:spcAft>
              <a:buClr>
                <a:schemeClr val="accent1"/>
              </a:buClr>
              <a:buFont typeface="Wingdings 3" charset="2"/>
              <a:buChar char=""/>
              <a:defRPr sz="1323" kern="1200">
                <a:solidFill>
                  <a:schemeClr val="tx1">
                    <a:lumMod val="75000"/>
                    <a:lumOff val="25000"/>
                  </a:schemeClr>
                </a:solidFill>
                <a:latin typeface="+mn-lt"/>
                <a:ea typeface="+mn-ea"/>
                <a:cs typeface="+mn-cs"/>
              </a:defRPr>
            </a:lvl7pPr>
            <a:lvl8pPr marL="3780473" indent="-252032" algn="l" defTabSz="504063" rtl="0" eaLnBrk="1" latinLnBrk="0" hangingPunct="1">
              <a:spcBef>
                <a:spcPts val="1103"/>
              </a:spcBef>
              <a:spcAft>
                <a:spcPts val="0"/>
              </a:spcAft>
              <a:buClr>
                <a:schemeClr val="accent1"/>
              </a:buClr>
              <a:buFont typeface="Wingdings 3" charset="2"/>
              <a:buChar char=""/>
              <a:defRPr sz="1323" kern="1200">
                <a:solidFill>
                  <a:schemeClr val="tx1">
                    <a:lumMod val="75000"/>
                    <a:lumOff val="25000"/>
                  </a:schemeClr>
                </a:solidFill>
                <a:latin typeface="+mn-lt"/>
                <a:ea typeface="+mn-ea"/>
                <a:cs typeface="+mn-cs"/>
              </a:defRPr>
            </a:lvl8pPr>
            <a:lvl9pPr marL="4284536" indent="-252032" algn="l" defTabSz="504063" rtl="0" eaLnBrk="1" latinLnBrk="0" hangingPunct="1">
              <a:spcBef>
                <a:spcPts val="1103"/>
              </a:spcBef>
              <a:spcAft>
                <a:spcPts val="0"/>
              </a:spcAft>
              <a:buClr>
                <a:schemeClr val="accent1"/>
              </a:buClr>
              <a:buFont typeface="Wingdings 3" charset="2"/>
              <a:buChar char=""/>
              <a:defRPr sz="1323" kern="1200">
                <a:solidFill>
                  <a:schemeClr val="tx1">
                    <a:lumMod val="75000"/>
                    <a:lumOff val="25000"/>
                  </a:schemeClr>
                </a:solidFill>
                <a:latin typeface="+mn-lt"/>
                <a:ea typeface="+mn-ea"/>
                <a:cs typeface="+mn-cs"/>
              </a:defRPr>
            </a:lvl9pPr>
          </a:lstStyle>
          <a:p>
            <a:pPr marL="378047" marR="0" lvl="0" indent="-378047" algn="just" defTabSz="504063" rtl="0" eaLnBrk="1" fontAlgn="auto" latinLnBrk="0" hangingPunct="1">
              <a:lnSpc>
                <a:spcPct val="100000"/>
              </a:lnSpc>
              <a:spcBef>
                <a:spcPts val="1103"/>
              </a:spcBef>
              <a:spcAft>
                <a:spcPts val="0"/>
              </a:spcAft>
              <a:buClr>
                <a:srgbClr val="353535"/>
              </a:buClr>
              <a:buSzTx/>
              <a:buFont typeface="Wingdings 3" charset="2"/>
              <a:buChar char=""/>
              <a:tabLst/>
              <a:defRPr/>
            </a:pPr>
            <a:endParaRPr lang="en-US" sz="1400" dirty="0">
              <a:solidFill>
                <a:sysClr val="windowText" lastClr="000000"/>
              </a:solidFill>
              <a:latin typeface="Arial Rounded MT Bold" panose="020F0704030504030204" pitchFamily="34" charset="0"/>
            </a:endParaRPr>
          </a:p>
        </p:txBody>
      </p:sp>
      <p:sp>
        <p:nvSpPr>
          <p:cNvPr id="8" name="Content Placeholder 4"/>
          <p:cNvSpPr txBox="1">
            <a:spLocks/>
          </p:cNvSpPr>
          <p:nvPr/>
        </p:nvSpPr>
        <p:spPr>
          <a:xfrm>
            <a:off x="352337" y="1239271"/>
            <a:ext cx="8676937" cy="3300571"/>
          </a:xfrm>
          <a:prstGeom prst="rect">
            <a:avLst/>
          </a:prstGeom>
        </p:spPr>
        <p:txBody>
          <a:bodyPr vert="horz" lIns="91440" tIns="45720" rIns="91440" bIns="45720" rtlCol="0">
            <a:noAutofit/>
          </a:bodyPr>
          <a:lstStyle>
            <a:lvl1pPr marL="378047" indent="-378047" algn="l" defTabSz="504063" rtl="0" eaLnBrk="1" latinLnBrk="0" hangingPunct="1">
              <a:spcBef>
                <a:spcPts val="1103"/>
              </a:spcBef>
              <a:spcAft>
                <a:spcPts val="0"/>
              </a:spcAft>
              <a:buClr>
                <a:schemeClr val="accent1"/>
              </a:buClr>
              <a:buFont typeface="Wingdings 3" charset="2"/>
              <a:buChar char=""/>
              <a:defRPr sz="1985" kern="1200">
                <a:solidFill>
                  <a:schemeClr val="tx1">
                    <a:lumMod val="75000"/>
                    <a:lumOff val="25000"/>
                  </a:schemeClr>
                </a:solidFill>
                <a:latin typeface="+mn-lt"/>
                <a:ea typeface="+mn-ea"/>
                <a:cs typeface="+mn-cs"/>
              </a:defRPr>
            </a:lvl1pPr>
            <a:lvl2pPr marL="819102" indent="-315039" algn="l" defTabSz="504063" rtl="0" eaLnBrk="1" latinLnBrk="0" hangingPunct="1">
              <a:spcBef>
                <a:spcPts val="1103"/>
              </a:spcBef>
              <a:spcAft>
                <a:spcPts val="0"/>
              </a:spcAft>
              <a:buClr>
                <a:schemeClr val="accent1"/>
              </a:buClr>
              <a:buFont typeface="Wingdings 3" charset="2"/>
              <a:buChar char=""/>
              <a:defRPr sz="1764" kern="1200">
                <a:solidFill>
                  <a:schemeClr val="tx1">
                    <a:lumMod val="75000"/>
                    <a:lumOff val="25000"/>
                  </a:schemeClr>
                </a:solidFill>
                <a:latin typeface="+mn-lt"/>
                <a:ea typeface="+mn-ea"/>
                <a:cs typeface="+mn-cs"/>
              </a:defRPr>
            </a:lvl2pPr>
            <a:lvl3pPr marL="1260158" indent="-252032" algn="l" defTabSz="504063" rtl="0" eaLnBrk="1" latinLnBrk="0" hangingPunct="1">
              <a:spcBef>
                <a:spcPts val="1103"/>
              </a:spcBef>
              <a:spcAft>
                <a:spcPts val="0"/>
              </a:spcAft>
              <a:buClr>
                <a:schemeClr val="accent1"/>
              </a:buClr>
              <a:buFont typeface="Wingdings 3" charset="2"/>
              <a:buChar char=""/>
              <a:defRPr sz="1544" kern="1200">
                <a:solidFill>
                  <a:schemeClr val="tx1">
                    <a:lumMod val="75000"/>
                    <a:lumOff val="25000"/>
                  </a:schemeClr>
                </a:solidFill>
                <a:latin typeface="+mn-lt"/>
                <a:ea typeface="+mn-ea"/>
                <a:cs typeface="+mn-cs"/>
              </a:defRPr>
            </a:lvl3pPr>
            <a:lvl4pPr marL="1764221" indent="-252032" algn="l" defTabSz="504063" rtl="0" eaLnBrk="1" latinLnBrk="0" hangingPunct="1">
              <a:spcBef>
                <a:spcPts val="1103"/>
              </a:spcBef>
              <a:spcAft>
                <a:spcPts val="0"/>
              </a:spcAft>
              <a:buClr>
                <a:schemeClr val="accent1"/>
              </a:buClr>
              <a:buFont typeface="Wingdings 3" charset="2"/>
              <a:buChar char=""/>
              <a:defRPr sz="1323" kern="1200">
                <a:solidFill>
                  <a:schemeClr val="tx1">
                    <a:lumMod val="75000"/>
                    <a:lumOff val="25000"/>
                  </a:schemeClr>
                </a:solidFill>
                <a:latin typeface="+mn-lt"/>
                <a:ea typeface="+mn-ea"/>
                <a:cs typeface="+mn-cs"/>
              </a:defRPr>
            </a:lvl4pPr>
            <a:lvl5pPr marL="2268284" indent="-252032" algn="l" defTabSz="504063" rtl="0" eaLnBrk="1" latinLnBrk="0" hangingPunct="1">
              <a:spcBef>
                <a:spcPts val="1103"/>
              </a:spcBef>
              <a:spcAft>
                <a:spcPts val="0"/>
              </a:spcAft>
              <a:buClr>
                <a:schemeClr val="accent1"/>
              </a:buClr>
              <a:buFont typeface="Wingdings 3" charset="2"/>
              <a:buChar char=""/>
              <a:defRPr sz="1323" kern="1200">
                <a:solidFill>
                  <a:schemeClr val="tx1">
                    <a:lumMod val="75000"/>
                    <a:lumOff val="25000"/>
                  </a:schemeClr>
                </a:solidFill>
                <a:latin typeface="+mn-lt"/>
                <a:ea typeface="+mn-ea"/>
                <a:cs typeface="+mn-cs"/>
              </a:defRPr>
            </a:lvl5pPr>
            <a:lvl6pPr marL="2772347" indent="-252032" algn="l" defTabSz="504063" rtl="0" eaLnBrk="1" latinLnBrk="0" hangingPunct="1">
              <a:spcBef>
                <a:spcPts val="1103"/>
              </a:spcBef>
              <a:spcAft>
                <a:spcPts val="0"/>
              </a:spcAft>
              <a:buClr>
                <a:schemeClr val="accent1"/>
              </a:buClr>
              <a:buFont typeface="Wingdings 3" charset="2"/>
              <a:buChar char=""/>
              <a:defRPr sz="1323" kern="1200">
                <a:solidFill>
                  <a:schemeClr val="tx1">
                    <a:lumMod val="75000"/>
                    <a:lumOff val="25000"/>
                  </a:schemeClr>
                </a:solidFill>
                <a:latin typeface="+mn-lt"/>
                <a:ea typeface="+mn-ea"/>
                <a:cs typeface="+mn-cs"/>
              </a:defRPr>
            </a:lvl6pPr>
            <a:lvl7pPr marL="3276410" indent="-252032" algn="l" defTabSz="504063" rtl="0" eaLnBrk="1" latinLnBrk="0" hangingPunct="1">
              <a:spcBef>
                <a:spcPts val="1103"/>
              </a:spcBef>
              <a:spcAft>
                <a:spcPts val="0"/>
              </a:spcAft>
              <a:buClr>
                <a:schemeClr val="accent1"/>
              </a:buClr>
              <a:buFont typeface="Wingdings 3" charset="2"/>
              <a:buChar char=""/>
              <a:defRPr sz="1323" kern="1200">
                <a:solidFill>
                  <a:schemeClr val="tx1">
                    <a:lumMod val="75000"/>
                    <a:lumOff val="25000"/>
                  </a:schemeClr>
                </a:solidFill>
                <a:latin typeface="+mn-lt"/>
                <a:ea typeface="+mn-ea"/>
                <a:cs typeface="+mn-cs"/>
              </a:defRPr>
            </a:lvl7pPr>
            <a:lvl8pPr marL="3780473" indent="-252032" algn="l" defTabSz="504063" rtl="0" eaLnBrk="1" latinLnBrk="0" hangingPunct="1">
              <a:spcBef>
                <a:spcPts val="1103"/>
              </a:spcBef>
              <a:spcAft>
                <a:spcPts val="0"/>
              </a:spcAft>
              <a:buClr>
                <a:schemeClr val="accent1"/>
              </a:buClr>
              <a:buFont typeface="Wingdings 3" charset="2"/>
              <a:buChar char=""/>
              <a:defRPr sz="1323" kern="1200">
                <a:solidFill>
                  <a:schemeClr val="tx1">
                    <a:lumMod val="75000"/>
                    <a:lumOff val="25000"/>
                  </a:schemeClr>
                </a:solidFill>
                <a:latin typeface="+mn-lt"/>
                <a:ea typeface="+mn-ea"/>
                <a:cs typeface="+mn-cs"/>
              </a:defRPr>
            </a:lvl8pPr>
            <a:lvl9pPr marL="4284536" indent="-252032" algn="l" defTabSz="504063" rtl="0" eaLnBrk="1" latinLnBrk="0" hangingPunct="1">
              <a:spcBef>
                <a:spcPts val="1103"/>
              </a:spcBef>
              <a:spcAft>
                <a:spcPts val="0"/>
              </a:spcAft>
              <a:buClr>
                <a:schemeClr val="accent1"/>
              </a:buClr>
              <a:buFont typeface="Wingdings 3" charset="2"/>
              <a:buChar char=""/>
              <a:defRPr sz="1323" kern="1200">
                <a:solidFill>
                  <a:schemeClr val="tx1">
                    <a:lumMod val="75000"/>
                    <a:lumOff val="25000"/>
                  </a:schemeClr>
                </a:solidFill>
                <a:latin typeface="+mn-lt"/>
                <a:ea typeface="+mn-ea"/>
                <a:cs typeface="+mn-cs"/>
              </a:defRPr>
            </a:lvl9pPr>
          </a:lstStyle>
          <a:p>
            <a:pPr lvl="0" algn="just">
              <a:buClr>
                <a:srgbClr val="353535"/>
              </a:buClr>
            </a:pPr>
            <a:r>
              <a:rPr lang="en-US" sz="1400" b="1" dirty="0">
                <a:solidFill>
                  <a:sysClr val="windowText" lastClr="000000"/>
                </a:solidFill>
                <a:latin typeface="Times" panose="02020603050405020304" pitchFamily="18" charset="0"/>
                <a:cs typeface="Times" panose="02020603050405020304" pitchFamily="18" charset="0"/>
              </a:rPr>
              <a:t>The goal of WHO Traditional Medicine Strategy 2014–2023 is “promoting the safe and effective use of traditional and complementary medicine through the regulation, research and integration of the products, practices and practitioners into the health system, as appropriate</a:t>
            </a:r>
          </a:p>
          <a:p>
            <a:pPr lvl="0" algn="just">
              <a:buClr>
                <a:srgbClr val="353535"/>
              </a:buClr>
            </a:pPr>
            <a:r>
              <a:rPr lang="en-US" sz="1400" b="1" dirty="0">
                <a:solidFill>
                  <a:sysClr val="windowText" lastClr="000000"/>
                </a:solidFill>
                <a:latin typeface="Times" panose="02020603050405020304" pitchFamily="18" charset="0"/>
                <a:cs typeface="Times" panose="02020603050405020304" pitchFamily="18" charset="0"/>
              </a:rPr>
              <a:t>Safety, efficacy, quality, and rational use of Ayurveda has emerged as a major field in the last couple of decades </a:t>
            </a:r>
          </a:p>
          <a:p>
            <a:pPr lvl="0" algn="just">
              <a:buClr>
                <a:srgbClr val="353535"/>
              </a:buClr>
            </a:pPr>
            <a:r>
              <a:rPr lang="en-US" sz="1400" b="1" dirty="0">
                <a:solidFill>
                  <a:sysClr val="windowText" lastClr="000000"/>
                </a:solidFill>
                <a:latin typeface="Times" panose="02020603050405020304" pitchFamily="18" charset="0"/>
                <a:cs typeface="Times" panose="02020603050405020304" pitchFamily="18" charset="0"/>
              </a:rPr>
              <a:t>While there is an increase in the use of Ayurveda and such other systems worldwide, research in this area is inadequate, and available evidence often have limitations such as </a:t>
            </a:r>
            <a:r>
              <a:rPr lang="en-IN" sz="1400" b="1" dirty="0">
                <a:solidFill>
                  <a:sysClr val="windowText" lastClr="000000"/>
                </a:solidFill>
                <a:latin typeface="Times" panose="02020603050405020304" pitchFamily="18" charset="0"/>
                <a:cs typeface="Times" panose="02020603050405020304" pitchFamily="18" charset="0"/>
              </a:rPr>
              <a:t>inadequate research designs, small sample sizes, inconsistent results, inconsistency of descriptions of interventions, poor controls, and even difficulties in getting published. </a:t>
            </a:r>
          </a:p>
          <a:p>
            <a:pPr algn="just">
              <a:buClr>
                <a:srgbClr val="353535"/>
              </a:buClr>
            </a:pPr>
            <a:r>
              <a:rPr lang="en-IN" sz="1400" b="1" dirty="0">
                <a:solidFill>
                  <a:srgbClr val="C00000"/>
                </a:solidFill>
                <a:latin typeface="Times" panose="02020603050405020304" pitchFamily="18" charset="0"/>
                <a:cs typeface="Times" panose="02020603050405020304" pitchFamily="18" charset="0"/>
              </a:rPr>
              <a:t>Way forward</a:t>
            </a:r>
            <a:r>
              <a:rPr lang="en-IN" sz="1400" b="1" dirty="0">
                <a:solidFill>
                  <a:sysClr val="windowText" lastClr="000000"/>
                </a:solidFill>
                <a:latin typeface="Times" panose="02020603050405020304" pitchFamily="18" charset="0"/>
                <a:cs typeface="Times" panose="02020603050405020304" pitchFamily="18" charset="0"/>
              </a:rPr>
              <a:t>: Generating evidence on efficacy and safety of Ayurveda formulations and procedures/practices, standard and quality assured medicines, training/capacity building of Ayurveda professionals in research methodology, global positioning of Ayurveda, enhancing visibility of research publications. </a:t>
            </a:r>
            <a:endParaRPr lang="en-US" sz="1400" b="1" dirty="0">
              <a:solidFill>
                <a:sysClr val="windowText" lastClr="000000"/>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41051633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28750" y="57150"/>
            <a:ext cx="6286500" cy="369332"/>
          </a:xfrm>
          <a:prstGeom prst="rect">
            <a:avLst/>
          </a:prstGeom>
          <a:solidFill>
            <a:schemeClr val="accent2">
              <a:lumMod val="60000"/>
              <a:lumOff val="40000"/>
            </a:schemeClr>
          </a:solidFill>
        </p:spPr>
        <p:txBody>
          <a:bodyPr>
            <a:spAutoFit/>
          </a:bodyPr>
          <a:lstStyle/>
          <a:p>
            <a:pPr algn="ctr">
              <a:defRPr/>
            </a:pPr>
            <a:r>
              <a:rPr lang="en-IN" sz="1800" b="1" dirty="0">
                <a:latin typeface="Times" panose="02020603050405020304" pitchFamily="18" charset="0"/>
                <a:ea typeface="Calibri"/>
                <a:cs typeface="Times" panose="02020603050405020304" pitchFamily="18" charset="0"/>
              </a:rPr>
              <a:t>TRIBAL HEALTH CARE RESEARCH PROJECT (THCRP)</a:t>
            </a:r>
            <a:endParaRPr lang="en-IN" sz="1500" dirty="0">
              <a:latin typeface="Times" panose="02020603050405020304" pitchFamily="18" charset="0"/>
              <a:cs typeface="Times" panose="02020603050405020304" pitchFamily="18" charset="0"/>
            </a:endParaRPr>
          </a:p>
        </p:txBody>
      </p:sp>
      <p:sp>
        <p:nvSpPr>
          <p:cNvPr id="5" name="TextBox 4"/>
          <p:cNvSpPr txBox="1"/>
          <p:nvPr/>
        </p:nvSpPr>
        <p:spPr>
          <a:xfrm>
            <a:off x="478172" y="731980"/>
            <a:ext cx="7701094" cy="2221121"/>
          </a:xfrm>
          <a:prstGeom prst="rect">
            <a:avLst/>
          </a:prstGeom>
          <a:solidFill>
            <a:schemeClr val="accent3">
              <a:lumMod val="20000"/>
              <a:lumOff val="80000"/>
            </a:schemeClr>
          </a:solidFill>
        </p:spPr>
        <p:txBody>
          <a:bodyPr wrap="square">
            <a:spAutoFit/>
          </a:bodyPr>
          <a:lstStyle/>
          <a:p>
            <a:pPr algn="just">
              <a:lnSpc>
                <a:spcPts val="1350"/>
              </a:lnSpc>
              <a:spcAft>
                <a:spcPts val="450"/>
              </a:spcAft>
              <a:defRPr/>
            </a:pPr>
            <a:r>
              <a:rPr lang="en-US" b="1" dirty="0">
                <a:solidFill>
                  <a:schemeClr val="accent2">
                    <a:lumMod val="75000"/>
                  </a:schemeClr>
                </a:solidFill>
                <a:latin typeface="Times" panose="02020603050405020304" pitchFamily="18" charset="0"/>
                <a:ea typeface="Calibri"/>
                <a:cs typeface="Times" panose="02020603050405020304" pitchFamily="18" charset="0"/>
              </a:rPr>
              <a:t>Objectives: </a:t>
            </a:r>
            <a:endParaRPr lang="en-IN" b="1" dirty="0">
              <a:solidFill>
                <a:schemeClr val="accent2">
                  <a:lumMod val="75000"/>
                </a:schemeClr>
              </a:solidFill>
              <a:latin typeface="Times" panose="02020603050405020304" pitchFamily="18" charset="0"/>
              <a:ea typeface="Calibri"/>
              <a:cs typeface="Times" panose="02020603050405020304" pitchFamily="18" charset="0"/>
            </a:endParaRPr>
          </a:p>
          <a:p>
            <a:pPr marL="270272" indent="-270272" algn="just">
              <a:lnSpc>
                <a:spcPts val="1350"/>
              </a:lnSpc>
              <a:spcAft>
                <a:spcPts val="450"/>
              </a:spcAft>
              <a:buFont typeface="Wingdings" pitchFamily="2" charset="2"/>
              <a:buChar char="Ø"/>
              <a:defRPr/>
            </a:pPr>
            <a:r>
              <a:rPr lang="en-US" sz="1600" dirty="0">
                <a:latin typeface="Times" panose="02020603050405020304" pitchFamily="18" charset="0"/>
                <a:ea typeface="Calibri"/>
                <a:cs typeface="Times" panose="02020603050405020304" pitchFamily="18" charset="0"/>
              </a:rPr>
              <a:t>To Study the living conditions of tribal people </a:t>
            </a:r>
            <a:endParaRPr lang="en-IN" sz="1600" dirty="0">
              <a:latin typeface="Times" panose="02020603050405020304" pitchFamily="18" charset="0"/>
              <a:ea typeface="Calibri"/>
              <a:cs typeface="Times" panose="02020603050405020304" pitchFamily="18" charset="0"/>
            </a:endParaRPr>
          </a:p>
          <a:p>
            <a:pPr marL="270272" indent="-270272" algn="just">
              <a:lnSpc>
                <a:spcPts val="1350"/>
              </a:lnSpc>
              <a:spcAft>
                <a:spcPts val="450"/>
              </a:spcAft>
              <a:buFont typeface="Wingdings" pitchFamily="2" charset="2"/>
              <a:buChar char="Ø"/>
              <a:defRPr/>
            </a:pPr>
            <a:r>
              <a:rPr lang="en-US" sz="1600" dirty="0">
                <a:latin typeface="Times" panose="02020603050405020304" pitchFamily="18" charset="0"/>
                <a:ea typeface="Calibri"/>
                <a:cs typeface="Times" panose="02020603050405020304" pitchFamily="18" charset="0"/>
              </a:rPr>
              <a:t>To Collect information related to health statistics </a:t>
            </a:r>
            <a:endParaRPr lang="en-IN" sz="1600" dirty="0">
              <a:latin typeface="Times" panose="02020603050405020304" pitchFamily="18" charset="0"/>
              <a:ea typeface="Calibri"/>
              <a:cs typeface="Times" panose="02020603050405020304" pitchFamily="18" charset="0"/>
            </a:endParaRPr>
          </a:p>
          <a:p>
            <a:pPr marL="270272" indent="-270272" algn="just">
              <a:lnSpc>
                <a:spcPts val="1350"/>
              </a:lnSpc>
              <a:spcAft>
                <a:spcPts val="450"/>
              </a:spcAft>
              <a:buFont typeface="Wingdings" pitchFamily="2" charset="2"/>
              <a:buChar char="Ø"/>
              <a:defRPr/>
            </a:pPr>
            <a:r>
              <a:rPr lang="en-US" sz="1600" dirty="0">
                <a:latin typeface="Times" panose="02020603050405020304" pitchFamily="18" charset="0"/>
                <a:ea typeface="Calibri"/>
                <a:cs typeface="Times" panose="02020603050405020304" pitchFamily="18" charset="0"/>
              </a:rPr>
              <a:t>To provide medical aid at their door steps </a:t>
            </a:r>
            <a:endParaRPr lang="en-IN" sz="1600" dirty="0">
              <a:latin typeface="Times" panose="02020603050405020304" pitchFamily="18" charset="0"/>
              <a:ea typeface="Calibri"/>
              <a:cs typeface="Times" panose="02020603050405020304" pitchFamily="18" charset="0"/>
            </a:endParaRPr>
          </a:p>
          <a:p>
            <a:pPr marL="270272" indent="-270272" algn="just">
              <a:lnSpc>
                <a:spcPts val="1350"/>
              </a:lnSpc>
              <a:spcAft>
                <a:spcPts val="450"/>
              </a:spcAft>
              <a:buFont typeface="Wingdings" pitchFamily="2" charset="2"/>
              <a:buChar char="Ø"/>
              <a:defRPr/>
            </a:pPr>
            <a:r>
              <a:rPr lang="en-US" sz="1600" dirty="0">
                <a:latin typeface="Times" panose="02020603050405020304" pitchFamily="18" charset="0"/>
                <a:ea typeface="Calibri"/>
                <a:cs typeface="Times" panose="02020603050405020304" pitchFamily="18" charset="0"/>
              </a:rPr>
              <a:t>Documentation of use of common medicinal plants in the area</a:t>
            </a:r>
            <a:r>
              <a:rPr lang="en-US" sz="1050" dirty="0">
                <a:latin typeface="Times" panose="02020603050405020304" pitchFamily="18" charset="0"/>
                <a:ea typeface="Calibri"/>
                <a:cs typeface="Times" panose="02020603050405020304" pitchFamily="18" charset="0"/>
              </a:rPr>
              <a:t> </a:t>
            </a:r>
            <a:endParaRPr lang="en-IN" sz="1050" dirty="0">
              <a:latin typeface="Times" panose="02020603050405020304" pitchFamily="18" charset="0"/>
              <a:ea typeface="Calibri"/>
              <a:cs typeface="Times" panose="02020603050405020304" pitchFamily="18" charset="0"/>
            </a:endParaRPr>
          </a:p>
          <a:p>
            <a:pPr algn="just">
              <a:lnSpc>
                <a:spcPts val="1350"/>
              </a:lnSpc>
              <a:spcAft>
                <a:spcPts val="450"/>
              </a:spcAft>
              <a:defRPr/>
            </a:pPr>
            <a:r>
              <a:rPr lang="en-IN" sz="1600" b="1" dirty="0">
                <a:solidFill>
                  <a:schemeClr val="accent2">
                    <a:lumMod val="75000"/>
                  </a:schemeClr>
                </a:solidFill>
                <a:latin typeface="Times" panose="02020603050405020304" pitchFamily="18" charset="0"/>
                <a:ea typeface="Calibri"/>
                <a:cs typeface="Times" panose="02020603050405020304" pitchFamily="18" charset="0"/>
              </a:rPr>
              <a:t>Outcome</a:t>
            </a:r>
          </a:p>
          <a:p>
            <a:pPr marL="270272" indent="-270272" algn="just">
              <a:lnSpc>
                <a:spcPts val="1350"/>
              </a:lnSpc>
              <a:spcAft>
                <a:spcPts val="450"/>
              </a:spcAft>
              <a:buFont typeface="Wingdings" pitchFamily="2" charset="2"/>
              <a:buChar char="Ø"/>
              <a:defRPr/>
            </a:pPr>
            <a:r>
              <a:rPr lang="en-IN" sz="1600" dirty="0">
                <a:latin typeface="Times" panose="02020603050405020304" pitchFamily="18" charset="0"/>
                <a:ea typeface="Calibri"/>
                <a:cs typeface="Times" panose="02020603050405020304" pitchFamily="18" charset="0"/>
              </a:rPr>
              <a:t>Covered 74513 population of 85 villages and </a:t>
            </a:r>
          </a:p>
          <a:p>
            <a:pPr marL="270272" indent="-270272" algn="just">
              <a:lnSpc>
                <a:spcPts val="1350"/>
              </a:lnSpc>
              <a:spcAft>
                <a:spcPts val="450"/>
              </a:spcAft>
              <a:buFont typeface="Wingdings" pitchFamily="2" charset="2"/>
              <a:buChar char="Ø"/>
              <a:defRPr/>
            </a:pPr>
            <a:r>
              <a:rPr lang="en-IN" sz="1600" dirty="0">
                <a:latin typeface="Times" panose="02020603050405020304" pitchFamily="18" charset="0"/>
                <a:ea typeface="Calibri"/>
                <a:cs typeface="Times" panose="02020603050405020304" pitchFamily="18" charset="0"/>
              </a:rPr>
              <a:t>Medical aid provided to 34716.</a:t>
            </a:r>
          </a:p>
          <a:p>
            <a:pPr marL="270272" indent="-270272" algn="just">
              <a:lnSpc>
                <a:spcPts val="1350"/>
              </a:lnSpc>
              <a:spcAft>
                <a:spcPts val="450"/>
              </a:spcAft>
              <a:buFont typeface="Wingdings" pitchFamily="2" charset="2"/>
              <a:buChar char="Ø"/>
              <a:defRPr/>
            </a:pPr>
            <a:r>
              <a:rPr lang="en-IN" sz="1600" dirty="0">
                <a:latin typeface="Times" panose="02020603050405020304" pitchFamily="18" charset="0"/>
                <a:ea typeface="Calibri"/>
                <a:cs typeface="Times" panose="02020603050405020304" pitchFamily="18" charset="0"/>
              </a:rPr>
              <a:t>110 of  Local Health Traditions/Folk Claim collected.</a:t>
            </a:r>
          </a:p>
        </p:txBody>
      </p:sp>
      <p:sp>
        <p:nvSpPr>
          <p:cNvPr id="6" name="TextBox 5"/>
          <p:cNvSpPr txBox="1"/>
          <p:nvPr/>
        </p:nvSpPr>
        <p:spPr>
          <a:xfrm>
            <a:off x="1410892" y="3133715"/>
            <a:ext cx="2531934" cy="369332"/>
          </a:xfrm>
          <a:prstGeom prst="rect">
            <a:avLst/>
          </a:prstGeom>
          <a:solidFill>
            <a:schemeClr val="accent2">
              <a:lumMod val="60000"/>
              <a:lumOff val="40000"/>
            </a:schemeClr>
          </a:solidFill>
        </p:spPr>
        <p:txBody>
          <a:bodyPr wrap="square">
            <a:spAutoFit/>
          </a:bodyPr>
          <a:lstStyle/>
          <a:p>
            <a:pPr>
              <a:defRPr/>
            </a:pPr>
            <a:r>
              <a:rPr lang="en-IN" sz="1800" b="1" dirty="0">
                <a:latin typeface="+mj-lt"/>
              </a:rPr>
              <a:t>New </a:t>
            </a:r>
            <a:r>
              <a:rPr lang="en-IN" sz="1800" b="1" dirty="0">
                <a:latin typeface="Times" panose="02020603050405020304" pitchFamily="18" charset="0"/>
                <a:cs typeface="Times" panose="02020603050405020304" pitchFamily="18" charset="0"/>
              </a:rPr>
              <a:t>Initiatives</a:t>
            </a:r>
          </a:p>
        </p:txBody>
      </p:sp>
      <p:sp>
        <p:nvSpPr>
          <p:cNvPr id="7" name="TextBox 6"/>
          <p:cNvSpPr txBox="1"/>
          <p:nvPr/>
        </p:nvSpPr>
        <p:spPr>
          <a:xfrm>
            <a:off x="536895" y="3750469"/>
            <a:ext cx="8137322" cy="677108"/>
          </a:xfrm>
          <a:prstGeom prst="rect">
            <a:avLst/>
          </a:prstGeom>
          <a:solidFill>
            <a:schemeClr val="accent3">
              <a:lumMod val="20000"/>
              <a:lumOff val="80000"/>
            </a:schemeClr>
          </a:solidFill>
        </p:spPr>
        <p:txBody>
          <a:bodyPr wrap="square">
            <a:spAutoFit/>
          </a:bodyPr>
          <a:lstStyle/>
          <a:p>
            <a:pPr marL="270272" indent="-270272" algn="just">
              <a:buFont typeface="Wingdings" pitchFamily="2" charset="2"/>
              <a:buChar char="v"/>
              <a:defRPr/>
            </a:pPr>
            <a:r>
              <a:rPr lang="en-US" b="1" dirty="0">
                <a:latin typeface="+mn-lt"/>
                <a:cs typeface="Times New Roman" pitchFamily="18" charset="0"/>
              </a:rPr>
              <a:t>“</a:t>
            </a:r>
            <a:r>
              <a:rPr lang="en-US" sz="1200" b="1" dirty="0">
                <a:latin typeface="Times" panose="02020603050405020304" pitchFamily="18" charset="0"/>
                <a:ea typeface="Calibri"/>
                <a:cs typeface="Times" panose="02020603050405020304" pitchFamily="18" charset="0"/>
              </a:rPr>
              <a:t>A prospective community based study for the evaluation of </a:t>
            </a:r>
            <a:r>
              <a:rPr lang="en-US" sz="1200" b="1" dirty="0" err="1">
                <a:latin typeface="Times" panose="02020603050405020304" pitchFamily="18" charset="0"/>
                <a:ea typeface="Calibri"/>
                <a:cs typeface="Times" panose="02020603050405020304" pitchFamily="18" charset="0"/>
              </a:rPr>
              <a:t>Dhatri</a:t>
            </a:r>
            <a:r>
              <a:rPr lang="en-US" sz="1200" b="1" dirty="0">
                <a:latin typeface="Times" panose="02020603050405020304" pitchFamily="18" charset="0"/>
                <a:ea typeface="Calibri"/>
                <a:cs typeface="Times" panose="02020603050405020304" pitchFamily="18" charset="0"/>
              </a:rPr>
              <a:t> </a:t>
            </a:r>
            <a:r>
              <a:rPr lang="en-US" sz="1200" b="1" dirty="0" err="1">
                <a:latin typeface="Times" panose="02020603050405020304" pitchFamily="18" charset="0"/>
                <a:ea typeface="Calibri"/>
                <a:cs typeface="Times" panose="02020603050405020304" pitchFamily="18" charset="0"/>
              </a:rPr>
              <a:t>Lauha</a:t>
            </a:r>
            <a:r>
              <a:rPr lang="en-US" sz="1200" b="1" dirty="0">
                <a:latin typeface="Times" panose="02020603050405020304" pitchFamily="18" charset="0"/>
                <a:ea typeface="Calibri"/>
                <a:cs typeface="Times" panose="02020603050405020304" pitchFamily="18" charset="0"/>
              </a:rPr>
              <a:t> in Anemia (</a:t>
            </a:r>
            <a:r>
              <a:rPr lang="en-US" sz="1200" b="1" dirty="0" err="1">
                <a:latin typeface="Times" panose="02020603050405020304" pitchFamily="18" charset="0"/>
                <a:ea typeface="Calibri"/>
                <a:cs typeface="Times" panose="02020603050405020304" pitchFamily="18" charset="0"/>
              </a:rPr>
              <a:t>Pandu</a:t>
            </a:r>
            <a:r>
              <a:rPr lang="en-US" sz="1200" b="1" dirty="0">
                <a:latin typeface="Times" panose="02020603050405020304" pitchFamily="18" charset="0"/>
                <a:ea typeface="Calibri"/>
                <a:cs typeface="Times" panose="02020603050405020304" pitchFamily="18" charset="0"/>
              </a:rPr>
              <a:t>)”</a:t>
            </a:r>
            <a:endParaRPr lang="en-GB" sz="1200" b="1" dirty="0">
              <a:latin typeface="Times" panose="02020603050405020304" pitchFamily="18" charset="0"/>
              <a:ea typeface="Calibri"/>
              <a:cs typeface="Times" panose="02020603050405020304" pitchFamily="18" charset="0"/>
            </a:endParaRPr>
          </a:p>
          <a:p>
            <a:pPr marL="270272" indent="-270272" algn="just">
              <a:buFont typeface="Wingdings" pitchFamily="2" charset="2"/>
              <a:buChar char="v"/>
              <a:defRPr/>
            </a:pPr>
            <a:r>
              <a:rPr lang="en-US" sz="1200" b="1" dirty="0">
                <a:latin typeface="Times" panose="02020603050405020304" pitchFamily="18" charset="0"/>
                <a:ea typeface="Calibri"/>
                <a:cs typeface="Times" panose="02020603050405020304" pitchFamily="18" charset="0"/>
              </a:rPr>
              <a:t>“A prospective community based study for the evaluation of </a:t>
            </a:r>
            <a:r>
              <a:rPr lang="en-US" sz="1200" b="1" dirty="0" err="1">
                <a:latin typeface="Times" panose="02020603050405020304" pitchFamily="18" charset="0"/>
                <a:ea typeface="Calibri"/>
                <a:cs typeface="Times" panose="02020603050405020304" pitchFamily="18" charset="0"/>
              </a:rPr>
              <a:t>Yograj</a:t>
            </a:r>
            <a:r>
              <a:rPr lang="en-US" sz="1200" b="1" dirty="0">
                <a:latin typeface="Times" panose="02020603050405020304" pitchFamily="18" charset="0"/>
                <a:ea typeface="Calibri"/>
                <a:cs typeface="Times" panose="02020603050405020304" pitchFamily="18" charset="0"/>
              </a:rPr>
              <a:t> </a:t>
            </a:r>
            <a:r>
              <a:rPr lang="en-US" sz="1200" b="1" dirty="0" err="1">
                <a:latin typeface="Times" panose="02020603050405020304" pitchFamily="18" charset="0"/>
                <a:ea typeface="Calibri"/>
                <a:cs typeface="Times" panose="02020603050405020304" pitchFamily="18" charset="0"/>
              </a:rPr>
              <a:t>Guggulu</a:t>
            </a:r>
            <a:r>
              <a:rPr lang="en-US" sz="1200" b="1" dirty="0">
                <a:latin typeface="Times" panose="02020603050405020304" pitchFamily="18" charset="0"/>
                <a:ea typeface="Calibri"/>
                <a:cs typeface="Times" panose="02020603050405020304" pitchFamily="18" charset="0"/>
              </a:rPr>
              <a:t>, </a:t>
            </a:r>
            <a:r>
              <a:rPr lang="en-US" sz="1200" b="1" dirty="0" err="1">
                <a:latin typeface="Times" panose="02020603050405020304" pitchFamily="18" charset="0"/>
                <a:ea typeface="Calibri"/>
                <a:cs typeface="Times" panose="02020603050405020304" pitchFamily="18" charset="0"/>
              </a:rPr>
              <a:t>Ashwagandha</a:t>
            </a:r>
            <a:r>
              <a:rPr lang="en-US" sz="1200" b="1" dirty="0">
                <a:latin typeface="Times" panose="02020603050405020304" pitchFamily="18" charset="0"/>
                <a:ea typeface="Calibri"/>
                <a:cs typeface="Times" panose="02020603050405020304" pitchFamily="18" charset="0"/>
              </a:rPr>
              <a:t> </a:t>
            </a:r>
            <a:r>
              <a:rPr lang="en-US" sz="1200" b="1" dirty="0" err="1">
                <a:latin typeface="Times" panose="02020603050405020304" pitchFamily="18" charset="0"/>
                <a:ea typeface="Calibri"/>
                <a:cs typeface="Times" panose="02020603050405020304" pitchFamily="18" charset="0"/>
              </a:rPr>
              <a:t>Churna</a:t>
            </a:r>
            <a:r>
              <a:rPr lang="en-US" sz="1200" b="1" dirty="0">
                <a:latin typeface="Times" panose="02020603050405020304" pitchFamily="18" charset="0"/>
                <a:ea typeface="Calibri"/>
                <a:cs typeface="Times" panose="02020603050405020304" pitchFamily="18" charset="0"/>
              </a:rPr>
              <a:t> and </a:t>
            </a:r>
            <a:r>
              <a:rPr lang="en-US" sz="1200" b="1" dirty="0" err="1">
                <a:latin typeface="Times" panose="02020603050405020304" pitchFamily="18" charset="0"/>
                <a:ea typeface="Calibri"/>
                <a:cs typeface="Times" panose="02020603050405020304" pitchFamily="18" charset="0"/>
              </a:rPr>
              <a:t>NarayanaTaila</a:t>
            </a:r>
            <a:r>
              <a:rPr lang="en-US" sz="1200" b="1" dirty="0">
                <a:latin typeface="Times" panose="02020603050405020304" pitchFamily="18" charset="0"/>
                <a:ea typeface="Calibri"/>
                <a:cs typeface="Times" panose="02020603050405020304" pitchFamily="18" charset="0"/>
              </a:rPr>
              <a:t> in Osteoarthritis Knee (</a:t>
            </a:r>
            <a:r>
              <a:rPr lang="en-US" sz="1200" b="1" dirty="0" err="1">
                <a:latin typeface="Times" panose="02020603050405020304" pitchFamily="18" charset="0"/>
                <a:ea typeface="Calibri"/>
                <a:cs typeface="Times" panose="02020603050405020304" pitchFamily="18" charset="0"/>
              </a:rPr>
              <a:t>Janugat</a:t>
            </a:r>
            <a:r>
              <a:rPr lang="en-US" sz="1200" b="1" dirty="0">
                <a:latin typeface="Times" panose="02020603050405020304" pitchFamily="18" charset="0"/>
                <a:ea typeface="Calibri"/>
                <a:cs typeface="Times" panose="02020603050405020304" pitchFamily="18" charset="0"/>
              </a:rPr>
              <a:t> </a:t>
            </a:r>
            <a:r>
              <a:rPr lang="en-US" sz="1200" b="1" dirty="0" err="1">
                <a:latin typeface="Times" panose="02020603050405020304" pitchFamily="18" charset="0"/>
                <a:ea typeface="Calibri"/>
                <a:cs typeface="Times" panose="02020603050405020304" pitchFamily="18" charset="0"/>
              </a:rPr>
              <a:t>Sandhivata</a:t>
            </a:r>
            <a:r>
              <a:rPr lang="en-US" sz="1200" b="1" dirty="0">
                <a:latin typeface="Times" panose="02020603050405020304" pitchFamily="18" charset="0"/>
                <a:ea typeface="Calibri"/>
                <a:cs typeface="Times" panose="02020603050405020304" pitchFamily="18" charset="0"/>
              </a:rPr>
              <a:t>)</a:t>
            </a:r>
            <a:endParaRPr lang="en-IN" sz="1200" b="1" dirty="0">
              <a:latin typeface="Times" panose="02020603050405020304" pitchFamily="18" charset="0"/>
              <a:ea typeface="Calibri"/>
              <a:cs typeface="Times" panose="02020603050405020304" pitchFamily="18" charset="0"/>
            </a:endParaRPr>
          </a:p>
        </p:txBody>
      </p:sp>
      <p:pic>
        <p:nvPicPr>
          <p:cNvPr id="5120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765" y="1020415"/>
            <a:ext cx="2250281" cy="164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88980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6"/>
          </a:lnRef>
          <a:fillRef idx="2">
            <a:schemeClr val="accent6"/>
          </a:fillRef>
          <a:effectRef idx="1">
            <a:schemeClr val="accent6"/>
          </a:effectRef>
          <a:fontRef idx="minor">
            <a:schemeClr val="dk1"/>
          </a:fontRef>
        </p:style>
        <p:txBody>
          <a:bodyPr>
            <a:normAutofit fontScale="90000"/>
          </a:bodyPr>
          <a:lstStyle/>
          <a:p>
            <a:pPr>
              <a:defRPr/>
            </a:pPr>
            <a:r>
              <a:rPr lang="en-IN" dirty="0"/>
              <a:t>Impact of </a:t>
            </a:r>
            <a:r>
              <a:rPr lang="en-IN" dirty="0">
                <a:latin typeface="Times" panose="02020603050405020304" pitchFamily="18" charset="0"/>
                <a:cs typeface="Times" panose="02020603050405020304" pitchFamily="18" charset="0"/>
              </a:rPr>
              <a:t>CCRAS</a:t>
            </a:r>
            <a:r>
              <a:rPr lang="en-IN" dirty="0"/>
              <a:t> </a:t>
            </a:r>
            <a:r>
              <a:rPr lang="en-US" dirty="0"/>
              <a:t>Research oriented public health services</a:t>
            </a:r>
          </a:p>
        </p:txBody>
      </p:sp>
      <p:graphicFrame>
        <p:nvGraphicFramePr>
          <p:cNvPr id="2050" name="Content Placeholder 3"/>
          <p:cNvGraphicFramePr>
            <a:graphicFrameLocks noGrp="1"/>
          </p:cNvGraphicFramePr>
          <p:nvPr>
            <p:ph idx="1"/>
          </p:nvPr>
        </p:nvGraphicFramePr>
        <p:xfrm>
          <a:off x="1390650" y="1162050"/>
          <a:ext cx="3505200" cy="3562350"/>
        </p:xfrm>
        <a:graphic>
          <a:graphicData uri="http://schemas.openxmlformats.org/presentationml/2006/ole">
            <mc:AlternateContent xmlns:mc="http://schemas.openxmlformats.org/markup-compatibility/2006">
              <mc:Choice xmlns:v="urn:schemas-microsoft-com:vml" Requires="v">
                <p:oleObj spid="_x0000_s1025" r:id="rId3" imgW="4676037" imgH="4749196" progId="Excel.Sheet.8">
                  <p:embed/>
                </p:oleObj>
              </mc:Choice>
              <mc:Fallback>
                <p:oleObj r:id="rId3" imgW="4676037" imgH="4749196" progId="Excel.Sheet.8">
                  <p:embed/>
                  <p:pic>
                    <p:nvPicPr>
                      <p:cNvPr id="2050" name="Content Placeholder 3"/>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0650" y="1162050"/>
                        <a:ext cx="3505200" cy="3562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1" name="Chart 4"/>
          <p:cNvGraphicFramePr>
            <a:graphicFrameLocks/>
          </p:cNvGraphicFramePr>
          <p:nvPr>
            <p:extLst>
              <p:ext uri="{D42A27DB-BD31-4B8C-83A1-F6EECF244321}">
                <p14:modId xmlns:p14="http://schemas.microsoft.com/office/powerpoint/2010/main" val="636133902"/>
              </p:ext>
            </p:extLst>
          </p:nvPr>
        </p:nvGraphicFramePr>
        <p:xfrm>
          <a:off x="4933950" y="1276350"/>
          <a:ext cx="2933700" cy="3448050"/>
        </p:xfrm>
        <a:graphic>
          <a:graphicData uri="http://schemas.openxmlformats.org/presentationml/2006/ole">
            <mc:AlternateContent xmlns:mc="http://schemas.openxmlformats.org/markup-compatibility/2006">
              <mc:Choice xmlns:v="urn:schemas-microsoft-com:vml" Requires="v">
                <p:oleObj spid="_x0000_s1026" r:id="rId5" imgW="3913971" imgH="4901609" progId="Excel.Sheet.8">
                  <p:embed/>
                </p:oleObj>
              </mc:Choice>
              <mc:Fallback>
                <p:oleObj r:id="rId5" imgW="3913971" imgH="4901609" progId="Excel.Sheet.8">
                  <p:embed/>
                  <p:pic>
                    <p:nvPicPr>
                      <p:cNvPr id="2051" name="Chart 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3950" y="1276350"/>
                        <a:ext cx="2933700" cy="3448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053" name="Picture 5" descr="Logo - Copy.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00850" y="777479"/>
            <a:ext cx="61436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35195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03279" y="2645280"/>
            <a:ext cx="7500485" cy="1159800"/>
          </a:xfrm>
        </p:spPr>
        <p:txBody>
          <a:bodyPr/>
          <a:lstStyle/>
          <a:p>
            <a:r>
              <a:rPr lang="en-US" sz="3600" dirty="0">
                <a:ln w="0">
                  <a:solidFill>
                    <a:schemeClr val="tx1"/>
                  </a:solidFill>
                </a:ln>
                <a:solidFill>
                  <a:schemeClr val="accent1"/>
                </a:solidFill>
                <a:effectLst>
                  <a:outerShdw blurRad="38100" dist="25400" dir="5400000" algn="ctr" rotWithShape="0">
                    <a:srgbClr val="6E747A">
                      <a:alpha val="43000"/>
                    </a:srgbClr>
                  </a:outerShdw>
                </a:effectLst>
                <a:latin typeface="Times" panose="02020603050405020304" pitchFamily="18" charset="0"/>
                <a:cs typeface="Times" panose="02020603050405020304" pitchFamily="18" charset="0"/>
              </a:rPr>
              <a:t>Medicinal Plant Research </a:t>
            </a:r>
            <a:endParaRPr lang="en-IN" sz="3600" dirty="0">
              <a:ln w="0">
                <a:solidFill>
                  <a:schemeClr val="tx1"/>
                </a:solidFill>
              </a:ln>
              <a:solidFill>
                <a:schemeClr val="accent1"/>
              </a:solidFill>
              <a:effectLst>
                <a:outerShdw blurRad="38100" dist="25400" dir="5400000" algn="ctr" rotWithShape="0">
                  <a:srgbClr val="6E747A">
                    <a:alpha val="43000"/>
                  </a:srgbClr>
                </a:outerShdw>
              </a:effectLst>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8353354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1657350" y="171450"/>
            <a:ext cx="4343400" cy="628650"/>
          </a:xfrm>
        </p:spPr>
        <p:txBody>
          <a:bodyPr/>
          <a:lstStyle/>
          <a:p>
            <a:pPr marL="257175" indent="-257175">
              <a:lnSpc>
                <a:spcPct val="114000"/>
              </a:lnSpc>
              <a:spcAft>
                <a:spcPts val="450"/>
              </a:spcAft>
            </a:pPr>
            <a:r>
              <a:rPr lang="en-US" altLang="en-US" sz="2100" b="1" dirty="0">
                <a:latin typeface="Times New Roman" panose="02020603050405020304" pitchFamily="18" charset="0"/>
                <a:cs typeface="Times New Roman" panose="02020603050405020304" pitchFamily="18" charset="0"/>
              </a:rPr>
              <a:t>Medicinal Plant Research </a:t>
            </a:r>
            <a:br>
              <a:rPr lang="en-US" altLang="en-US" sz="2100" b="1" dirty="0">
                <a:latin typeface="Times New Roman" panose="02020603050405020304" pitchFamily="18" charset="0"/>
                <a:cs typeface="Times New Roman" panose="02020603050405020304" pitchFamily="18" charset="0"/>
              </a:rPr>
            </a:br>
            <a:endParaRPr lang="en-US" altLang="en-US" sz="2100" b="1" dirty="0">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a:off x="1494235" y="535781"/>
            <a:ext cx="6155531" cy="0"/>
          </a:xfrm>
          <a:prstGeom prst="line">
            <a:avLst/>
          </a:prstGeom>
          <a:ln>
            <a:solidFill>
              <a:srgbClr val="011307"/>
            </a:solidFill>
          </a:ln>
        </p:spPr>
        <p:style>
          <a:lnRef idx="2">
            <a:schemeClr val="dk1"/>
          </a:lnRef>
          <a:fillRef idx="0">
            <a:schemeClr val="dk1"/>
          </a:fillRef>
          <a:effectRef idx="1">
            <a:schemeClr val="dk1"/>
          </a:effectRef>
          <a:fontRef idx="minor">
            <a:schemeClr val="tx1"/>
          </a:fontRef>
        </p:style>
      </p:cxnSp>
      <p:pic>
        <p:nvPicPr>
          <p:cNvPr id="57348" name="Picture 2" descr="F:\cover page\Medicinal Plants Research vol-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0750" y="742950"/>
            <a:ext cx="1846660" cy="2458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Diagram 6"/>
          <p:cNvGraphicFramePr/>
          <p:nvPr>
            <p:extLst>
              <p:ext uri="{D42A27DB-BD31-4B8C-83A1-F6EECF244321}">
                <p14:modId xmlns:p14="http://schemas.microsoft.com/office/powerpoint/2010/main" val="4123891927"/>
              </p:ext>
            </p:extLst>
          </p:nvPr>
        </p:nvGraphicFramePr>
        <p:xfrm>
          <a:off x="1428750" y="504202"/>
          <a:ext cx="4229100" cy="24675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7350" name="Picture 5" descr="Logo - Copy.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200900" y="0"/>
            <a:ext cx="61436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2"/>
          <p:cNvSpPr>
            <a:spLocks noChangeArrowheads="1"/>
          </p:cNvSpPr>
          <p:nvPr/>
        </p:nvSpPr>
        <p:spPr bwMode="auto">
          <a:xfrm>
            <a:off x="914400" y="3373040"/>
            <a:ext cx="6972300" cy="1770459"/>
          </a:xfrm>
          <a:prstGeom prst="roundRect">
            <a:avLst>
              <a:gd name="adj" fmla="val 16667"/>
            </a:avLst>
          </a:prstGeom>
          <a:gradFill rotWithShape="0">
            <a:gsLst>
              <a:gs pos="0">
                <a:srgbClr val="FFFFFF"/>
              </a:gs>
              <a:gs pos="100000">
                <a:srgbClr val="B6DDE8"/>
              </a:gs>
            </a:gsLst>
            <a:lin ang="5400000" scaled="1"/>
          </a:gradFill>
          <a:ln w="12700">
            <a:solidFill>
              <a:srgbClr val="92CDDC"/>
            </a:solidFill>
            <a:round/>
            <a:headEnd/>
            <a:tailEnd/>
          </a:ln>
          <a:effectLst>
            <a:outerShdw dist="28398" dir="3806097" algn="ctr" rotWithShape="0">
              <a:srgbClr val="205867">
                <a:alpha val="50000"/>
              </a:srgbClr>
            </a:outerShdw>
          </a:effectLst>
        </p:spPr>
        <p:txBody>
          <a:bodyPr/>
          <a:lstStyle/>
          <a:p>
            <a:pPr lvl="1" algn="just">
              <a:spcAft>
                <a:spcPts val="450"/>
              </a:spcAft>
              <a:buClr>
                <a:schemeClr val="accent3"/>
              </a:buClr>
              <a:buSzPct val="80000"/>
              <a:defRPr/>
            </a:pPr>
            <a:r>
              <a:rPr lang="en-US" sz="1050" dirty="0">
                <a:latin typeface="Times New Roman" pitchFamily="18" charset="0"/>
                <a:cs typeface="Times New Roman" pitchFamily="18" charset="0"/>
              </a:rPr>
              <a:t>International recognition to the herbarium at five institutes (listed in INDEX HERBARIORUM and accredited with acronyms by the </a:t>
            </a:r>
            <a:r>
              <a:rPr lang="en-US" sz="1050" b="1" dirty="0">
                <a:latin typeface="Times New Roman" pitchFamily="18" charset="0"/>
                <a:cs typeface="Times New Roman" pitchFamily="18" charset="0"/>
              </a:rPr>
              <a:t>New York Botanical Garden, USA)</a:t>
            </a:r>
          </a:p>
          <a:p>
            <a:pPr marL="346472" lvl="1" indent="-264319" algn="just">
              <a:spcAft>
                <a:spcPts val="450"/>
              </a:spcAft>
              <a:buClr>
                <a:schemeClr val="accent3"/>
              </a:buClr>
              <a:buSzPct val="80000"/>
              <a:buFont typeface="Wingdings" pitchFamily="2" charset="2"/>
              <a:buChar char=""/>
              <a:defRPr/>
            </a:pPr>
            <a:r>
              <a:rPr lang="en-US" sz="1200" dirty="0">
                <a:latin typeface="Times New Roman" pitchFamily="18" charset="0"/>
                <a:cs typeface="Times New Roman" pitchFamily="18" charset="0"/>
              </a:rPr>
              <a:t>Regional Research Institute of Himalayan Flora, </a:t>
            </a:r>
            <a:r>
              <a:rPr lang="en-US" sz="1200" dirty="0" err="1">
                <a:latin typeface="Times New Roman" pitchFamily="18" charset="0"/>
                <a:cs typeface="Times New Roman" pitchFamily="18" charset="0"/>
              </a:rPr>
              <a:t>Tarikhet</a:t>
            </a:r>
            <a:r>
              <a:rPr lang="en-US" sz="1200" dirty="0">
                <a:latin typeface="Times New Roman" pitchFamily="18" charset="0"/>
                <a:cs typeface="Times New Roman" pitchFamily="18" charset="0"/>
              </a:rPr>
              <a:t> – ‘RKT’</a:t>
            </a:r>
          </a:p>
          <a:p>
            <a:pPr marL="346472" lvl="1" indent="-264319" algn="just">
              <a:spcAft>
                <a:spcPts val="450"/>
              </a:spcAft>
              <a:buClr>
                <a:schemeClr val="accent3"/>
              </a:buClr>
              <a:buSzPct val="80000"/>
              <a:buFont typeface="Wingdings" pitchFamily="2" charset="2"/>
              <a:buChar char=""/>
              <a:defRPr/>
            </a:pPr>
            <a:r>
              <a:rPr lang="en-US" sz="1200" dirty="0">
                <a:latin typeface="Times New Roman" pitchFamily="18" charset="0"/>
                <a:cs typeface="Times New Roman" pitchFamily="18" charset="0"/>
              </a:rPr>
              <a:t>Central Ayurveda Research Institute, Jhansi– ‘JHS’</a:t>
            </a:r>
          </a:p>
          <a:p>
            <a:pPr marL="346472" lvl="1" indent="-264319" algn="just">
              <a:spcAft>
                <a:spcPts val="450"/>
              </a:spcAft>
              <a:buClr>
                <a:schemeClr val="accent3"/>
              </a:buClr>
              <a:buSzPct val="80000"/>
              <a:buFont typeface="Wingdings" pitchFamily="2" charset="2"/>
              <a:buChar char=""/>
              <a:defRPr/>
            </a:pPr>
            <a:r>
              <a:rPr lang="en-US" sz="1200" dirty="0">
                <a:latin typeface="Times New Roman" pitchFamily="18" charset="0"/>
                <a:cs typeface="Times New Roman" pitchFamily="18" charset="0"/>
              </a:rPr>
              <a:t>Central Ayurveda Research Institute, Bangalore – ‘RRCBI’</a:t>
            </a:r>
          </a:p>
          <a:p>
            <a:pPr marL="346472" lvl="1" indent="-264319" algn="just">
              <a:spcAft>
                <a:spcPts val="450"/>
              </a:spcAft>
              <a:buClr>
                <a:schemeClr val="accent3"/>
              </a:buClr>
              <a:buSzPct val="80000"/>
              <a:buFont typeface="Wingdings" pitchFamily="2" charset="2"/>
              <a:buChar char=""/>
              <a:defRPr/>
            </a:pPr>
            <a:r>
              <a:rPr lang="en-US" sz="1200" dirty="0">
                <a:latin typeface="Times New Roman" pitchFamily="18" charset="0"/>
                <a:cs typeface="Times New Roman" pitchFamily="18" charset="0"/>
              </a:rPr>
              <a:t>Regional Ayurveda Research Institute, </a:t>
            </a:r>
            <a:r>
              <a:rPr lang="en-US" sz="1200" dirty="0" err="1">
                <a:latin typeface="Times New Roman" pitchFamily="18" charset="0"/>
                <a:cs typeface="Times New Roman" pitchFamily="18" charset="0"/>
              </a:rPr>
              <a:t>Itanagar</a:t>
            </a:r>
            <a:r>
              <a:rPr lang="en-US" sz="1200" dirty="0">
                <a:latin typeface="Times New Roman" pitchFamily="18" charset="0"/>
                <a:cs typeface="Times New Roman" pitchFamily="18" charset="0"/>
              </a:rPr>
              <a:t> – ‘ARRI’</a:t>
            </a:r>
          </a:p>
          <a:p>
            <a:pPr marL="346472" lvl="1" indent="-264319" algn="just">
              <a:spcAft>
                <a:spcPts val="450"/>
              </a:spcAft>
              <a:buClr>
                <a:schemeClr val="accent3"/>
              </a:buClr>
              <a:buSzPct val="80000"/>
              <a:buFont typeface="Wingdings" pitchFamily="2" charset="2"/>
              <a:buChar char=""/>
              <a:defRPr/>
            </a:pPr>
            <a:r>
              <a:rPr lang="en-US" sz="1200" dirty="0">
                <a:latin typeface="Times New Roman" pitchFamily="18" charset="0"/>
                <a:cs typeface="Times New Roman" pitchFamily="18" charset="0"/>
              </a:rPr>
              <a:t>Central Ayurveda Research Institute, </a:t>
            </a:r>
            <a:r>
              <a:rPr lang="en-US" sz="1200" dirty="0" err="1">
                <a:latin typeface="Times New Roman" pitchFamily="18" charset="0"/>
                <a:cs typeface="Times New Roman" pitchFamily="18" charset="0"/>
              </a:rPr>
              <a:t>Guwahati</a:t>
            </a:r>
            <a:r>
              <a:rPr lang="en-US" sz="1200" dirty="0">
                <a:latin typeface="Times New Roman" pitchFamily="18" charset="0"/>
                <a:cs typeface="Times New Roman" pitchFamily="18" charset="0"/>
              </a:rPr>
              <a:t>- ‘NEHAR’</a:t>
            </a:r>
          </a:p>
          <a:p>
            <a:pPr lvl="1">
              <a:defRPr/>
            </a:pPr>
            <a:endParaRPr lang="en-US" sz="1200" b="1" dirty="0">
              <a:latin typeface="Mangal" pitchFamily="18" charset="0"/>
              <a:ea typeface="Arial" pitchFamily="34" charset="0"/>
            </a:endParaRPr>
          </a:p>
          <a:p>
            <a:pPr>
              <a:defRPr/>
            </a:pPr>
            <a:endParaRPr lang="en-US" sz="2100" dirty="0"/>
          </a:p>
        </p:txBody>
      </p:sp>
      <p:grpSp>
        <p:nvGrpSpPr>
          <p:cNvPr id="57352" name="Group 8"/>
          <p:cNvGrpSpPr>
            <a:grpSpLocks/>
          </p:cNvGrpSpPr>
          <p:nvPr/>
        </p:nvGrpSpPr>
        <p:grpSpPr bwMode="auto">
          <a:xfrm>
            <a:off x="1485900" y="2800350"/>
            <a:ext cx="4229100" cy="433388"/>
            <a:chOff x="0" y="2616930"/>
            <a:chExt cx="5638799" cy="577980"/>
          </a:xfrm>
        </p:grpSpPr>
        <p:sp>
          <p:nvSpPr>
            <p:cNvPr id="10" name="Rounded Rectangle 9"/>
            <p:cNvSpPr/>
            <p:nvPr/>
          </p:nvSpPr>
          <p:spPr>
            <a:xfrm>
              <a:off x="0" y="2616930"/>
              <a:ext cx="5638799" cy="5779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Rounded Rectangle 4"/>
            <p:cNvSpPr/>
            <p:nvPr/>
          </p:nvSpPr>
          <p:spPr>
            <a:xfrm>
              <a:off x="28575" y="2645511"/>
              <a:ext cx="5581649" cy="520817"/>
            </a:xfrm>
            <a:prstGeom prst="rect">
              <a:avLst/>
            </a:prstGeom>
          </p:spPr>
          <p:style>
            <a:lnRef idx="0">
              <a:scrgbClr r="0" g="0" b="0"/>
            </a:lnRef>
            <a:fillRef idx="0">
              <a:scrgbClr r="0" g="0" b="0"/>
            </a:fillRef>
            <a:effectRef idx="0">
              <a:scrgbClr r="0" g="0" b="0"/>
            </a:effectRef>
            <a:fontRef idx="minor">
              <a:schemeClr val="lt1"/>
            </a:fontRef>
          </p:style>
          <p:txBody>
            <a:bodyPr tIns="68580" bIns="68580" spcCol="1270" anchor="ctr"/>
            <a:lstStyle/>
            <a:p>
              <a:pPr defTabSz="800100">
                <a:lnSpc>
                  <a:spcPct val="90000"/>
                </a:lnSpc>
                <a:spcAft>
                  <a:spcPct val="35000"/>
                </a:spcAft>
                <a:defRPr/>
              </a:pPr>
              <a:r>
                <a:rPr lang="en-US" dirty="0">
                  <a:latin typeface="Times" panose="02020603050405020304" pitchFamily="18" charset="0"/>
                  <a:cs typeface="Times" panose="02020603050405020304" pitchFamily="18" charset="0"/>
                </a:rPr>
                <a:t>30 </a:t>
              </a:r>
              <a:r>
                <a:rPr lang="en-US" dirty="0" err="1">
                  <a:latin typeface="Times" panose="02020603050405020304" pitchFamily="18" charset="0"/>
                  <a:cs typeface="Times" panose="02020603050405020304" pitchFamily="18" charset="0"/>
                </a:rPr>
                <a:t>Agrotechnique</a:t>
              </a:r>
              <a:r>
                <a:rPr lang="en-US" dirty="0">
                  <a:latin typeface="Times" panose="02020603050405020304" pitchFamily="18" charset="0"/>
                  <a:cs typeface="Times" panose="02020603050405020304" pitchFamily="18" charset="0"/>
                </a:rPr>
                <a:t> and 14 in-vitro propagation protocols developed </a:t>
              </a:r>
            </a:p>
          </p:txBody>
        </p:sp>
      </p:grpSp>
    </p:spTree>
    <p:extLst>
      <p:ext uri="{BB962C8B-B14F-4D97-AF65-F5344CB8AC3E}">
        <p14:creationId xmlns:p14="http://schemas.microsoft.com/office/powerpoint/2010/main" val="13146472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2359" y="321469"/>
            <a:ext cx="6642519" cy="300082"/>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defTabSz="685800" fontAlgn="base">
              <a:spcBef>
                <a:spcPct val="0"/>
              </a:spcBef>
              <a:spcAft>
                <a:spcPct val="0"/>
              </a:spcAft>
              <a:buClrTx/>
              <a:defRPr/>
            </a:pPr>
            <a:r>
              <a:rPr lang="en-IN" sz="1350" b="1" kern="1200" dirty="0">
                <a:solidFill>
                  <a:prstClr val="black"/>
                </a:solidFill>
                <a:latin typeface="Times" panose="02020603050405020304" pitchFamily="18" charset="0"/>
                <a:ea typeface="+mn-ea"/>
                <a:cs typeface="Times" panose="02020603050405020304" pitchFamily="18" charset="0"/>
              </a:rPr>
              <a:t>CONSERVATION AND DEMONSTRATION MEDICINAL PLANT GARDEN</a:t>
            </a:r>
          </a:p>
        </p:txBody>
      </p:sp>
      <p:pic>
        <p:nvPicPr>
          <p:cNvPr id="58371" name="Picture 2" descr="C:\Users\AJAY-CCRAS\Desktop\NE 19.08.2021\NE Presentation\Itanagar\Photographs\Plantation and weedining of Kaempferia galanga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8782" y="857250"/>
            <a:ext cx="2778919"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3" descr="C:\Users\AJAY-CCRAS\Desktop\NE 19.08.2021\NE Presentation\Itanagar\Photographs\Nursery at garden 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5578" y="857250"/>
            <a:ext cx="2786063"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4" descr="C:\Users\AJAY-CCRAS\Desktop\NE 19.08.2021\NE Presentation\Itanagar\Photographs\Plantation of Curcuma caesi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8781" y="2839641"/>
            <a:ext cx="2805113" cy="1875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5" descr="C:\Users\AJAY-CCRAS\Desktop\NE 19.08.2021\NE Presentation\Itanagar\Photographs\Green house at garde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5578" y="2839641"/>
            <a:ext cx="2786063"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40981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86051" y="214312"/>
            <a:ext cx="3278981" cy="300082"/>
          </a:xfrm>
          <a:prstGeom prst="rect">
            <a:avLst/>
          </a:prstGeom>
          <a:solidFill>
            <a:schemeClr val="accent2">
              <a:lumMod val="60000"/>
              <a:lumOff val="40000"/>
            </a:schemeClr>
          </a:solidFill>
        </p:spPr>
        <p:txBody>
          <a:bodyPr>
            <a:spAutoFit/>
          </a:bodyPr>
          <a:lstStyle/>
          <a:p>
            <a:pPr algn="ctr" defTabSz="685800" fontAlgn="base">
              <a:spcBef>
                <a:spcPct val="0"/>
              </a:spcBef>
              <a:spcAft>
                <a:spcPct val="0"/>
              </a:spcAft>
              <a:buClrTx/>
              <a:defRPr/>
            </a:pPr>
            <a:r>
              <a:rPr lang="en-IN" sz="1350" b="1" kern="1200" dirty="0">
                <a:solidFill>
                  <a:prstClr val="black"/>
                </a:solidFill>
                <a:latin typeface="Calibri"/>
                <a:ea typeface="+mn-ea"/>
                <a:cs typeface="Arial" panose="020B0604020202020204" pitchFamily="34" charset="0"/>
              </a:rPr>
              <a:t>MEDICINAL PLANT NURSERY</a:t>
            </a:r>
          </a:p>
        </p:txBody>
      </p:sp>
      <p:pic>
        <p:nvPicPr>
          <p:cNvPr id="59395" name="Picture 2" descr="C:\Users\AJAY-CCRAS\Desktop\NE 19.08.2021\NE Presentation\Itanagar\Photographs\Mass cultivation of Euphorbia neerifol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8048" y="750094"/>
            <a:ext cx="2839640" cy="1897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3" descr="C:\Users\AJAY-CCRAS\Desktop\NE 19.08.2021\NE Presentation\Itanagar\Photographs\Mass cultivation of Saraca asoka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5578" y="750094"/>
            <a:ext cx="2965847"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5" descr="C:\Users\AJAY-CCRAS\Desktop\NE 19.08.2021\NE Presentation\Itanagar\Photographs\Green house 1 insid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8048" y="2839641"/>
            <a:ext cx="2839640" cy="1969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6" descr="C:\Users\AJAY-CCRAS\Desktop\NE 19.08.2021\NE Presentation\Itanagar\Photographs\Green house 1 inside 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5578" y="2839642"/>
            <a:ext cx="2938463" cy="1982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76804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178922788"/>
              </p:ext>
            </p:extLst>
          </p:nvPr>
        </p:nvGraphicFramePr>
        <p:xfrm>
          <a:off x="1371600" y="571500"/>
          <a:ext cx="6515100" cy="3829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Down Arrow 9"/>
          <p:cNvSpPr/>
          <p:nvPr/>
        </p:nvSpPr>
        <p:spPr>
          <a:xfrm>
            <a:off x="4572000" y="2400300"/>
            <a:ext cx="285750" cy="2857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IN" sz="1350" kern="1200">
              <a:solidFill>
                <a:prstClr val="white"/>
              </a:solidFill>
              <a:latin typeface="Calibri"/>
            </a:endParaRPr>
          </a:p>
        </p:txBody>
      </p:sp>
      <p:sp>
        <p:nvSpPr>
          <p:cNvPr id="12" name="Rectangle 11"/>
          <p:cNvSpPr/>
          <p:nvPr/>
        </p:nvSpPr>
        <p:spPr>
          <a:xfrm>
            <a:off x="2857500" y="2743200"/>
            <a:ext cx="3543300" cy="285750"/>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r>
              <a:rPr lang="en-US" sz="1500" b="1" kern="1200" dirty="0">
                <a:solidFill>
                  <a:srgbClr val="1F497D"/>
                </a:solidFill>
                <a:latin typeface="Times New Roman" panose="02020603050405020304" pitchFamily="18" charset="0"/>
                <a:cs typeface="Times New Roman" panose="02020603050405020304" pitchFamily="18" charset="0"/>
              </a:rPr>
              <a:t>Screening and Validation</a:t>
            </a:r>
          </a:p>
        </p:txBody>
      </p:sp>
      <p:sp>
        <p:nvSpPr>
          <p:cNvPr id="16" name="Rectangle 15"/>
          <p:cNvSpPr/>
          <p:nvPr/>
        </p:nvSpPr>
        <p:spPr>
          <a:xfrm>
            <a:off x="1771650" y="3429000"/>
            <a:ext cx="2800350" cy="571500"/>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r>
              <a:rPr lang="en-US" sz="1350" kern="1200" dirty="0">
                <a:solidFill>
                  <a:srgbClr val="1F497D"/>
                </a:solidFill>
                <a:latin typeface="Times New Roman" pitchFamily="18" charset="0"/>
                <a:cs typeface="Times New Roman" pitchFamily="18" charset="0"/>
              </a:rPr>
              <a:t>Identification of the LHTs and folk claims pertaining to new indication </a:t>
            </a:r>
            <a:endParaRPr lang="en-IN" sz="1350" kern="1200" dirty="0">
              <a:solidFill>
                <a:srgbClr val="1F497D"/>
              </a:solidFill>
              <a:latin typeface="Times New Roman" pitchFamily="18" charset="0"/>
              <a:cs typeface="Times New Roman" pitchFamily="18" charset="0"/>
            </a:endParaRPr>
          </a:p>
        </p:txBody>
      </p:sp>
      <p:sp>
        <p:nvSpPr>
          <p:cNvPr id="17" name="Rectangle 16"/>
          <p:cNvSpPr/>
          <p:nvPr/>
        </p:nvSpPr>
        <p:spPr>
          <a:xfrm>
            <a:off x="4629150" y="3429000"/>
            <a:ext cx="3028950" cy="571500"/>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r>
              <a:rPr lang="en-US" sz="1350" kern="1200" dirty="0">
                <a:solidFill>
                  <a:srgbClr val="1F497D"/>
                </a:solidFill>
                <a:latin typeface="Times New Roman" pitchFamily="18" charset="0"/>
                <a:cs typeface="Times New Roman" pitchFamily="18" charset="0"/>
              </a:rPr>
              <a:t>Publication of the LHTs and folk claims, which are not novel/ found in classics.</a:t>
            </a:r>
            <a:endParaRPr lang="en-IN" sz="1350" kern="1200" dirty="0">
              <a:solidFill>
                <a:srgbClr val="1F497D"/>
              </a:solidFill>
              <a:latin typeface="Times New Roman" pitchFamily="18" charset="0"/>
              <a:cs typeface="Times New Roman" pitchFamily="18" charset="0"/>
            </a:endParaRPr>
          </a:p>
        </p:txBody>
      </p:sp>
      <p:sp>
        <p:nvSpPr>
          <p:cNvPr id="19" name="Down Arrow 18"/>
          <p:cNvSpPr/>
          <p:nvPr/>
        </p:nvSpPr>
        <p:spPr>
          <a:xfrm>
            <a:off x="3086100" y="3086100"/>
            <a:ext cx="285750" cy="2857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IN" sz="1350" kern="1200">
              <a:solidFill>
                <a:prstClr val="white"/>
              </a:solidFill>
              <a:latin typeface="Calibri"/>
            </a:endParaRPr>
          </a:p>
        </p:txBody>
      </p:sp>
      <p:sp>
        <p:nvSpPr>
          <p:cNvPr id="20" name="Down Arrow 19"/>
          <p:cNvSpPr/>
          <p:nvPr/>
        </p:nvSpPr>
        <p:spPr>
          <a:xfrm>
            <a:off x="5943600" y="3086100"/>
            <a:ext cx="285750" cy="2857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IN" sz="1350" kern="1200">
              <a:solidFill>
                <a:prstClr val="white"/>
              </a:solidFill>
              <a:latin typeface="Calibri"/>
            </a:endParaRPr>
          </a:p>
        </p:txBody>
      </p:sp>
      <p:sp>
        <p:nvSpPr>
          <p:cNvPr id="60425" name="Rectangle 20"/>
          <p:cNvSpPr>
            <a:spLocks noChangeArrowheads="1"/>
          </p:cNvSpPr>
          <p:nvPr/>
        </p:nvSpPr>
        <p:spPr bwMode="auto">
          <a:xfrm>
            <a:off x="679508" y="1"/>
            <a:ext cx="8045042" cy="646331"/>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1" fontAlgn="base" hangingPunct="1">
              <a:spcBef>
                <a:spcPct val="0"/>
              </a:spcBef>
              <a:spcAft>
                <a:spcPct val="0"/>
              </a:spcAft>
              <a:buClrTx/>
            </a:pPr>
            <a:r>
              <a:rPr lang="en-US" altLang="en-US" sz="1800" b="1" kern="1200" dirty="0">
                <a:solidFill>
                  <a:prstClr val="black"/>
                </a:solidFill>
                <a:latin typeface="Times New Roman" panose="02020603050405020304" pitchFamily="18" charset="0"/>
                <a:ea typeface="+mn-ea"/>
                <a:cs typeface="Times New Roman" panose="02020603050405020304" pitchFamily="18" charset="0"/>
              </a:rPr>
              <a:t>Validation of Local Health Traditions (LHTs) and Ethno-Medical </a:t>
            </a:r>
            <a:r>
              <a:rPr lang="en-US" altLang="en-US" sz="1800" b="1" kern="1200" dirty="0" err="1">
                <a:solidFill>
                  <a:prstClr val="black"/>
                </a:solidFill>
                <a:latin typeface="Times New Roman" panose="02020603050405020304" pitchFamily="18" charset="0"/>
                <a:ea typeface="+mn-ea"/>
                <a:cs typeface="Times New Roman" panose="02020603050405020304" pitchFamily="18" charset="0"/>
              </a:rPr>
              <a:t>Pracitces</a:t>
            </a:r>
            <a:r>
              <a:rPr lang="en-US" altLang="en-US" sz="1800" b="1" kern="1200" dirty="0">
                <a:solidFill>
                  <a:prstClr val="black"/>
                </a:solidFill>
                <a:latin typeface="Times New Roman" panose="02020603050405020304" pitchFamily="18" charset="0"/>
                <a:ea typeface="+mn-ea"/>
                <a:cs typeface="Times New Roman" panose="02020603050405020304" pitchFamily="18" charset="0"/>
              </a:rPr>
              <a:t> (EMPs) for generation of Scientific Evidences </a:t>
            </a:r>
            <a:endParaRPr lang="en-IN" altLang="en-US" sz="1800" kern="1200" dirty="0">
              <a:solidFill>
                <a:prstClr val="black"/>
              </a:solidFill>
              <a:ea typeface="+mn-ea"/>
            </a:endParaRPr>
          </a:p>
        </p:txBody>
      </p:sp>
      <p:sp>
        <p:nvSpPr>
          <p:cNvPr id="22" name="Rectangle 21"/>
          <p:cNvSpPr/>
          <p:nvPr/>
        </p:nvSpPr>
        <p:spPr>
          <a:xfrm>
            <a:off x="3143250" y="4400550"/>
            <a:ext cx="2800350" cy="571500"/>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r>
              <a:rPr lang="en-US" sz="1350" kern="1200" dirty="0">
                <a:solidFill>
                  <a:srgbClr val="1F497D"/>
                </a:solidFill>
                <a:latin typeface="Times New Roman" pitchFamily="18" charset="0"/>
                <a:cs typeface="Times New Roman" pitchFamily="18" charset="0"/>
              </a:rPr>
              <a:t>Total 1140 folklore collected in THCRP and  1496 in MEBS so far </a:t>
            </a:r>
            <a:endParaRPr lang="en-IN" sz="1350" kern="1200" dirty="0">
              <a:solidFill>
                <a:srgbClr val="1F497D"/>
              </a:solidFill>
              <a:latin typeface="Times New Roman" pitchFamily="18" charset="0"/>
              <a:cs typeface="Times New Roman" pitchFamily="18" charset="0"/>
            </a:endParaRPr>
          </a:p>
        </p:txBody>
      </p:sp>
      <p:sp>
        <p:nvSpPr>
          <p:cNvPr id="23" name="Down Arrow 22"/>
          <p:cNvSpPr/>
          <p:nvPr/>
        </p:nvSpPr>
        <p:spPr>
          <a:xfrm>
            <a:off x="4457700" y="4057650"/>
            <a:ext cx="285750" cy="2857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buClrTx/>
              <a:defRPr/>
            </a:pPr>
            <a:endParaRPr lang="en-IN" sz="1350" kern="1200">
              <a:solidFill>
                <a:prstClr val="white"/>
              </a:solidFill>
              <a:latin typeface="Calibri"/>
            </a:endParaRPr>
          </a:p>
        </p:txBody>
      </p:sp>
      <p:sp>
        <p:nvSpPr>
          <p:cNvPr id="24" name="Rectangle 23"/>
          <p:cNvSpPr/>
          <p:nvPr/>
        </p:nvSpPr>
        <p:spPr>
          <a:xfrm>
            <a:off x="6115050" y="4171950"/>
            <a:ext cx="1885950" cy="800100"/>
          </a:xfrm>
          <a:prstGeom prst="rect">
            <a:avLst/>
          </a:prstGeom>
          <a:ln/>
        </p:spPr>
        <p:style>
          <a:lnRef idx="1">
            <a:schemeClr val="accent6"/>
          </a:lnRef>
          <a:fillRef idx="2">
            <a:schemeClr val="accent6"/>
          </a:fillRef>
          <a:effectRef idx="1">
            <a:schemeClr val="accent6"/>
          </a:effectRef>
          <a:fontRef idx="minor">
            <a:schemeClr val="dk1"/>
          </a:fontRef>
        </p:style>
        <p:txBody>
          <a:bodyPr anchor="ctr"/>
          <a:lstStyle/>
          <a:p>
            <a:pPr defTabSz="685800" fontAlgn="base">
              <a:spcBef>
                <a:spcPct val="0"/>
              </a:spcBef>
              <a:spcAft>
                <a:spcPct val="0"/>
              </a:spcAft>
              <a:buClrTx/>
              <a:defRPr/>
            </a:pPr>
            <a:r>
              <a:rPr lang="en-IN" sz="975" kern="1200" dirty="0">
                <a:solidFill>
                  <a:srgbClr val="1F497D">
                    <a:lumMod val="50000"/>
                  </a:srgbClr>
                </a:solidFill>
                <a:latin typeface="Times New Roman" pitchFamily="18" charset="0"/>
                <a:cs typeface="Times New Roman" pitchFamily="18" charset="0"/>
              </a:rPr>
              <a:t>Success stories</a:t>
            </a:r>
          </a:p>
          <a:p>
            <a:pPr defTabSz="685800" fontAlgn="base">
              <a:spcBef>
                <a:spcPct val="0"/>
              </a:spcBef>
              <a:spcAft>
                <a:spcPct val="0"/>
              </a:spcAft>
              <a:buClrTx/>
              <a:buFont typeface="Arial" pitchFamily="34" charset="0"/>
              <a:buChar char="•"/>
              <a:defRPr/>
            </a:pPr>
            <a:r>
              <a:rPr lang="en-IN" sz="975" kern="1200" dirty="0">
                <a:solidFill>
                  <a:srgbClr val="1F497D">
                    <a:lumMod val="50000"/>
                  </a:srgbClr>
                </a:solidFill>
                <a:latin typeface="Times New Roman" pitchFamily="18" charset="0"/>
                <a:cs typeface="Times New Roman" pitchFamily="18" charset="0"/>
              </a:rPr>
              <a:t> C1 Oil for wound healing </a:t>
            </a:r>
          </a:p>
          <a:p>
            <a:pPr defTabSz="685800" fontAlgn="base">
              <a:spcBef>
                <a:spcPct val="0"/>
              </a:spcBef>
              <a:spcAft>
                <a:spcPct val="0"/>
              </a:spcAft>
              <a:buClrTx/>
              <a:buFont typeface="Arial" pitchFamily="34" charset="0"/>
              <a:buChar char="•"/>
              <a:defRPr/>
            </a:pPr>
            <a:r>
              <a:rPr lang="en-IN" sz="975" kern="1200" dirty="0">
                <a:solidFill>
                  <a:srgbClr val="1F497D">
                    <a:lumMod val="50000"/>
                  </a:srgbClr>
                </a:solidFill>
                <a:latin typeface="Times New Roman" pitchFamily="18" charset="0"/>
                <a:cs typeface="Times New Roman" pitchFamily="18" charset="0"/>
              </a:rPr>
              <a:t>  AYUSH D for Diabetes Mellitus </a:t>
            </a:r>
          </a:p>
          <a:p>
            <a:pPr defTabSz="685800" fontAlgn="base">
              <a:spcBef>
                <a:spcPct val="0"/>
              </a:spcBef>
              <a:spcAft>
                <a:spcPct val="0"/>
              </a:spcAft>
              <a:buClrTx/>
              <a:buFont typeface="Arial" pitchFamily="34" charset="0"/>
              <a:buChar char="•"/>
              <a:defRPr/>
            </a:pPr>
            <a:r>
              <a:rPr lang="en-IN" sz="975" kern="1200" dirty="0">
                <a:solidFill>
                  <a:srgbClr val="1F497D">
                    <a:lumMod val="50000"/>
                  </a:srgbClr>
                </a:solidFill>
                <a:latin typeface="Times New Roman" pitchFamily="18" charset="0"/>
                <a:cs typeface="Times New Roman" pitchFamily="18" charset="0"/>
              </a:rPr>
              <a:t> AYUSH A for Bronchial Asthma</a:t>
            </a:r>
          </a:p>
        </p:txBody>
      </p:sp>
    </p:spTree>
    <p:extLst>
      <p:ext uri="{BB962C8B-B14F-4D97-AF65-F5344CB8AC3E}">
        <p14:creationId xmlns:p14="http://schemas.microsoft.com/office/powerpoint/2010/main" val="13323765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229" y="114300"/>
            <a:ext cx="3984771" cy="914400"/>
          </a:xfrm>
        </p:spPr>
        <p:style>
          <a:lnRef idx="1">
            <a:schemeClr val="accent3"/>
          </a:lnRef>
          <a:fillRef idx="2">
            <a:schemeClr val="accent3"/>
          </a:fillRef>
          <a:effectRef idx="1">
            <a:schemeClr val="accent3"/>
          </a:effectRef>
          <a:fontRef idx="minor">
            <a:schemeClr val="dk1"/>
          </a:fontRef>
        </p:style>
        <p:txBody>
          <a:bodyPr rtlCol="0">
            <a:normAutofit/>
          </a:bodyPr>
          <a:lstStyle/>
          <a:p>
            <a:pPr eaLnBrk="1" fontAlgn="auto" hangingPunct="1">
              <a:spcAft>
                <a:spcPts val="0"/>
              </a:spcAft>
              <a:defRPr/>
            </a:pPr>
            <a:r>
              <a:rPr lang="en-US" sz="2200" b="1" dirty="0">
                <a:latin typeface="Times" panose="02020603060405020304" pitchFamily="18" charset="0"/>
              </a:rPr>
              <a:t>National Raw Drug Repository (NRDR)</a:t>
            </a:r>
          </a:p>
        </p:txBody>
      </p:sp>
      <p:sp>
        <p:nvSpPr>
          <p:cNvPr id="61443" name="Content Placeholder 2"/>
          <p:cNvSpPr>
            <a:spLocks noGrp="1"/>
          </p:cNvSpPr>
          <p:nvPr>
            <p:ph idx="1"/>
          </p:nvPr>
        </p:nvSpPr>
        <p:spPr>
          <a:xfrm>
            <a:off x="1485900" y="1028700"/>
            <a:ext cx="3314700" cy="1657350"/>
          </a:xfrm>
        </p:spPr>
        <p:txBody>
          <a:bodyPr/>
          <a:lstStyle/>
          <a:p>
            <a:pPr algn="just" eaLnBrk="1" hangingPunct="1"/>
            <a:r>
              <a:rPr lang="en-GB" altLang="en-US" sz="1350" dirty="0">
                <a:latin typeface="Times" panose="02020603050405020304" pitchFamily="18" charset="0"/>
              </a:rPr>
              <a:t>82 monographs completed encompassing Pharmacognosy, Chemistry, preservation (BRS reference samples) and Documentation of data. </a:t>
            </a:r>
          </a:p>
          <a:p>
            <a:pPr algn="just" eaLnBrk="1" hangingPunct="1"/>
            <a:r>
              <a:rPr lang="en-GB" altLang="en-US" sz="1350" dirty="0">
                <a:latin typeface="Times" panose="02020603050405020304" pitchFamily="18" charset="0"/>
              </a:rPr>
              <a:t>More than 200 plant species collected from its natural habitat through survey units. </a:t>
            </a:r>
            <a:endParaRPr lang="en-IN" altLang="en-US" sz="1200" dirty="0">
              <a:latin typeface="Times" panose="02020603050405020304" pitchFamily="18" charset="0"/>
            </a:endParaRPr>
          </a:p>
          <a:p>
            <a:pPr algn="just" eaLnBrk="1" hangingPunct="1"/>
            <a:endParaRPr lang="en-IN" altLang="en-US" sz="1350" dirty="0">
              <a:latin typeface="Times" panose="02020603050405020304" pitchFamily="18" charset="0"/>
            </a:endParaRPr>
          </a:p>
          <a:p>
            <a:pPr algn="just" eaLnBrk="1" hangingPunct="1">
              <a:buFont typeface="Arial" panose="020B0604020202020204" pitchFamily="34" charset="0"/>
              <a:buNone/>
            </a:pPr>
            <a:endParaRPr lang="en-US" altLang="en-US" sz="1350" dirty="0">
              <a:latin typeface="Times" panose="02020603050405020304" pitchFamily="18" charset="0"/>
            </a:endParaRPr>
          </a:p>
        </p:txBody>
      </p:sp>
      <p:pic>
        <p:nvPicPr>
          <p:cNvPr id="6144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85900" y="3600450"/>
            <a:ext cx="3200400" cy="147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TextBox 5"/>
          <p:cNvSpPr txBox="1">
            <a:spLocks noChangeArrowheads="1"/>
          </p:cNvSpPr>
          <p:nvPr/>
        </p:nvSpPr>
        <p:spPr bwMode="auto">
          <a:xfrm>
            <a:off x="1543050" y="2571751"/>
            <a:ext cx="3143250" cy="992579"/>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1050" b="1" dirty="0">
                <a:latin typeface="Times" panose="02020603050405020304" pitchFamily="18" charset="0"/>
              </a:rPr>
              <a:t>Expected Outcome: </a:t>
            </a:r>
          </a:p>
          <a:p>
            <a:pPr algn="just" eaLnBrk="1" hangingPunct="1"/>
            <a:r>
              <a:rPr lang="en-US" altLang="en-US" sz="1200" b="1" dirty="0">
                <a:latin typeface="Times" panose="02020603050405020304" pitchFamily="18" charset="0"/>
              </a:rPr>
              <a:t>Provide Botanical Reference Substance (BRS) leading to revenue generation. </a:t>
            </a:r>
          </a:p>
          <a:p>
            <a:pPr algn="just" eaLnBrk="1" hangingPunct="1"/>
            <a:r>
              <a:rPr lang="en-US" altLang="en-US" sz="1200" b="1" dirty="0">
                <a:latin typeface="Times" panose="02020603050405020304" pitchFamily="18" charset="0"/>
              </a:rPr>
              <a:t>Act as an accredited reference library cum institution for authentication of raw drugs</a:t>
            </a:r>
            <a:endParaRPr lang="en-US" altLang="en-US" sz="1050" b="1" dirty="0">
              <a:latin typeface="Times" panose="02020603050405020304" pitchFamily="18" charset="0"/>
            </a:endParaRPr>
          </a:p>
        </p:txBody>
      </p:sp>
      <p:pic>
        <p:nvPicPr>
          <p:cNvPr id="7" name="Picture 6"/>
          <p:cNvPicPr>
            <a:picLocks noChangeAspect="1"/>
          </p:cNvPicPr>
          <p:nvPr/>
        </p:nvPicPr>
        <p:blipFill rotWithShape="1">
          <a:blip r:embed="rId3"/>
          <a:srcRect l="28800" r="37600" b="59996"/>
          <a:stretch/>
        </p:blipFill>
        <p:spPr>
          <a:xfrm>
            <a:off x="5029200" y="264319"/>
            <a:ext cx="2743200" cy="7072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1447" name="Content Placeholder 2"/>
          <p:cNvSpPr txBox="1">
            <a:spLocks/>
          </p:cNvSpPr>
          <p:nvPr/>
        </p:nvSpPr>
        <p:spPr bwMode="auto">
          <a:xfrm>
            <a:off x="4832748" y="1200150"/>
            <a:ext cx="299680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20000"/>
              </a:spcBef>
              <a:buFont typeface="Wingdings" panose="05000000000000000000" pitchFamily="2" charset="2"/>
              <a:buChar char="Ø"/>
            </a:pPr>
            <a:r>
              <a:rPr lang="en-US" altLang="en-US" sz="1050" dirty="0">
                <a:latin typeface="Times" panose="02020603050405020304" pitchFamily="18" charset="0"/>
                <a:cs typeface="Times New Roman" panose="02020603050405020304" pitchFamily="18" charset="0"/>
              </a:rPr>
              <a:t>At RARI, Pune; CARI, Jhansi; RARI, </a:t>
            </a:r>
            <a:r>
              <a:rPr lang="en-US" altLang="en-US" sz="1050" dirty="0" err="1">
                <a:latin typeface="Times" panose="02020603050405020304" pitchFamily="18" charset="0"/>
                <a:cs typeface="Times New Roman" panose="02020603050405020304" pitchFamily="18" charset="0"/>
              </a:rPr>
              <a:t>Ranikhet</a:t>
            </a:r>
            <a:r>
              <a:rPr lang="en-US" altLang="en-US" sz="1050" dirty="0">
                <a:latin typeface="Times" panose="02020603050405020304" pitchFamily="18" charset="0"/>
                <a:cs typeface="Times New Roman" panose="02020603050405020304" pitchFamily="18" charset="0"/>
              </a:rPr>
              <a:t>; and RARI, Bengaluru.</a:t>
            </a:r>
          </a:p>
          <a:p>
            <a:pPr algn="just" eaLnBrk="1" hangingPunct="1">
              <a:spcBef>
                <a:spcPct val="20000"/>
              </a:spcBef>
              <a:buFont typeface="Wingdings" panose="05000000000000000000" pitchFamily="2" charset="2"/>
              <a:buChar char="Ø"/>
            </a:pPr>
            <a:r>
              <a:rPr lang="en-US" altLang="en-US" sz="1050" dirty="0">
                <a:latin typeface="Times" panose="02020603050405020304" pitchFamily="18" charset="0"/>
                <a:cs typeface="Times New Roman" panose="02020603050405020304" pitchFamily="18" charset="0"/>
              </a:rPr>
              <a:t>Planted around </a:t>
            </a:r>
            <a:r>
              <a:rPr lang="en-US" altLang="en-US" sz="1050" b="1" dirty="0">
                <a:latin typeface="Times" panose="02020603050405020304" pitchFamily="18" charset="0"/>
                <a:cs typeface="Times New Roman" panose="02020603050405020304" pitchFamily="18" charset="0"/>
              </a:rPr>
              <a:t>70 plant species </a:t>
            </a:r>
            <a:r>
              <a:rPr lang="en-US" altLang="en-US" sz="1050" dirty="0">
                <a:latin typeface="Times" panose="02020603050405020304" pitchFamily="18" charset="0"/>
                <a:cs typeface="Times New Roman" panose="02020603050405020304" pitchFamily="18" charset="0"/>
              </a:rPr>
              <a:t>with </a:t>
            </a:r>
            <a:r>
              <a:rPr lang="en-US" altLang="en-US" sz="1050" dirty="0" err="1">
                <a:latin typeface="Times" panose="02020603050405020304" pitchFamily="18" charset="0"/>
                <a:cs typeface="Times New Roman" panose="02020603050405020304" pitchFamily="18" charset="0"/>
              </a:rPr>
              <a:t>Miyawaki</a:t>
            </a:r>
            <a:r>
              <a:rPr lang="en-US" altLang="en-US" sz="1050" dirty="0">
                <a:latin typeface="Times" panose="02020603050405020304" pitchFamily="18" charset="0"/>
                <a:cs typeface="Times New Roman" panose="02020603050405020304" pitchFamily="18" charset="0"/>
              </a:rPr>
              <a:t> method of plantation along with the comparison in controlled region for developing the micro forest of the plant sp. which are native to their geographical region.</a:t>
            </a:r>
            <a:endParaRPr lang="en-IN" altLang="en-US" sz="1050" dirty="0">
              <a:latin typeface="Times" panose="02020603050405020304" pitchFamily="18" charset="0"/>
              <a:cs typeface="Times New Roman" panose="02020603050405020304" pitchFamily="18" charset="0"/>
            </a:endParaRPr>
          </a:p>
          <a:p>
            <a:pPr eaLnBrk="1" hangingPunct="1">
              <a:spcBef>
                <a:spcPct val="20000"/>
              </a:spcBef>
              <a:buFont typeface="Arial" panose="020B0604020202020204" pitchFamily="34" charset="0"/>
              <a:buChar char="•"/>
            </a:pPr>
            <a:endParaRPr lang="en-IN" altLang="en-US" sz="1050" dirty="0">
              <a:latin typeface="Times" panose="02020603050405020304" pitchFamily="18" charset="0"/>
            </a:endParaRPr>
          </a:p>
        </p:txBody>
      </p:sp>
      <p:sp>
        <p:nvSpPr>
          <p:cNvPr id="12" name="Rectangle 11"/>
          <p:cNvSpPr/>
          <p:nvPr/>
        </p:nvSpPr>
        <p:spPr>
          <a:xfrm>
            <a:off x="4972050" y="3127761"/>
            <a:ext cx="3941214" cy="1844289"/>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defRPr/>
            </a:pPr>
            <a:r>
              <a:rPr lang="en-US" sz="1200" b="1" dirty="0">
                <a:solidFill>
                  <a:schemeClr val="tx1"/>
                </a:solidFill>
                <a:latin typeface="Times" pitchFamily="18" charset="0"/>
              </a:rPr>
              <a:t>Expected Outcome </a:t>
            </a:r>
          </a:p>
          <a:p>
            <a:pPr marL="214313" indent="-214313">
              <a:buFont typeface="Arial" panose="020B0604020202020204" pitchFamily="34" charset="0"/>
              <a:buChar char="•"/>
              <a:defRPr/>
            </a:pPr>
            <a:r>
              <a:rPr lang="en-US" sz="1200" b="1" dirty="0">
                <a:solidFill>
                  <a:schemeClr val="tx1"/>
                </a:solidFill>
                <a:latin typeface="Times" pitchFamily="18" charset="0"/>
              </a:rPr>
              <a:t>Restoration of land and ecological flora</a:t>
            </a:r>
          </a:p>
          <a:p>
            <a:pPr>
              <a:buFont typeface="Arial" pitchFamily="34" charset="0"/>
              <a:buChar char="•"/>
              <a:defRPr/>
            </a:pPr>
            <a:r>
              <a:rPr lang="en-US" sz="1200" b="1" dirty="0">
                <a:solidFill>
                  <a:schemeClr val="tx1"/>
                </a:solidFill>
                <a:latin typeface="Times" pitchFamily="18" charset="0"/>
              </a:rPr>
              <a:t>     Conservation of native flora</a:t>
            </a:r>
          </a:p>
          <a:p>
            <a:pPr marL="214313" indent="-214313">
              <a:buFont typeface="Arial" panose="020B0604020202020204" pitchFamily="34" charset="0"/>
              <a:buChar char="•"/>
              <a:defRPr/>
            </a:pPr>
            <a:r>
              <a:rPr lang="en-US" sz="1200" b="1" dirty="0">
                <a:solidFill>
                  <a:schemeClr val="tx1"/>
                </a:solidFill>
                <a:latin typeface="Times" pitchFamily="18" charset="0"/>
              </a:rPr>
              <a:t>Facilitate the natural growth and germination of seeds</a:t>
            </a:r>
          </a:p>
          <a:p>
            <a:pPr marL="214313" indent="-214313">
              <a:buFont typeface="Arial" panose="020B0604020202020204" pitchFamily="34" charset="0"/>
              <a:buChar char="•"/>
              <a:defRPr/>
            </a:pPr>
            <a:r>
              <a:rPr lang="en-US" sz="1200" b="1" dirty="0">
                <a:solidFill>
                  <a:schemeClr val="tx1"/>
                </a:solidFill>
                <a:latin typeface="Times" pitchFamily="18" charset="0"/>
              </a:rPr>
              <a:t>Transfer of Know how technology of successful model for the development of mini forest</a:t>
            </a:r>
          </a:p>
        </p:txBody>
      </p:sp>
    </p:spTree>
    <p:extLst>
      <p:ext uri="{BB962C8B-B14F-4D97-AF65-F5344CB8AC3E}">
        <p14:creationId xmlns:p14="http://schemas.microsoft.com/office/powerpoint/2010/main" val="38409127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12336" y="2636891"/>
            <a:ext cx="7500485" cy="1159800"/>
          </a:xfrm>
          <a:ln>
            <a:noFill/>
          </a:ln>
        </p:spPr>
        <p:style>
          <a:lnRef idx="2">
            <a:schemeClr val="dk1"/>
          </a:lnRef>
          <a:fillRef idx="1">
            <a:schemeClr val="lt1"/>
          </a:fillRef>
          <a:effectRef idx="0">
            <a:schemeClr val="dk1"/>
          </a:effectRef>
          <a:fontRef idx="minor">
            <a:schemeClr val="dk1"/>
          </a:fontRef>
        </p:style>
        <p:txBody>
          <a:bodyPr/>
          <a:lstStyle/>
          <a:p>
            <a:r>
              <a:rPr lang="en-IN" sz="3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itchFamily="18" charset="0"/>
                <a:cs typeface="Times New Roman" pitchFamily="18" charset="0"/>
              </a:rPr>
              <a:t>DRUG STANDARDIZATION</a:t>
            </a:r>
            <a:endParaRPr lang="en-IN" sz="3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02783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1625204" y="-160735"/>
            <a:ext cx="6172200" cy="800101"/>
          </a:xfrm>
        </p:spPr>
        <p:txBody>
          <a:bodyPr/>
          <a:lstStyle/>
          <a:p>
            <a:pPr>
              <a:lnSpc>
                <a:spcPct val="150000"/>
              </a:lnSpc>
            </a:pPr>
            <a:r>
              <a:rPr lang="en-US" altLang="en-US" sz="2400" b="1" dirty="0">
                <a:latin typeface="Times New Roman" panose="02020603050405020304" pitchFamily="18" charset="0"/>
                <a:cs typeface="Times New Roman" panose="02020603050405020304" pitchFamily="18" charset="0"/>
              </a:rPr>
              <a:t>Drug  Standardization </a:t>
            </a:r>
          </a:p>
        </p:txBody>
      </p:sp>
      <p:cxnSp>
        <p:nvCxnSpPr>
          <p:cNvPr id="5" name="Straight Connector 4"/>
          <p:cNvCxnSpPr/>
          <p:nvPr/>
        </p:nvCxnSpPr>
        <p:spPr>
          <a:xfrm>
            <a:off x="1494235" y="482204"/>
            <a:ext cx="6155531" cy="0"/>
          </a:xfrm>
          <a:prstGeom prst="line">
            <a:avLst/>
          </a:prstGeom>
          <a:ln>
            <a:solidFill>
              <a:srgbClr val="011307"/>
            </a:solidFill>
          </a:ln>
        </p:spPr>
        <p:style>
          <a:lnRef idx="2">
            <a:schemeClr val="dk1"/>
          </a:lnRef>
          <a:fillRef idx="0">
            <a:schemeClr val="dk1"/>
          </a:fillRef>
          <a:effectRef idx="1">
            <a:schemeClr val="dk1"/>
          </a:effectRef>
          <a:fontRef idx="minor">
            <a:schemeClr val="tx1"/>
          </a:fontRef>
        </p:style>
      </p:cxnSp>
      <p:pic>
        <p:nvPicPr>
          <p:cNvPr id="63492" name="Picture 5" descr="Logo - Copy.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4645819"/>
            <a:ext cx="513160" cy="49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a:xfrm>
            <a:off x="1625204" y="3750469"/>
            <a:ext cx="6172200" cy="800100"/>
          </a:xfrm>
          <a:prstGeom prst="rect">
            <a:avLst/>
          </a:prstGeom>
        </p:spPr>
        <p:txBody>
          <a:bodyPr anchor="ctr"/>
          <a:lstStyle/>
          <a:p>
            <a:pPr defTabSz="685800">
              <a:spcBef>
                <a:spcPct val="0"/>
              </a:spcBef>
              <a:buClrTx/>
              <a:defRPr/>
            </a:pPr>
            <a:r>
              <a:rPr lang="en-US" sz="1350" b="1" kern="1200" dirty="0">
                <a:solidFill>
                  <a:prstClr val="black"/>
                </a:solidFill>
                <a:latin typeface="Calibri"/>
                <a:ea typeface="+mn-ea"/>
                <a:cs typeface="Arial" panose="020B0604020202020204" pitchFamily="34" charset="0"/>
              </a:rPr>
              <a:t>:</a:t>
            </a:r>
          </a:p>
          <a:p>
            <a:pPr defTabSz="685800" fontAlgn="base">
              <a:spcBef>
                <a:spcPct val="0"/>
              </a:spcBef>
              <a:spcAft>
                <a:spcPct val="0"/>
              </a:spcAft>
              <a:buClrTx/>
              <a:defRPr/>
            </a:pPr>
            <a:r>
              <a:rPr lang="en-IN" sz="1350" kern="1200" dirty="0">
                <a:solidFill>
                  <a:prstClr val="black"/>
                </a:solidFill>
                <a:latin typeface="Arial" panose="020B0604020202020204" pitchFamily="34" charset="0"/>
                <a:ea typeface="+mn-ea"/>
                <a:cs typeface="Arial" panose="020B0604020202020204" pitchFamily="34" charset="0"/>
              </a:rPr>
              <a:t>	</a:t>
            </a:r>
          </a:p>
        </p:txBody>
      </p:sp>
      <p:graphicFrame>
        <p:nvGraphicFramePr>
          <p:cNvPr id="9" name="Table 8"/>
          <p:cNvGraphicFramePr>
            <a:graphicFrameLocks noGrp="1"/>
          </p:cNvGraphicFramePr>
          <p:nvPr>
            <p:extLst>
              <p:ext uri="{D42A27DB-BD31-4B8C-83A1-F6EECF244321}">
                <p14:modId xmlns:p14="http://schemas.microsoft.com/office/powerpoint/2010/main" val="2424884928"/>
              </p:ext>
            </p:extLst>
          </p:nvPr>
        </p:nvGraphicFramePr>
        <p:xfrm>
          <a:off x="989901" y="698897"/>
          <a:ext cx="7592037" cy="3615930"/>
        </p:xfrm>
        <a:graphic>
          <a:graphicData uri="http://schemas.openxmlformats.org/drawingml/2006/table">
            <a:tbl>
              <a:tblPr firstRow="1" bandRow="1">
                <a:tableStyleId>{5C22544A-7EE6-4342-B048-85BDC9FD1C3A}</a:tableStyleId>
              </a:tblPr>
              <a:tblGrid>
                <a:gridCol w="3384975">
                  <a:extLst>
                    <a:ext uri="{9D8B030D-6E8A-4147-A177-3AD203B41FA5}">
                      <a16:colId xmlns:a16="http://schemas.microsoft.com/office/drawing/2014/main" val="20000"/>
                    </a:ext>
                  </a:extLst>
                </a:gridCol>
                <a:gridCol w="4207062">
                  <a:extLst>
                    <a:ext uri="{9D8B030D-6E8A-4147-A177-3AD203B41FA5}">
                      <a16:colId xmlns:a16="http://schemas.microsoft.com/office/drawing/2014/main" val="20001"/>
                    </a:ext>
                  </a:extLst>
                </a:gridCol>
              </a:tblGrid>
              <a:tr h="278148">
                <a:tc>
                  <a:txBody>
                    <a:bodyPr/>
                    <a:lstStyle/>
                    <a:p>
                      <a:r>
                        <a:rPr kumimoji="0" lang="en-US" sz="12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Objective</a:t>
                      </a:r>
                      <a:endParaRPr lang="en-IN" sz="1200" dirty="0">
                        <a:latin typeface="Times New Roman" pitchFamily="18" charset="0"/>
                        <a:cs typeface="Times New Roman" pitchFamily="18" charset="0"/>
                      </a:endParaRPr>
                    </a:p>
                  </a:txBody>
                  <a:tcPr marL="68579" marR="68579" marT="34292" marB="34292"/>
                </a:tc>
                <a:tc>
                  <a:txBody>
                    <a:bodyPr/>
                    <a:lstStyle/>
                    <a:p>
                      <a:r>
                        <a:rPr lang="en-IN" sz="1200" dirty="0">
                          <a:latin typeface="Times New Roman" pitchFamily="18" charset="0"/>
                          <a:cs typeface="Times New Roman" pitchFamily="18" charset="0"/>
                        </a:rPr>
                        <a:t>Activities</a:t>
                      </a:r>
                      <a:r>
                        <a:rPr lang="en-IN" sz="1200" baseline="0" dirty="0">
                          <a:latin typeface="Times New Roman" pitchFamily="18" charset="0"/>
                          <a:cs typeface="Times New Roman" pitchFamily="18" charset="0"/>
                        </a:rPr>
                        <a:t> since Inception</a:t>
                      </a:r>
                      <a:endParaRPr lang="en-IN" sz="1200" dirty="0">
                        <a:latin typeface="Times New Roman" pitchFamily="18" charset="0"/>
                        <a:cs typeface="Times New Roman" pitchFamily="18" charset="0"/>
                      </a:endParaRPr>
                    </a:p>
                  </a:txBody>
                  <a:tcPr marL="68579" marR="68579" marT="34292" marB="34292"/>
                </a:tc>
                <a:extLst>
                  <a:ext uri="{0D108BD9-81ED-4DB2-BD59-A6C34878D82A}">
                    <a16:rowId xmlns:a16="http://schemas.microsoft.com/office/drawing/2014/main" val="10000"/>
                  </a:ext>
                </a:extLst>
              </a:tr>
              <a:tr h="434369">
                <a:tc>
                  <a:txBody>
                    <a:bodyPr/>
                    <a:lstStyle/>
                    <a:p>
                      <a:pPr algn="just"/>
                      <a:r>
                        <a:rPr kumimoji="0" lang="en-US" sz="12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Quality analysis of single drugs  and compound formulations:</a:t>
                      </a:r>
                      <a:endParaRPr lang="en-IN" sz="1200" b="0" dirty="0">
                        <a:latin typeface="Times New Roman" pitchFamily="18" charset="0"/>
                        <a:cs typeface="Times New Roman" pitchFamily="18" charset="0"/>
                      </a:endParaRPr>
                    </a:p>
                  </a:txBody>
                  <a:tcPr marL="68579" marR="68579" marT="34292" marB="34292"/>
                </a:tc>
                <a:tc>
                  <a:txBody>
                    <a:bodyPr/>
                    <a:lstStyle/>
                    <a:p>
                      <a:pPr algn="just"/>
                      <a:r>
                        <a:rPr lang="en-IN" sz="1200" dirty="0">
                          <a:solidFill>
                            <a:schemeClr val="tx1"/>
                          </a:solidFill>
                          <a:latin typeface="Times New Roman" pitchFamily="18" charset="0"/>
                          <a:cs typeface="Times New Roman" pitchFamily="18" charset="0"/>
                        </a:rPr>
                        <a:t>1031(Single</a:t>
                      </a:r>
                      <a:r>
                        <a:rPr lang="en-IN" sz="1200" baseline="0" dirty="0">
                          <a:solidFill>
                            <a:schemeClr val="tx1"/>
                          </a:solidFill>
                          <a:latin typeface="Times New Roman" pitchFamily="18" charset="0"/>
                          <a:cs typeface="Times New Roman" pitchFamily="18" charset="0"/>
                        </a:rPr>
                        <a:t> drugs)</a:t>
                      </a:r>
                    </a:p>
                    <a:p>
                      <a:pPr algn="just"/>
                      <a:r>
                        <a:rPr lang="en-IN" sz="1200" baseline="0" dirty="0">
                          <a:solidFill>
                            <a:schemeClr val="tx1"/>
                          </a:solidFill>
                          <a:latin typeface="Times New Roman" pitchFamily="18" charset="0"/>
                          <a:cs typeface="Times New Roman" pitchFamily="18" charset="0"/>
                        </a:rPr>
                        <a:t>684 (compound formulations)</a:t>
                      </a:r>
                      <a:endParaRPr lang="en-IN" sz="1200" dirty="0">
                        <a:solidFill>
                          <a:schemeClr val="tx1"/>
                        </a:solidFill>
                        <a:latin typeface="Times New Roman" pitchFamily="18" charset="0"/>
                        <a:cs typeface="Times New Roman" pitchFamily="18" charset="0"/>
                      </a:endParaRPr>
                    </a:p>
                  </a:txBody>
                  <a:tcPr marL="68579" marR="68579" marT="34292" marB="34292"/>
                </a:tc>
                <a:extLst>
                  <a:ext uri="{0D108BD9-81ED-4DB2-BD59-A6C34878D82A}">
                    <a16:rowId xmlns:a16="http://schemas.microsoft.com/office/drawing/2014/main" val="10001"/>
                  </a:ext>
                </a:extLst>
              </a:tr>
              <a:tr h="434369">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IN" sz="1200" dirty="0">
                          <a:latin typeface="Times New Roman" pitchFamily="18" charset="0"/>
                          <a:cs typeface="Times New Roman" pitchFamily="18" charset="0"/>
                        </a:rPr>
                        <a:t>Phytochemical Investigations of Medicinal plants used in Ayurveda</a:t>
                      </a:r>
                    </a:p>
                  </a:txBody>
                  <a:tcPr marL="68579" marR="68579" marT="34292" marB="34292"/>
                </a:tc>
                <a:tc>
                  <a:txBody>
                    <a:bodyPr/>
                    <a:lstStyle/>
                    <a:p>
                      <a:pPr algn="just"/>
                      <a:r>
                        <a:rPr lang="en-IN" sz="1200" kern="1200" dirty="0">
                          <a:solidFill>
                            <a:schemeClr val="tx1"/>
                          </a:solidFill>
                          <a:latin typeface="Times New Roman" pitchFamily="18" charset="0"/>
                          <a:ea typeface="+mn-ea"/>
                          <a:cs typeface="Times New Roman" pitchFamily="18" charset="0"/>
                        </a:rPr>
                        <a:t>201 medicinal plants were studied for their phytochemical components. </a:t>
                      </a:r>
                      <a:endParaRPr lang="en-IN" sz="1200" dirty="0">
                        <a:solidFill>
                          <a:schemeClr val="tx1"/>
                        </a:solidFill>
                        <a:latin typeface="Times New Roman" pitchFamily="18" charset="0"/>
                        <a:cs typeface="Times New Roman" pitchFamily="18" charset="0"/>
                      </a:endParaRPr>
                    </a:p>
                  </a:txBody>
                  <a:tcPr marL="68579" marR="68579" marT="34292" marB="34292"/>
                </a:tc>
                <a:extLst>
                  <a:ext uri="{0D108BD9-81ED-4DB2-BD59-A6C34878D82A}">
                    <a16:rowId xmlns:a16="http://schemas.microsoft.com/office/drawing/2014/main" val="10002"/>
                  </a:ext>
                </a:extLst>
              </a:tr>
              <a:tr h="434369">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IN" sz="1200" dirty="0">
                          <a:latin typeface="Times New Roman" pitchFamily="18" charset="0"/>
                          <a:cs typeface="Times New Roman" pitchFamily="18" charset="0"/>
                        </a:rPr>
                        <a:t>To isolate marker compounds from Ayurvedic medicinal plants.</a:t>
                      </a:r>
                    </a:p>
                  </a:txBody>
                  <a:tcPr marL="68579" marR="68579" marT="34292" marB="34292"/>
                </a:tc>
                <a:tc>
                  <a:txBody>
                    <a:bodyPr/>
                    <a:lstStyle/>
                    <a:p>
                      <a:pPr algn="just"/>
                      <a:r>
                        <a:rPr lang="en-IN" sz="1200" kern="1200" dirty="0">
                          <a:solidFill>
                            <a:schemeClr val="tx1"/>
                          </a:solidFill>
                          <a:latin typeface="Times New Roman" pitchFamily="18" charset="0"/>
                          <a:ea typeface="+mn-ea"/>
                          <a:cs typeface="Times New Roman" pitchFamily="18" charset="0"/>
                        </a:rPr>
                        <a:t>Isolation of Marker compounds from 22 medicinal plants (On going project) </a:t>
                      </a:r>
                      <a:endParaRPr lang="en-IN" sz="1200" dirty="0">
                        <a:solidFill>
                          <a:schemeClr val="tx1"/>
                        </a:solidFill>
                        <a:latin typeface="Times New Roman" pitchFamily="18" charset="0"/>
                        <a:cs typeface="Times New Roman" pitchFamily="18" charset="0"/>
                      </a:endParaRPr>
                    </a:p>
                  </a:txBody>
                  <a:tcPr marL="68579" marR="68579" marT="34292" marB="34292"/>
                </a:tc>
                <a:extLst>
                  <a:ext uri="{0D108BD9-81ED-4DB2-BD59-A6C34878D82A}">
                    <a16:rowId xmlns:a16="http://schemas.microsoft.com/office/drawing/2014/main" val="10003"/>
                  </a:ext>
                </a:extLst>
              </a:tr>
              <a:tr h="617261">
                <a:tc>
                  <a:txBody>
                    <a:bodyPr/>
                    <a:lstStyle/>
                    <a:p>
                      <a:pPr algn="just"/>
                      <a:r>
                        <a:rPr lang="en-IN" sz="1200" dirty="0">
                          <a:latin typeface="Times New Roman" pitchFamily="18" charset="0"/>
                          <a:cs typeface="Times New Roman" pitchFamily="18" charset="0"/>
                        </a:rPr>
                        <a:t>To develop standard manufacturing process, Pharmacopoeial Standards of Ayurvedic Classical Formulations</a:t>
                      </a:r>
                    </a:p>
                  </a:txBody>
                  <a:tcPr marL="68579" marR="68579" marT="34292" marB="34292"/>
                </a:tc>
                <a:tc>
                  <a:txBody>
                    <a:bodyPr/>
                    <a:lstStyle/>
                    <a:p>
                      <a:pPr algn="just"/>
                      <a:r>
                        <a:rPr lang="en-IN" sz="1200" kern="1200" dirty="0">
                          <a:solidFill>
                            <a:schemeClr val="tx1"/>
                          </a:solidFill>
                          <a:latin typeface="Times New Roman" pitchFamily="18" charset="0"/>
                          <a:ea typeface="+mn-ea"/>
                          <a:cs typeface="Times New Roman" pitchFamily="18" charset="0"/>
                        </a:rPr>
                        <a:t>Standard manufacturing process and Pharmacopoeial Standards of 58 Classical Ayurvedic formulations were prepared in project mode of APC.</a:t>
                      </a:r>
                      <a:endParaRPr lang="en-IN" sz="1200" dirty="0">
                        <a:solidFill>
                          <a:schemeClr val="tx1"/>
                        </a:solidFill>
                        <a:latin typeface="Times New Roman" pitchFamily="18" charset="0"/>
                        <a:cs typeface="Times New Roman" pitchFamily="18" charset="0"/>
                      </a:endParaRPr>
                    </a:p>
                  </a:txBody>
                  <a:tcPr marL="68579" marR="68579" marT="34292" marB="34292"/>
                </a:tc>
                <a:extLst>
                  <a:ext uri="{0D108BD9-81ED-4DB2-BD59-A6C34878D82A}">
                    <a16:rowId xmlns:a16="http://schemas.microsoft.com/office/drawing/2014/main" val="10004"/>
                  </a:ext>
                </a:extLst>
              </a:tr>
              <a:tr h="983045">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IN" sz="1200" dirty="0">
                          <a:latin typeface="Times New Roman" pitchFamily="18" charset="0"/>
                          <a:cs typeface="Times New Roman" pitchFamily="18" charset="0"/>
                        </a:rPr>
                        <a:t>Finger</a:t>
                      </a:r>
                      <a:r>
                        <a:rPr lang="en-IN" sz="1200" baseline="0" dirty="0">
                          <a:latin typeface="Times New Roman" pitchFamily="18" charset="0"/>
                          <a:cs typeface="Times New Roman" pitchFamily="18" charset="0"/>
                        </a:rPr>
                        <a:t> print profile o</a:t>
                      </a:r>
                      <a:r>
                        <a:rPr lang="en-IN" sz="1200" dirty="0">
                          <a:latin typeface="Times New Roman" pitchFamily="18" charset="0"/>
                          <a:cs typeface="Times New Roman" pitchFamily="18" charset="0"/>
                        </a:rPr>
                        <a:t>f single drugs of API</a:t>
                      </a:r>
                      <a:endParaRPr kumimoji="0" lang="en-US" sz="12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a:txBody>
                  <a:tcPr marL="68579" marR="68579" marT="34292" marB="34292"/>
                </a:tc>
                <a:tc>
                  <a:txBody>
                    <a:bodyPr/>
                    <a:lstStyle/>
                    <a:p>
                      <a:pPr algn="just"/>
                      <a:r>
                        <a:rPr lang="en-IN" sz="1200" kern="1200" dirty="0">
                          <a:solidFill>
                            <a:schemeClr val="tx1"/>
                          </a:solidFill>
                          <a:latin typeface="Times New Roman" pitchFamily="18" charset="0"/>
                          <a:ea typeface="+mn-ea"/>
                          <a:cs typeface="Times New Roman" pitchFamily="18" charset="0"/>
                        </a:rPr>
                        <a:t>Thin Layer Chromatography</a:t>
                      </a:r>
                      <a:r>
                        <a:rPr lang="en-IN" sz="1200" kern="1200" baseline="0" dirty="0">
                          <a:solidFill>
                            <a:schemeClr val="tx1"/>
                          </a:solidFill>
                          <a:latin typeface="Times New Roman" pitchFamily="18" charset="0"/>
                          <a:ea typeface="+mn-ea"/>
                          <a:cs typeface="Times New Roman" pitchFamily="18" charset="0"/>
                        </a:rPr>
                        <a:t> (TLC)</a:t>
                      </a:r>
                      <a:r>
                        <a:rPr lang="en-IN" sz="1200" kern="1200" dirty="0">
                          <a:solidFill>
                            <a:schemeClr val="tx1"/>
                          </a:solidFill>
                          <a:latin typeface="Times New Roman" pitchFamily="18" charset="0"/>
                          <a:ea typeface="+mn-ea"/>
                          <a:cs typeface="Times New Roman" pitchFamily="18" charset="0"/>
                        </a:rPr>
                        <a:t> Atlas of 80 drugs of API Part-I, Vol.I was developed and was printed by Deptt of AYUSH.</a:t>
                      </a:r>
                    </a:p>
                    <a:p>
                      <a:pPr algn="just"/>
                      <a:r>
                        <a:rPr lang="en-IN" sz="1200" kern="1200" dirty="0">
                          <a:solidFill>
                            <a:schemeClr val="tx1"/>
                          </a:solidFill>
                          <a:latin typeface="Times New Roman" pitchFamily="18" charset="0"/>
                          <a:ea typeface="+mn-ea"/>
                          <a:cs typeface="Times New Roman" pitchFamily="18" charset="0"/>
                        </a:rPr>
                        <a:t>TLC Atlas of 99 drugs API Part-I, Vol. III was developed and published by PCIM.</a:t>
                      </a:r>
                      <a:endParaRPr lang="en-IN" sz="1200" dirty="0">
                        <a:solidFill>
                          <a:schemeClr val="tx1"/>
                        </a:solidFill>
                        <a:latin typeface="Times New Roman" pitchFamily="18" charset="0"/>
                        <a:cs typeface="Times New Roman" pitchFamily="18" charset="0"/>
                      </a:endParaRPr>
                    </a:p>
                  </a:txBody>
                  <a:tcPr marL="68579" marR="68579" marT="34292" marB="34292"/>
                </a:tc>
                <a:extLst>
                  <a:ext uri="{0D108BD9-81ED-4DB2-BD59-A6C34878D82A}">
                    <a16:rowId xmlns:a16="http://schemas.microsoft.com/office/drawing/2014/main" val="10005"/>
                  </a:ext>
                </a:extLst>
              </a:tr>
              <a:tr h="434369">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rPr>
                        <a:t>Monograph included Ayurvedic Pharmacopeia (API)</a:t>
                      </a:r>
                    </a:p>
                  </a:txBody>
                  <a:tcPr marL="68579" marR="68579" marT="34292" marB="34292"/>
                </a:tc>
                <a:tc>
                  <a:txBody>
                    <a:bodyPr/>
                    <a:lstStyle/>
                    <a:p>
                      <a:pPr algn="just"/>
                      <a:r>
                        <a:rPr lang="en-IN" sz="1200" dirty="0">
                          <a:solidFill>
                            <a:schemeClr val="tx1"/>
                          </a:solidFill>
                          <a:latin typeface="Times New Roman" pitchFamily="18" charset="0"/>
                          <a:cs typeface="Times New Roman" pitchFamily="18" charset="0"/>
                        </a:rPr>
                        <a:t>50 Single</a:t>
                      </a:r>
                      <a:r>
                        <a:rPr lang="en-IN" sz="1200" baseline="0" dirty="0">
                          <a:solidFill>
                            <a:schemeClr val="tx1"/>
                          </a:solidFill>
                          <a:latin typeface="Times New Roman" pitchFamily="18" charset="0"/>
                          <a:cs typeface="Times New Roman" pitchFamily="18" charset="0"/>
                        </a:rPr>
                        <a:t> drugs and 35 Compound formulations</a:t>
                      </a:r>
                      <a:endParaRPr lang="en-IN" sz="1200" dirty="0">
                        <a:solidFill>
                          <a:schemeClr val="tx1"/>
                        </a:solidFill>
                        <a:latin typeface="Times New Roman" pitchFamily="18" charset="0"/>
                        <a:cs typeface="Times New Roman" pitchFamily="18" charset="0"/>
                      </a:endParaRPr>
                    </a:p>
                  </a:txBody>
                  <a:tcPr marL="68579" marR="68579" marT="34292" marB="34292"/>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609678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893" y="171450"/>
            <a:ext cx="6211019" cy="857250"/>
          </a:xfrm>
        </p:spPr>
        <p:style>
          <a:lnRef idx="3">
            <a:schemeClr val="lt1"/>
          </a:lnRef>
          <a:fillRef idx="1">
            <a:schemeClr val="accent4"/>
          </a:fillRef>
          <a:effectRef idx="1">
            <a:schemeClr val="accent4"/>
          </a:effectRef>
          <a:fontRef idx="minor">
            <a:schemeClr val="lt1"/>
          </a:fontRef>
        </p:style>
        <p:txBody>
          <a:bodyPr/>
          <a:lstStyle/>
          <a:p>
            <a:pPr algn="ctr"/>
            <a:r>
              <a:rPr lang="en-US" dirty="0">
                <a:solidFill>
                  <a:schemeClr val="tx2">
                    <a:lumMod val="10000"/>
                  </a:schemeClr>
                </a:solidFill>
              </a:rPr>
              <a:t>R&amp;D Strategy </a:t>
            </a:r>
          </a:p>
        </p:txBody>
      </p:sp>
      <p:graphicFrame>
        <p:nvGraphicFramePr>
          <p:cNvPr id="5" name="Content Placeholder 4"/>
          <p:cNvGraphicFramePr>
            <a:graphicFrameLocks noGrp="1"/>
          </p:cNvGraphicFramePr>
          <p:nvPr>
            <p:ph idx="1"/>
          </p:nvPr>
        </p:nvGraphicFramePr>
        <p:xfrm>
          <a:off x="685800" y="1200151"/>
          <a:ext cx="8001000" cy="3352799"/>
        </p:xfrm>
        <a:graphic>
          <a:graphicData uri="http://schemas.openxmlformats.org/drawingml/2006/table">
            <a:tbl>
              <a:tblPr firstRow="1" bandRow="1">
                <a:tableStyleId>{B301B821-A1FF-4177-AEE7-76D212191A09}</a:tableStyleId>
              </a:tblPr>
              <a:tblGrid>
                <a:gridCol w="878157">
                  <a:extLst>
                    <a:ext uri="{9D8B030D-6E8A-4147-A177-3AD203B41FA5}">
                      <a16:colId xmlns:a16="http://schemas.microsoft.com/office/drawing/2014/main" val="20000"/>
                    </a:ext>
                  </a:extLst>
                </a:gridCol>
                <a:gridCol w="2302963">
                  <a:extLst>
                    <a:ext uri="{9D8B030D-6E8A-4147-A177-3AD203B41FA5}">
                      <a16:colId xmlns:a16="http://schemas.microsoft.com/office/drawing/2014/main" val="20001"/>
                    </a:ext>
                  </a:extLst>
                </a:gridCol>
                <a:gridCol w="4819880">
                  <a:extLst>
                    <a:ext uri="{9D8B030D-6E8A-4147-A177-3AD203B41FA5}">
                      <a16:colId xmlns:a16="http://schemas.microsoft.com/office/drawing/2014/main" val="20002"/>
                    </a:ext>
                  </a:extLst>
                </a:gridCol>
              </a:tblGrid>
              <a:tr h="328529">
                <a:tc>
                  <a:txBody>
                    <a:bodyPr/>
                    <a:lstStyle/>
                    <a:p>
                      <a:r>
                        <a:rPr lang="en-US" sz="1100" dirty="0" err="1"/>
                        <a:t>SNo</a:t>
                      </a:r>
                      <a:r>
                        <a:rPr lang="en-US" sz="1100" dirty="0"/>
                        <a:t>.</a:t>
                      </a:r>
                      <a:endParaRPr lang="en-US" sz="1100" dirty="0">
                        <a:solidFill>
                          <a:schemeClr val="tx2">
                            <a:lumMod val="10000"/>
                          </a:schemeClr>
                        </a:solidFill>
                      </a:endParaRPr>
                    </a:p>
                  </a:txBody>
                  <a:tcPr marT="34290" marB="34290"/>
                </a:tc>
                <a:tc>
                  <a:txBody>
                    <a:bodyPr/>
                    <a:lstStyle/>
                    <a:p>
                      <a:r>
                        <a:rPr lang="en-US" sz="1100" dirty="0"/>
                        <a:t>Issue </a:t>
                      </a:r>
                      <a:endParaRPr lang="en-US" sz="1100" dirty="0">
                        <a:solidFill>
                          <a:schemeClr val="tx2">
                            <a:lumMod val="10000"/>
                          </a:schemeClr>
                        </a:solidFill>
                      </a:endParaRPr>
                    </a:p>
                  </a:txBody>
                  <a:tcPr marT="34290" marB="34290"/>
                </a:tc>
                <a:tc>
                  <a:txBody>
                    <a:bodyPr/>
                    <a:lstStyle/>
                    <a:p>
                      <a:r>
                        <a:rPr lang="en-US" sz="1100" dirty="0"/>
                        <a:t>Initiative </a:t>
                      </a:r>
                      <a:endParaRPr lang="en-US" sz="1100" dirty="0">
                        <a:solidFill>
                          <a:schemeClr val="tx2">
                            <a:lumMod val="10000"/>
                          </a:schemeClr>
                        </a:solidFill>
                      </a:endParaRPr>
                    </a:p>
                  </a:txBody>
                  <a:tcPr marT="34290" marB="34290"/>
                </a:tc>
                <a:extLst>
                  <a:ext uri="{0D108BD9-81ED-4DB2-BD59-A6C34878D82A}">
                    <a16:rowId xmlns:a16="http://schemas.microsoft.com/office/drawing/2014/main" val="10000"/>
                  </a:ext>
                </a:extLst>
              </a:tr>
              <a:tr h="346531">
                <a:tc>
                  <a:txBody>
                    <a:bodyPr/>
                    <a:lstStyle/>
                    <a:p>
                      <a:pPr marL="342900" indent="-342900">
                        <a:buFont typeface="+mj-lt"/>
                        <a:buNone/>
                      </a:pPr>
                      <a:r>
                        <a:rPr lang="en-US" sz="1200" dirty="0">
                          <a:solidFill>
                            <a:schemeClr val="tx2">
                              <a:lumMod val="10000"/>
                            </a:schemeClr>
                          </a:solidFill>
                          <a:latin typeface="Times" pitchFamily="18" charset="0"/>
                          <a:cs typeface="Times" pitchFamily="18" charset="0"/>
                        </a:rPr>
                        <a:t>1</a:t>
                      </a:r>
                      <a:endParaRPr lang="en-US" sz="1200" b="1" dirty="0">
                        <a:solidFill>
                          <a:schemeClr val="tx2">
                            <a:lumMod val="10000"/>
                          </a:schemeClr>
                        </a:solidFill>
                        <a:latin typeface="Times" pitchFamily="18" charset="0"/>
                        <a:cs typeface="Times" pitchFamily="18" charset="0"/>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2">
                              <a:lumMod val="10000"/>
                            </a:schemeClr>
                          </a:solidFill>
                          <a:latin typeface="Times" pitchFamily="18" charset="0"/>
                          <a:cs typeface="Times" pitchFamily="18" charset="0"/>
                        </a:rPr>
                        <a:t>Policy </a:t>
                      </a:r>
                    </a:p>
                  </a:txBody>
                  <a:tcPr marT="34290" marB="34290"/>
                </a:tc>
                <a:tc>
                  <a:txBody>
                    <a:bodyPr/>
                    <a:lstStyle/>
                    <a:p>
                      <a:r>
                        <a:rPr lang="en-US" sz="1200" b="1" dirty="0">
                          <a:solidFill>
                            <a:schemeClr val="tx2">
                              <a:lumMod val="10000"/>
                            </a:schemeClr>
                          </a:solidFill>
                          <a:latin typeface="Times" pitchFamily="18" charset="0"/>
                          <a:cs typeface="Times" pitchFamily="18" charset="0"/>
                        </a:rPr>
                        <a:t>National Policy exists</a:t>
                      </a:r>
                    </a:p>
                  </a:txBody>
                  <a:tcPr marT="34290" marB="34290"/>
                </a:tc>
                <a:extLst>
                  <a:ext uri="{0D108BD9-81ED-4DB2-BD59-A6C34878D82A}">
                    <a16:rowId xmlns:a16="http://schemas.microsoft.com/office/drawing/2014/main" val="10001"/>
                  </a:ext>
                </a:extLst>
              </a:tr>
              <a:tr h="328529">
                <a:tc>
                  <a:txBody>
                    <a:bodyPr/>
                    <a:lstStyle/>
                    <a:p>
                      <a:pPr marL="342900" indent="-342900">
                        <a:buFont typeface="+mj-lt"/>
                        <a:buNone/>
                      </a:pPr>
                      <a:r>
                        <a:rPr lang="en-US" sz="1200" dirty="0">
                          <a:solidFill>
                            <a:schemeClr val="tx2">
                              <a:lumMod val="10000"/>
                            </a:schemeClr>
                          </a:solidFill>
                          <a:latin typeface="Times" pitchFamily="18" charset="0"/>
                          <a:cs typeface="Times" pitchFamily="18" charset="0"/>
                        </a:rPr>
                        <a:t>2</a:t>
                      </a:r>
                      <a:endParaRPr lang="en-US" sz="1200" b="1" dirty="0">
                        <a:solidFill>
                          <a:schemeClr val="tx2">
                            <a:lumMod val="10000"/>
                          </a:schemeClr>
                        </a:solidFill>
                        <a:latin typeface="Times" pitchFamily="18" charset="0"/>
                        <a:cs typeface="Times" pitchFamily="18" charset="0"/>
                      </a:endParaRPr>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2">
                              <a:lumMod val="10000"/>
                            </a:schemeClr>
                          </a:solidFill>
                          <a:latin typeface="Times" pitchFamily="18" charset="0"/>
                          <a:cs typeface="Times" pitchFamily="18" charset="0"/>
                        </a:rPr>
                        <a:t>Quality</a:t>
                      </a:r>
                    </a:p>
                  </a:txBody>
                  <a:tcPr marT="34290" marB="34290"/>
                </a:tc>
                <a:tc>
                  <a:txBody>
                    <a:bodyPr/>
                    <a:lstStyle/>
                    <a:p>
                      <a:r>
                        <a:rPr lang="en-US" sz="1200" b="1" baseline="0" dirty="0">
                          <a:solidFill>
                            <a:schemeClr val="tx2">
                              <a:lumMod val="10000"/>
                            </a:schemeClr>
                          </a:solidFill>
                          <a:latin typeface="Times" pitchFamily="18" charset="0"/>
                          <a:cs typeface="Times" pitchFamily="18" charset="0"/>
                        </a:rPr>
                        <a:t>APC/PCIM </a:t>
                      </a:r>
                      <a:endParaRPr lang="en-US" sz="1200" b="1" dirty="0">
                        <a:solidFill>
                          <a:schemeClr val="tx2">
                            <a:lumMod val="10000"/>
                          </a:schemeClr>
                        </a:solidFill>
                        <a:latin typeface="Times" pitchFamily="18" charset="0"/>
                        <a:cs typeface="Times" pitchFamily="18" charset="0"/>
                      </a:endParaRPr>
                    </a:p>
                  </a:txBody>
                  <a:tcPr marT="34290" marB="34290"/>
                </a:tc>
                <a:extLst>
                  <a:ext uri="{0D108BD9-81ED-4DB2-BD59-A6C34878D82A}">
                    <a16:rowId xmlns:a16="http://schemas.microsoft.com/office/drawing/2014/main" val="10002"/>
                  </a:ext>
                </a:extLst>
              </a:tr>
              <a:tr h="810073">
                <a:tc>
                  <a:txBody>
                    <a:bodyPr/>
                    <a:lstStyle/>
                    <a:p>
                      <a:pPr marL="342900" indent="-342900">
                        <a:buFont typeface="+mj-lt"/>
                        <a:buNone/>
                      </a:pPr>
                      <a:r>
                        <a:rPr lang="en-US" sz="1200" dirty="0">
                          <a:solidFill>
                            <a:schemeClr val="tx2">
                              <a:lumMod val="10000"/>
                            </a:schemeClr>
                          </a:solidFill>
                          <a:latin typeface="Times" pitchFamily="18" charset="0"/>
                          <a:cs typeface="Times" pitchFamily="18" charset="0"/>
                        </a:rPr>
                        <a:t>3</a:t>
                      </a:r>
                      <a:endParaRPr lang="en-US" sz="1200" b="1" dirty="0">
                        <a:solidFill>
                          <a:schemeClr val="tx2">
                            <a:lumMod val="10000"/>
                          </a:schemeClr>
                        </a:solidFill>
                        <a:latin typeface="Times" pitchFamily="18" charset="0"/>
                        <a:cs typeface="Times" pitchFamily="18" charset="0"/>
                      </a:endParaRPr>
                    </a:p>
                  </a:txBody>
                  <a:tcPr marT="34290" marB="34290"/>
                </a:tc>
                <a:tc>
                  <a:txBody>
                    <a:bodyPr/>
                    <a:lstStyle/>
                    <a:p>
                      <a:r>
                        <a:rPr lang="en-US" sz="1200" b="1" dirty="0">
                          <a:solidFill>
                            <a:schemeClr val="tx2">
                              <a:lumMod val="10000"/>
                            </a:schemeClr>
                          </a:solidFill>
                          <a:latin typeface="Times" pitchFamily="18" charset="0"/>
                          <a:cs typeface="Times" pitchFamily="18" charset="0"/>
                        </a:rPr>
                        <a:t>Safety and Efficacy </a:t>
                      </a:r>
                    </a:p>
                  </a:txBody>
                  <a:tcPr marT="34290" marB="34290"/>
                </a:tc>
                <a:tc>
                  <a:txBody>
                    <a:bodyPr/>
                    <a:lstStyle/>
                    <a:p>
                      <a:r>
                        <a:rPr lang="en-US" sz="1200" b="1" dirty="0">
                          <a:solidFill>
                            <a:schemeClr val="tx2">
                              <a:lumMod val="10000"/>
                            </a:schemeClr>
                          </a:solidFill>
                          <a:latin typeface="Times" pitchFamily="18" charset="0"/>
                          <a:cs typeface="Times" pitchFamily="18" charset="0"/>
                        </a:rPr>
                        <a:t>R&amp;D Support</a:t>
                      </a:r>
                      <a:r>
                        <a:rPr lang="en-US" sz="1200" b="1" baseline="0" dirty="0">
                          <a:solidFill>
                            <a:schemeClr val="tx2">
                              <a:lumMod val="10000"/>
                            </a:schemeClr>
                          </a:solidFill>
                          <a:latin typeface="Times" pitchFamily="18" charset="0"/>
                          <a:cs typeface="Times" pitchFamily="18" charset="0"/>
                        </a:rPr>
                        <a:t>                 </a:t>
                      </a:r>
                      <a:r>
                        <a:rPr lang="en-US" sz="1200" b="1" dirty="0">
                          <a:solidFill>
                            <a:schemeClr val="tx2">
                              <a:lumMod val="10000"/>
                            </a:schemeClr>
                          </a:solidFill>
                          <a:latin typeface="Times" pitchFamily="18" charset="0"/>
                          <a:cs typeface="Times" pitchFamily="18" charset="0"/>
                        </a:rPr>
                        <a:t>                             </a:t>
                      </a:r>
                    </a:p>
                    <a:p>
                      <a:pPr>
                        <a:buFont typeface="Wingdings" pitchFamily="2" charset="2"/>
                        <a:buChar char="ü"/>
                      </a:pPr>
                      <a:r>
                        <a:rPr lang="en-US" sz="1200" b="1" dirty="0">
                          <a:solidFill>
                            <a:schemeClr val="tx2">
                              <a:lumMod val="10000"/>
                            </a:schemeClr>
                          </a:solidFill>
                          <a:latin typeface="Times" pitchFamily="18" charset="0"/>
                          <a:cs typeface="Times" pitchFamily="18" charset="0"/>
                        </a:rPr>
                        <a:t>Validation</a:t>
                      </a:r>
                      <a:r>
                        <a:rPr lang="en-US" sz="1200" b="1" baseline="0" dirty="0">
                          <a:solidFill>
                            <a:schemeClr val="tx2">
                              <a:lumMod val="10000"/>
                            </a:schemeClr>
                          </a:solidFill>
                          <a:latin typeface="Times" pitchFamily="18" charset="0"/>
                          <a:cs typeface="Times" pitchFamily="18" charset="0"/>
                        </a:rPr>
                        <a:t> and Drug trials </a:t>
                      </a:r>
                      <a:endParaRPr lang="en-US" sz="1200" b="1" dirty="0">
                        <a:solidFill>
                          <a:schemeClr val="tx2">
                            <a:lumMod val="10000"/>
                          </a:schemeClr>
                        </a:solidFill>
                        <a:latin typeface="Times" pitchFamily="18" charset="0"/>
                        <a:cs typeface="Times" pitchFamily="18" charset="0"/>
                      </a:endParaRPr>
                    </a:p>
                    <a:p>
                      <a:pPr>
                        <a:buFont typeface="Wingdings" pitchFamily="2" charset="2"/>
                        <a:buNone/>
                      </a:pPr>
                      <a:r>
                        <a:rPr lang="en-US" sz="1200" b="1" dirty="0">
                          <a:solidFill>
                            <a:schemeClr val="tx2">
                              <a:lumMod val="10000"/>
                            </a:schemeClr>
                          </a:solidFill>
                          <a:latin typeface="Times" pitchFamily="18" charset="0"/>
                          <a:cs typeface="Times" pitchFamily="18" charset="0"/>
                        </a:rPr>
                        <a:t>    -Experimental</a:t>
                      </a:r>
                      <a:r>
                        <a:rPr lang="en-US" sz="1200" b="1" baseline="0" dirty="0">
                          <a:solidFill>
                            <a:schemeClr val="tx2">
                              <a:lumMod val="10000"/>
                            </a:schemeClr>
                          </a:solidFill>
                          <a:latin typeface="Times" pitchFamily="18" charset="0"/>
                          <a:cs typeface="Times" pitchFamily="18" charset="0"/>
                        </a:rPr>
                        <a:t> and Clinical trials</a:t>
                      </a:r>
                    </a:p>
                  </a:txBody>
                  <a:tcPr marT="34290" marB="34290"/>
                </a:tc>
                <a:extLst>
                  <a:ext uri="{0D108BD9-81ED-4DB2-BD59-A6C34878D82A}">
                    <a16:rowId xmlns:a16="http://schemas.microsoft.com/office/drawing/2014/main" val="10003"/>
                  </a:ext>
                </a:extLst>
              </a:tr>
              <a:tr h="328529">
                <a:tc>
                  <a:txBody>
                    <a:bodyPr/>
                    <a:lstStyle/>
                    <a:p>
                      <a:pPr marL="342900" indent="-342900">
                        <a:buFont typeface="+mj-lt"/>
                        <a:buNone/>
                      </a:pPr>
                      <a:r>
                        <a:rPr lang="en-US" sz="1200" dirty="0">
                          <a:solidFill>
                            <a:schemeClr val="tx2">
                              <a:lumMod val="10000"/>
                            </a:schemeClr>
                          </a:solidFill>
                          <a:latin typeface="Times" pitchFamily="18" charset="0"/>
                          <a:cs typeface="Times" pitchFamily="18" charset="0"/>
                        </a:rPr>
                        <a:t>4</a:t>
                      </a:r>
                      <a:endParaRPr lang="en-US" sz="1200" b="1" dirty="0">
                        <a:solidFill>
                          <a:schemeClr val="tx2">
                            <a:lumMod val="10000"/>
                          </a:schemeClr>
                        </a:solidFill>
                        <a:latin typeface="Times" pitchFamily="18" charset="0"/>
                        <a:cs typeface="Times" pitchFamily="18" charset="0"/>
                      </a:endParaRPr>
                    </a:p>
                  </a:txBody>
                  <a:tcPr marT="34290" marB="34290"/>
                </a:tc>
                <a:tc>
                  <a:txBody>
                    <a:bodyPr/>
                    <a:lstStyle/>
                    <a:p>
                      <a:r>
                        <a:rPr lang="en-US" sz="1200" b="1" dirty="0">
                          <a:solidFill>
                            <a:schemeClr val="tx2">
                              <a:lumMod val="10000"/>
                            </a:schemeClr>
                          </a:solidFill>
                          <a:latin typeface="Times" pitchFamily="18" charset="0"/>
                          <a:cs typeface="Times" pitchFamily="18" charset="0"/>
                        </a:rPr>
                        <a:t>Accessibility </a:t>
                      </a:r>
                    </a:p>
                  </a:txBody>
                  <a:tcPr marT="34290" marB="34290"/>
                </a:tc>
                <a:tc rowSpan="2">
                  <a:txBody>
                    <a:bodyPr/>
                    <a:lstStyle/>
                    <a:p>
                      <a:r>
                        <a:rPr lang="en-US" sz="1200" b="1" dirty="0">
                          <a:solidFill>
                            <a:schemeClr val="tx2">
                              <a:lumMod val="10000"/>
                            </a:schemeClr>
                          </a:solidFill>
                          <a:latin typeface="Times" pitchFamily="18" charset="0"/>
                          <a:cs typeface="Times" pitchFamily="18" charset="0"/>
                        </a:rPr>
                        <a:t>R&amp;D Support</a:t>
                      </a:r>
                      <a:r>
                        <a:rPr lang="en-US" sz="1200" b="1" baseline="0" dirty="0">
                          <a:solidFill>
                            <a:schemeClr val="tx2">
                              <a:lumMod val="10000"/>
                            </a:schemeClr>
                          </a:solidFill>
                          <a:latin typeface="Times" pitchFamily="18" charset="0"/>
                          <a:cs typeface="Times" pitchFamily="18" charset="0"/>
                        </a:rPr>
                        <a:t> </a:t>
                      </a:r>
                    </a:p>
                    <a:p>
                      <a:pPr>
                        <a:buFont typeface="Wingdings" pitchFamily="2" charset="2"/>
                        <a:buChar char="ü"/>
                      </a:pPr>
                      <a:r>
                        <a:rPr lang="en-US" sz="1200" b="1" dirty="0">
                          <a:solidFill>
                            <a:schemeClr val="tx2">
                              <a:lumMod val="10000"/>
                            </a:schemeClr>
                          </a:solidFill>
                          <a:latin typeface="Times" pitchFamily="18" charset="0"/>
                          <a:cs typeface="Times" pitchFamily="18" charset="0"/>
                        </a:rPr>
                        <a:t>Feasibility </a:t>
                      </a:r>
                      <a:r>
                        <a:rPr lang="en-US" sz="1200" b="1" baseline="0" dirty="0">
                          <a:solidFill>
                            <a:schemeClr val="tx2">
                              <a:lumMod val="10000"/>
                            </a:schemeClr>
                          </a:solidFill>
                          <a:latin typeface="Times" pitchFamily="18" charset="0"/>
                          <a:cs typeface="Times" pitchFamily="18" charset="0"/>
                        </a:rPr>
                        <a:t>Operational </a:t>
                      </a:r>
                      <a:r>
                        <a:rPr lang="en-US" sz="1200" b="1" dirty="0">
                          <a:solidFill>
                            <a:schemeClr val="tx2">
                              <a:lumMod val="10000"/>
                            </a:schemeClr>
                          </a:solidFill>
                          <a:latin typeface="Times" pitchFamily="18" charset="0"/>
                          <a:cs typeface="Times" pitchFamily="18" charset="0"/>
                        </a:rPr>
                        <a:t>Studies</a:t>
                      </a:r>
                      <a:r>
                        <a:rPr lang="en-US" sz="1200" b="1" baseline="0" dirty="0">
                          <a:solidFill>
                            <a:schemeClr val="tx2">
                              <a:lumMod val="10000"/>
                            </a:schemeClr>
                          </a:solidFill>
                          <a:latin typeface="Times" pitchFamily="18" charset="0"/>
                          <a:cs typeface="Times" pitchFamily="18" charset="0"/>
                        </a:rPr>
                        <a:t>   </a:t>
                      </a:r>
                    </a:p>
                    <a:p>
                      <a:r>
                        <a:rPr lang="en-US" sz="1200" b="1" baseline="0" dirty="0">
                          <a:solidFill>
                            <a:schemeClr val="tx2">
                              <a:lumMod val="10000"/>
                            </a:schemeClr>
                          </a:solidFill>
                          <a:latin typeface="Times" pitchFamily="18" charset="0"/>
                          <a:cs typeface="Times" pitchFamily="18" charset="0"/>
                        </a:rPr>
                        <a:t>  -Level of integration</a:t>
                      </a:r>
                    </a:p>
                    <a:p>
                      <a:r>
                        <a:rPr lang="en-US" sz="1200" b="1" baseline="0" dirty="0">
                          <a:solidFill>
                            <a:schemeClr val="tx2">
                              <a:lumMod val="10000"/>
                            </a:schemeClr>
                          </a:solidFill>
                          <a:latin typeface="Times" pitchFamily="18" charset="0"/>
                          <a:cs typeface="Times" pitchFamily="18" charset="0"/>
                        </a:rPr>
                        <a:t>  -Acceptability </a:t>
                      </a:r>
                    </a:p>
                    <a:p>
                      <a:r>
                        <a:rPr lang="en-US" sz="1200" b="1" baseline="0" dirty="0">
                          <a:solidFill>
                            <a:schemeClr val="tx2">
                              <a:lumMod val="10000"/>
                            </a:schemeClr>
                          </a:solidFill>
                          <a:latin typeface="Times" pitchFamily="18" charset="0"/>
                          <a:cs typeface="Times" pitchFamily="18" charset="0"/>
                        </a:rPr>
                        <a:t>  -Intervention efficacy </a:t>
                      </a:r>
                    </a:p>
                    <a:p>
                      <a:pPr>
                        <a:buFont typeface="Wingdings" pitchFamily="2" charset="2"/>
                        <a:buChar char="ü"/>
                      </a:pPr>
                      <a:r>
                        <a:rPr lang="en-US" sz="1200" b="1" baseline="0" dirty="0" err="1">
                          <a:solidFill>
                            <a:schemeClr val="tx2">
                              <a:lumMod val="10000"/>
                            </a:schemeClr>
                          </a:solidFill>
                          <a:latin typeface="Times" pitchFamily="18" charset="0"/>
                          <a:cs typeface="Times" pitchFamily="18" charset="0"/>
                        </a:rPr>
                        <a:t>Pharamacovigilance</a:t>
                      </a:r>
                      <a:r>
                        <a:rPr lang="en-US" sz="1200" b="1" baseline="0" dirty="0">
                          <a:solidFill>
                            <a:schemeClr val="tx2">
                              <a:lumMod val="10000"/>
                            </a:schemeClr>
                          </a:solidFill>
                          <a:latin typeface="Times" pitchFamily="18" charset="0"/>
                          <a:cs typeface="Times" pitchFamily="18" charset="0"/>
                        </a:rPr>
                        <a:t> </a:t>
                      </a:r>
                      <a:endParaRPr lang="en-US" sz="1200" b="1" dirty="0">
                        <a:solidFill>
                          <a:schemeClr val="tx2">
                            <a:lumMod val="10000"/>
                          </a:schemeClr>
                        </a:solidFill>
                        <a:latin typeface="Times" pitchFamily="18" charset="0"/>
                        <a:cs typeface="Times" pitchFamily="18" charset="0"/>
                      </a:endParaRPr>
                    </a:p>
                  </a:txBody>
                  <a:tcPr marT="34290" marB="34290"/>
                </a:tc>
                <a:extLst>
                  <a:ext uri="{0D108BD9-81ED-4DB2-BD59-A6C34878D82A}">
                    <a16:rowId xmlns:a16="http://schemas.microsoft.com/office/drawing/2014/main" val="10004"/>
                  </a:ext>
                </a:extLst>
              </a:tr>
              <a:tr h="1210608">
                <a:tc>
                  <a:txBody>
                    <a:bodyPr/>
                    <a:lstStyle/>
                    <a:p>
                      <a:pPr marL="342900" indent="-342900">
                        <a:buFont typeface="+mj-lt"/>
                        <a:buNone/>
                      </a:pPr>
                      <a:r>
                        <a:rPr lang="en-US" sz="1200" dirty="0">
                          <a:solidFill>
                            <a:schemeClr val="tx2">
                              <a:lumMod val="10000"/>
                            </a:schemeClr>
                          </a:solidFill>
                          <a:latin typeface="Times" pitchFamily="18" charset="0"/>
                          <a:cs typeface="Times" pitchFamily="18" charset="0"/>
                        </a:rPr>
                        <a:t>5</a:t>
                      </a:r>
                      <a:endParaRPr lang="en-US" sz="1200" b="1" dirty="0">
                        <a:solidFill>
                          <a:schemeClr val="tx2">
                            <a:lumMod val="10000"/>
                          </a:schemeClr>
                        </a:solidFill>
                        <a:latin typeface="Times" pitchFamily="18" charset="0"/>
                        <a:cs typeface="Times" pitchFamily="18" charset="0"/>
                      </a:endParaRPr>
                    </a:p>
                  </a:txBody>
                  <a:tcPr marT="34290" marB="34290"/>
                </a:tc>
                <a:tc>
                  <a:txBody>
                    <a:bodyPr/>
                    <a:lstStyle/>
                    <a:p>
                      <a:r>
                        <a:rPr lang="en-US" sz="1200" b="1" dirty="0">
                          <a:solidFill>
                            <a:schemeClr val="tx2">
                              <a:lumMod val="10000"/>
                            </a:schemeClr>
                          </a:solidFill>
                          <a:latin typeface="Times" pitchFamily="18" charset="0"/>
                          <a:cs typeface="Times" pitchFamily="18" charset="0"/>
                        </a:rPr>
                        <a:t>Rational Use</a:t>
                      </a:r>
                    </a:p>
                  </a:txBody>
                  <a:tcPr marT="34290" marB="34290"/>
                </a:tc>
                <a:tc vMerge="1">
                  <a:txBody>
                    <a:bodyPr/>
                    <a:lstStyle/>
                    <a:p>
                      <a:endParaRPr lang="en-US" b="1" dirty="0"/>
                    </a:p>
                  </a:txBody>
                  <a:tcPr/>
                </a:tc>
                <a:extLst>
                  <a:ext uri="{0D108BD9-81ED-4DB2-BD59-A6C34878D82A}">
                    <a16:rowId xmlns:a16="http://schemas.microsoft.com/office/drawing/2014/main" val="10005"/>
                  </a:ext>
                </a:extLst>
              </a:tr>
            </a:tbl>
          </a:graphicData>
        </a:graphic>
      </p:graphicFrame>
      <p:sp>
        <p:nvSpPr>
          <p:cNvPr id="4" name="Slide Number Placeholder 3"/>
          <p:cNvSpPr>
            <a:spLocks noGrp="1"/>
          </p:cNvSpPr>
          <p:nvPr>
            <p:ph type="sldNum" sz="quarter" idx="12"/>
          </p:nvPr>
        </p:nvSpPr>
        <p:spPr/>
        <p:txBody>
          <a:bodyPr/>
          <a:lstStyle/>
          <a:p>
            <a:pPr>
              <a:defRPr/>
            </a:pPr>
            <a:fld id="{D6B164CD-DE0F-4CAA-BC26-3D172D213532}" type="slidenum">
              <a:rPr lang="en-US" smtClean="0"/>
              <a:pPr>
                <a:defRPr/>
              </a:pPr>
              <a:t>4</a:t>
            </a:fld>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nvGraphicFramePr>
        <p:xfrm>
          <a:off x="-33338" y="114300"/>
          <a:ext cx="4452938" cy="742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Content Placeholder 5"/>
          <p:cNvGraphicFramePr>
            <a:graphicFrameLocks noGrp="1"/>
          </p:cNvGraphicFramePr>
          <p:nvPr>
            <p:ph idx="1"/>
          </p:nvPr>
        </p:nvGraphicFramePr>
        <p:xfrm>
          <a:off x="228600" y="914400"/>
          <a:ext cx="3962400" cy="35433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8" name="Diagram 7"/>
          <p:cNvGraphicFramePr/>
          <p:nvPr/>
        </p:nvGraphicFramePr>
        <p:xfrm>
          <a:off x="4572000" y="114300"/>
          <a:ext cx="4572000" cy="692498"/>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1" name="Diagram 10"/>
          <p:cNvGraphicFramePr/>
          <p:nvPr/>
        </p:nvGraphicFramePr>
        <p:xfrm>
          <a:off x="4800600" y="971550"/>
          <a:ext cx="3962400" cy="325755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7" name="TextBox 6"/>
          <p:cNvSpPr txBox="1"/>
          <p:nvPr/>
        </p:nvSpPr>
        <p:spPr>
          <a:xfrm>
            <a:off x="228600" y="4316016"/>
            <a:ext cx="8534400" cy="523220"/>
          </a:xfrm>
          <a:prstGeom prst="rect">
            <a:avLst/>
          </a:prstGeom>
          <a:solidFill>
            <a:schemeClr val="accent3">
              <a:lumMod val="60000"/>
              <a:lumOff val="40000"/>
            </a:schemeClr>
          </a:solidFill>
        </p:spPr>
        <p:txBody>
          <a:bodyPr>
            <a:spAutoFit/>
          </a:bodyPr>
          <a:lstStyle/>
          <a:p>
            <a:pPr algn="just">
              <a:defRPr/>
            </a:pPr>
            <a:r>
              <a:rPr lang="en-US" dirty="0">
                <a:latin typeface="+mj-lt"/>
              </a:rPr>
              <a:t>Contributed for </a:t>
            </a:r>
            <a:r>
              <a:rPr lang="en-IN" dirty="0">
                <a:latin typeface="+mj-lt"/>
              </a:rPr>
              <a:t>Monographs on </a:t>
            </a:r>
            <a:r>
              <a:rPr lang="en-IN" b="1" dirty="0">
                <a:solidFill>
                  <a:srgbClr val="C00000"/>
                </a:solidFill>
                <a:latin typeface="+mj-lt"/>
              </a:rPr>
              <a:t>95 plants </a:t>
            </a:r>
            <a:r>
              <a:rPr lang="en-IN" dirty="0">
                <a:latin typeface="+mj-lt"/>
              </a:rPr>
              <a:t>for book “Quality standards of Indian Medicinal plants” in different volumes published by Indian Council for Medical Research (ICMR)</a:t>
            </a:r>
            <a:endParaRPr lang="en-US" dirty="0">
              <a:latin typeface="+mj-lt"/>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3">
            <a:schemeClr val="lt1"/>
          </a:lnRef>
          <a:fillRef idx="1">
            <a:schemeClr val="accent3"/>
          </a:fillRef>
          <a:effectRef idx="1">
            <a:schemeClr val="accent3"/>
          </a:effectRef>
          <a:fontRef idx="minor">
            <a:schemeClr val="lt1"/>
          </a:fontRef>
        </p:style>
        <p:txBody>
          <a:bodyPr>
            <a:normAutofit fontScale="90000"/>
          </a:bodyPr>
          <a:lstStyle/>
          <a:p>
            <a:pPr>
              <a:defRPr/>
            </a:pPr>
            <a:r>
              <a:rPr lang="en-US" b="1" dirty="0">
                <a:latin typeface="Times New Roman" pitchFamily="18" charset="0"/>
                <a:cs typeface="Times New Roman" pitchFamily="18" charset="0"/>
              </a:rPr>
              <a:t>Generation of experimental evidence for safety of </a:t>
            </a:r>
            <a:r>
              <a:rPr lang="en-US" b="1" dirty="0" err="1">
                <a:latin typeface="Times New Roman" pitchFamily="18" charset="0"/>
                <a:cs typeface="Times New Roman" pitchFamily="18" charset="0"/>
              </a:rPr>
              <a:t>Ayurveda</a:t>
            </a:r>
            <a:r>
              <a:rPr lang="en-US" b="1" dirty="0">
                <a:latin typeface="Times New Roman" pitchFamily="18" charset="0"/>
                <a:cs typeface="Times New Roman" pitchFamily="18" charset="0"/>
              </a:rPr>
              <a:t> drugs</a:t>
            </a:r>
            <a:endParaRPr lang="en-US" b="1" dirty="0"/>
          </a:p>
        </p:txBody>
      </p:sp>
      <p:graphicFrame>
        <p:nvGraphicFramePr>
          <p:cNvPr id="8" name="Content Placeholder 7"/>
          <p:cNvGraphicFramePr>
            <a:graphicFrameLocks noGrp="1"/>
          </p:cNvGraphicFramePr>
          <p:nvPr>
            <p:ph sz="half" idx="1"/>
            <p:extLst>
              <p:ext uri="{D42A27DB-BD31-4B8C-83A1-F6EECF244321}">
                <p14:modId xmlns:p14="http://schemas.microsoft.com/office/powerpoint/2010/main" val="3101559489"/>
              </p:ext>
            </p:extLst>
          </p:nvPr>
        </p:nvGraphicFramePr>
        <p:xfrm>
          <a:off x="1485900" y="1200150"/>
          <a:ext cx="3028950" cy="3600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Content Placeholder 6"/>
          <p:cNvGraphicFramePr>
            <a:graphicFrameLocks noGrp="1"/>
          </p:cNvGraphicFramePr>
          <p:nvPr>
            <p:ph sz="half" idx="2"/>
            <p:extLst>
              <p:ext uri="{D42A27DB-BD31-4B8C-83A1-F6EECF244321}">
                <p14:modId xmlns:p14="http://schemas.microsoft.com/office/powerpoint/2010/main" val="2384728902"/>
              </p:ext>
            </p:extLst>
          </p:nvPr>
        </p:nvGraphicFramePr>
        <p:xfrm>
          <a:off x="4629150" y="1028700"/>
          <a:ext cx="3086100" cy="37719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677128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normAutofit fontScale="90000"/>
          </a:bodyPr>
          <a:lstStyle/>
          <a:p>
            <a:pPr>
              <a:defRPr/>
            </a:pPr>
            <a:r>
              <a:rPr lang="en-US" b="1" dirty="0">
                <a:latin typeface="Times" panose="02020603050405020304" pitchFamily="18" charset="0"/>
                <a:cs typeface="Times" panose="02020603050405020304" pitchFamily="18" charset="0"/>
              </a:rPr>
              <a:t>Biological screening of </a:t>
            </a:r>
            <a:r>
              <a:rPr lang="en-US" b="1" dirty="0" err="1">
                <a:latin typeface="Times" panose="02020603050405020304" pitchFamily="18" charset="0"/>
                <a:cs typeface="Times" panose="02020603050405020304" pitchFamily="18" charset="0"/>
              </a:rPr>
              <a:t>Ayurvedic</a:t>
            </a:r>
            <a:r>
              <a:rPr lang="en-US" b="1" dirty="0">
                <a:latin typeface="Times" panose="02020603050405020304" pitchFamily="18" charset="0"/>
                <a:cs typeface="Times" panose="02020603050405020304" pitchFamily="18" charset="0"/>
              </a:rPr>
              <a:t> formulations</a:t>
            </a:r>
            <a:endParaRPr lang="en-US" dirty="0">
              <a:latin typeface="Times" panose="02020603050405020304" pitchFamily="18" charset="0"/>
              <a:cs typeface="Times" panose="02020603050405020304" pitchFamily="18" charset="0"/>
            </a:endParaRPr>
          </a:p>
        </p:txBody>
      </p:sp>
      <p:graphicFrame>
        <p:nvGraphicFramePr>
          <p:cNvPr id="4" name="Content Placeholder 3"/>
          <p:cNvGraphicFramePr>
            <a:graphicFrameLocks noGrp="1"/>
          </p:cNvGraphicFramePr>
          <p:nvPr>
            <p:ph idx="1"/>
          </p:nvPr>
        </p:nvGraphicFramePr>
        <p:xfrm>
          <a:off x="1485900" y="1200151"/>
          <a:ext cx="3886200" cy="3028950"/>
        </p:xfrm>
        <a:graphic>
          <a:graphicData uri="http://schemas.openxmlformats.org/drawingml/2006/chart">
            <c:chart xmlns:c="http://schemas.openxmlformats.org/drawingml/2006/chart" xmlns:r="http://schemas.openxmlformats.org/officeDocument/2006/relationships" r:id="rId2"/>
          </a:graphicData>
        </a:graphic>
      </p:graphicFrame>
      <p:sp>
        <p:nvSpPr>
          <p:cNvPr id="66564" name="Rectangle 4"/>
          <p:cNvSpPr>
            <a:spLocks noChangeArrowheads="1"/>
          </p:cNvSpPr>
          <p:nvPr/>
        </p:nvSpPr>
        <p:spPr bwMode="auto">
          <a:xfrm>
            <a:off x="1885950" y="4286250"/>
            <a:ext cx="542925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eaLnBrk="1" fontAlgn="base" hangingPunct="1">
              <a:spcBef>
                <a:spcPct val="0"/>
              </a:spcBef>
              <a:spcAft>
                <a:spcPct val="0"/>
              </a:spcAft>
              <a:buClrTx/>
            </a:pPr>
            <a:r>
              <a:rPr lang="en-IN" altLang="en-US" sz="1350" b="1" kern="1200" dirty="0">
                <a:solidFill>
                  <a:prstClr val="black"/>
                </a:solidFill>
                <a:latin typeface="Times" panose="02020603050405020304" pitchFamily="18" charset="0"/>
                <a:ea typeface="+mn-ea"/>
                <a:cs typeface="Times" panose="02020603050405020304" pitchFamily="18" charset="0"/>
              </a:rPr>
              <a:t>389 drugs were screened for various biological screening studies</a:t>
            </a:r>
            <a:endParaRPr lang="en-US" altLang="en-US" sz="1350" b="1" kern="1200" dirty="0">
              <a:solidFill>
                <a:prstClr val="black"/>
              </a:solidFill>
              <a:latin typeface="Times" panose="02020603050405020304" pitchFamily="18" charset="0"/>
              <a:ea typeface="+mn-ea"/>
              <a:cs typeface="Times" panose="02020603050405020304" pitchFamily="18" charset="0"/>
            </a:endParaRPr>
          </a:p>
        </p:txBody>
      </p:sp>
      <p:pic>
        <p:nvPicPr>
          <p:cNvPr id="7" name="Picture 2"/>
          <p:cNvPicPr>
            <a:picLocks noChangeAspect="1" noChangeArrowheads="1"/>
          </p:cNvPicPr>
          <p:nvPr/>
        </p:nvPicPr>
        <p:blipFill>
          <a:blip r:embed="rId3"/>
          <a:srcRect l="49053" t="18520" r="15924" b="7401"/>
          <a:stretch>
            <a:fillRect/>
          </a:stretch>
        </p:blipFill>
        <p:spPr bwMode="auto">
          <a:xfrm>
            <a:off x="5994798" y="1428750"/>
            <a:ext cx="1777603" cy="21145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618727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1160860" y="136923"/>
            <a:ext cx="6830615" cy="716756"/>
          </a:xfrm>
        </p:spPr>
        <p:txBody>
          <a:bodyPr/>
          <a:lstStyle/>
          <a:p>
            <a:pPr eaLnBrk="1" hangingPunct="1"/>
            <a:r>
              <a:rPr lang="en-IN" altLang="en-US" sz="2100" b="1" dirty="0">
                <a:latin typeface="Times" panose="02020603050405020304" pitchFamily="18" charset="0"/>
                <a:cs typeface="Times New Roman" panose="02020603050405020304" pitchFamily="18" charset="0"/>
              </a:rPr>
              <a:t>Generation of Evidence on Quality and Safety of </a:t>
            </a:r>
            <a:r>
              <a:rPr lang="en-IN" altLang="en-US" sz="2100" b="1" dirty="0" err="1">
                <a:latin typeface="Times" panose="02020603050405020304" pitchFamily="18" charset="0"/>
                <a:cs typeface="Times New Roman" panose="02020603050405020304" pitchFamily="18" charset="0"/>
              </a:rPr>
              <a:t>Rasaushadhi</a:t>
            </a:r>
            <a:r>
              <a:rPr lang="en-IN" altLang="en-US" sz="2100" b="1" dirty="0">
                <a:latin typeface="Times" panose="02020603050405020304" pitchFamily="18" charset="0"/>
                <a:cs typeface="Times New Roman" panose="02020603050405020304" pitchFamily="18" charset="0"/>
              </a:rPr>
              <a:t> through GTP and other collaborative studies</a:t>
            </a:r>
            <a:endParaRPr lang="en-US" altLang="en-US" sz="2100" b="1" dirty="0">
              <a:latin typeface="Times" panose="02020603050405020304" pitchFamily="18" charset="0"/>
            </a:endParaRPr>
          </a:p>
        </p:txBody>
      </p:sp>
      <p:pic>
        <p:nvPicPr>
          <p:cNvPr id="67587" name="Picture 3"/>
          <p:cNvPicPr>
            <a:picLocks noChangeAspect="1" noChangeArrowheads="1"/>
          </p:cNvPicPr>
          <p:nvPr/>
        </p:nvPicPr>
        <p:blipFill>
          <a:blip r:embed="rId2">
            <a:extLst>
              <a:ext uri="{28A0092B-C50C-407E-A947-70E740481C1C}">
                <a14:useLocalDpi xmlns:a14="http://schemas.microsoft.com/office/drawing/2010/main" val="0"/>
              </a:ext>
            </a:extLst>
          </a:blip>
          <a:srcRect l="34505" t="16531" r="35609" b="14563"/>
          <a:stretch>
            <a:fillRect/>
          </a:stretch>
        </p:blipFill>
        <p:spPr bwMode="auto">
          <a:xfrm>
            <a:off x="1362075" y="937022"/>
            <a:ext cx="165735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247775" y="3451623"/>
            <a:ext cx="1885950" cy="1708160"/>
          </a:xfrm>
          <a:prstGeom prst="rect">
            <a:avLst/>
          </a:prstGeom>
          <a:noFill/>
        </p:spPr>
        <p:txBody>
          <a:bodyPr>
            <a:spAutoFit/>
          </a:bodyPr>
          <a:lstStyle/>
          <a:p>
            <a:pPr>
              <a:defRPr/>
            </a:pPr>
            <a:r>
              <a:rPr lang="en-IN" sz="1500" b="1" dirty="0">
                <a:solidFill>
                  <a:srgbClr val="FF0000"/>
                </a:solidFill>
                <a:latin typeface="Times" panose="02020603060405020304" pitchFamily="18" charset="0"/>
                <a:cs typeface="+mn-cs"/>
              </a:rPr>
              <a:t>Expected Outcomes:</a:t>
            </a:r>
          </a:p>
          <a:p>
            <a:pPr marL="257175" indent="-257175">
              <a:buFont typeface="Arial" panose="020B0604020202020204" pitchFamily="34" charset="0"/>
              <a:buChar char="•"/>
              <a:defRPr/>
            </a:pPr>
            <a:r>
              <a:rPr lang="en-IN" sz="1500" b="1" dirty="0">
                <a:solidFill>
                  <a:srgbClr val="FF0000"/>
                </a:solidFill>
                <a:latin typeface="Times" panose="02020603060405020304" pitchFamily="18" charset="0"/>
                <a:cs typeface="+mn-cs"/>
              </a:rPr>
              <a:t>Enhanced Prescription trends and Market potential</a:t>
            </a:r>
          </a:p>
          <a:p>
            <a:pPr marL="257175" indent="-257175">
              <a:buFont typeface="Arial" panose="020B0604020202020204" pitchFamily="34" charset="0"/>
              <a:buChar char="•"/>
              <a:defRPr/>
            </a:pPr>
            <a:r>
              <a:rPr lang="en-IN" sz="1500" b="1" dirty="0">
                <a:solidFill>
                  <a:srgbClr val="FF0000"/>
                </a:solidFill>
                <a:latin typeface="Times" panose="02020603060405020304" pitchFamily="18" charset="0"/>
                <a:cs typeface="+mn-cs"/>
              </a:rPr>
              <a:t>Global Acceptance</a:t>
            </a:r>
            <a:endParaRPr lang="en-US" sz="1500" b="1" dirty="0">
              <a:solidFill>
                <a:srgbClr val="FF0000"/>
              </a:solidFill>
              <a:latin typeface="Times" panose="02020603060405020304" pitchFamily="18" charset="0"/>
              <a:cs typeface="+mn-cs"/>
            </a:endParaRPr>
          </a:p>
        </p:txBody>
      </p:sp>
      <p:graphicFrame>
        <p:nvGraphicFramePr>
          <p:cNvPr id="3" name="Table 2"/>
          <p:cNvGraphicFramePr>
            <a:graphicFrameLocks noGrp="1"/>
          </p:cNvGraphicFramePr>
          <p:nvPr/>
        </p:nvGraphicFramePr>
        <p:xfrm>
          <a:off x="3248025" y="937022"/>
          <a:ext cx="2252663" cy="4206480"/>
        </p:xfrm>
        <a:graphic>
          <a:graphicData uri="http://schemas.openxmlformats.org/drawingml/2006/table">
            <a:tbl>
              <a:tblPr firstRow="1" firstCol="1" bandRow="1">
                <a:tableStyleId>{5C22544A-7EE6-4342-B048-85BDC9FD1C3A}</a:tableStyleId>
              </a:tblPr>
              <a:tblGrid>
                <a:gridCol w="2252663">
                  <a:extLst>
                    <a:ext uri="{9D8B030D-6E8A-4147-A177-3AD203B41FA5}">
                      <a16:colId xmlns:a16="http://schemas.microsoft.com/office/drawing/2014/main" val="20000"/>
                    </a:ext>
                  </a:extLst>
                </a:gridCol>
              </a:tblGrid>
              <a:tr h="210324">
                <a:tc>
                  <a:txBody>
                    <a:bodyPr/>
                    <a:lstStyle/>
                    <a:p>
                      <a:pPr>
                        <a:lnSpc>
                          <a:spcPct val="115000"/>
                        </a:lnSpc>
                        <a:spcAft>
                          <a:spcPts val="0"/>
                        </a:spcAft>
                      </a:pPr>
                      <a:r>
                        <a:rPr lang="en-US" sz="1200" b="0" dirty="0">
                          <a:effectLst/>
                          <a:latin typeface="Times" panose="02020603060405020304" pitchFamily="18" charset="0"/>
                        </a:rPr>
                        <a:t>Name of the formulations (n=19)</a:t>
                      </a:r>
                      <a:endParaRPr lang="en-US" sz="1100" b="0" dirty="0">
                        <a:effectLst/>
                        <a:latin typeface="Times" panose="02020603060405020304" pitchFamily="18" charset="0"/>
                        <a:ea typeface="Times New Roman" panose="02020603050405020304" pitchFamily="18" charset="0"/>
                        <a:cs typeface="Mangal" panose="02040503050203030202" pitchFamily="18" charset="0"/>
                      </a:endParaRPr>
                    </a:p>
                  </a:txBody>
                  <a:tcPr marL="51431" marR="51431" marT="0" marB="0"/>
                </a:tc>
                <a:extLst>
                  <a:ext uri="{0D108BD9-81ED-4DB2-BD59-A6C34878D82A}">
                    <a16:rowId xmlns:a16="http://schemas.microsoft.com/office/drawing/2014/main" val="10000"/>
                  </a:ext>
                </a:extLst>
              </a:tr>
              <a:tr h="210324">
                <a:tc>
                  <a:txBody>
                    <a:bodyPr/>
                    <a:lstStyle/>
                    <a:p>
                      <a:pPr>
                        <a:lnSpc>
                          <a:spcPct val="115000"/>
                        </a:lnSpc>
                        <a:spcAft>
                          <a:spcPts val="0"/>
                        </a:spcAft>
                      </a:pPr>
                      <a:r>
                        <a:rPr lang="en-US" sz="1200" b="0">
                          <a:effectLst/>
                          <a:latin typeface="Times" panose="02020603060405020304" pitchFamily="18" charset="0"/>
                        </a:rPr>
                        <a:t>Dhatri Lauha </a:t>
                      </a:r>
                      <a:endParaRPr lang="en-US" sz="1100" b="0">
                        <a:effectLst/>
                        <a:latin typeface="Times" panose="02020603060405020304" pitchFamily="18" charset="0"/>
                        <a:ea typeface="Times New Roman" panose="02020603050405020304" pitchFamily="18" charset="0"/>
                        <a:cs typeface="Mangal" panose="02040503050203030202" pitchFamily="18" charset="0"/>
                      </a:endParaRPr>
                    </a:p>
                  </a:txBody>
                  <a:tcPr marL="51431" marR="51431" marT="0" marB="0"/>
                </a:tc>
                <a:extLst>
                  <a:ext uri="{0D108BD9-81ED-4DB2-BD59-A6C34878D82A}">
                    <a16:rowId xmlns:a16="http://schemas.microsoft.com/office/drawing/2014/main" val="10001"/>
                  </a:ext>
                </a:extLst>
              </a:tr>
              <a:tr h="210324">
                <a:tc>
                  <a:txBody>
                    <a:bodyPr/>
                    <a:lstStyle/>
                    <a:p>
                      <a:pPr>
                        <a:lnSpc>
                          <a:spcPct val="115000"/>
                        </a:lnSpc>
                        <a:spcAft>
                          <a:spcPts val="0"/>
                        </a:spcAft>
                      </a:pPr>
                      <a:r>
                        <a:rPr lang="en-US" sz="1200" b="0" dirty="0" err="1">
                          <a:effectLst/>
                          <a:latin typeface="Times" panose="02020603060405020304" pitchFamily="18" charset="0"/>
                        </a:rPr>
                        <a:t>Mahalaxmivilas</a:t>
                      </a:r>
                      <a:r>
                        <a:rPr lang="en-US" sz="1200" b="0" dirty="0">
                          <a:effectLst/>
                          <a:latin typeface="Times" panose="02020603060405020304" pitchFamily="18" charset="0"/>
                        </a:rPr>
                        <a:t> rasa </a:t>
                      </a:r>
                      <a:endParaRPr lang="en-US" sz="1100" b="0" dirty="0">
                        <a:effectLst/>
                        <a:latin typeface="Times" panose="02020603060405020304" pitchFamily="18" charset="0"/>
                        <a:ea typeface="Times New Roman" panose="02020603050405020304" pitchFamily="18" charset="0"/>
                        <a:cs typeface="Mangal" panose="02040503050203030202" pitchFamily="18" charset="0"/>
                      </a:endParaRPr>
                    </a:p>
                  </a:txBody>
                  <a:tcPr marL="51431" marR="51431" marT="0" marB="0"/>
                </a:tc>
                <a:extLst>
                  <a:ext uri="{0D108BD9-81ED-4DB2-BD59-A6C34878D82A}">
                    <a16:rowId xmlns:a16="http://schemas.microsoft.com/office/drawing/2014/main" val="10002"/>
                  </a:ext>
                </a:extLst>
              </a:tr>
              <a:tr h="210324">
                <a:tc>
                  <a:txBody>
                    <a:bodyPr/>
                    <a:lstStyle/>
                    <a:p>
                      <a:pPr>
                        <a:lnSpc>
                          <a:spcPct val="115000"/>
                        </a:lnSpc>
                        <a:spcAft>
                          <a:spcPts val="0"/>
                        </a:spcAft>
                      </a:pPr>
                      <a:r>
                        <a:rPr lang="en-US" sz="1200" b="0" dirty="0" err="1">
                          <a:effectLst/>
                          <a:latin typeface="Times" panose="02020603060405020304" pitchFamily="18" charset="0"/>
                        </a:rPr>
                        <a:t>Mahayogaraj</a:t>
                      </a:r>
                      <a:r>
                        <a:rPr lang="en-US" sz="1200" b="0" dirty="0">
                          <a:effectLst/>
                          <a:latin typeface="Times" panose="02020603060405020304" pitchFamily="18" charset="0"/>
                        </a:rPr>
                        <a:t> </a:t>
                      </a:r>
                      <a:r>
                        <a:rPr lang="en-US" sz="1200" b="0" dirty="0" err="1">
                          <a:effectLst/>
                          <a:latin typeface="Times" panose="02020603060405020304" pitchFamily="18" charset="0"/>
                        </a:rPr>
                        <a:t>Guggulu</a:t>
                      </a:r>
                      <a:endParaRPr lang="en-US" sz="1100" b="0" dirty="0">
                        <a:effectLst/>
                        <a:latin typeface="Times" panose="02020603060405020304" pitchFamily="18" charset="0"/>
                        <a:ea typeface="Times New Roman" panose="02020603050405020304" pitchFamily="18" charset="0"/>
                        <a:cs typeface="Mangal" panose="02040503050203030202" pitchFamily="18" charset="0"/>
                      </a:endParaRPr>
                    </a:p>
                  </a:txBody>
                  <a:tcPr marL="51431" marR="51431" marT="0" marB="0"/>
                </a:tc>
                <a:extLst>
                  <a:ext uri="{0D108BD9-81ED-4DB2-BD59-A6C34878D82A}">
                    <a16:rowId xmlns:a16="http://schemas.microsoft.com/office/drawing/2014/main" val="10003"/>
                  </a:ext>
                </a:extLst>
              </a:tr>
              <a:tr h="210324">
                <a:tc>
                  <a:txBody>
                    <a:bodyPr/>
                    <a:lstStyle/>
                    <a:p>
                      <a:pPr>
                        <a:lnSpc>
                          <a:spcPct val="115000"/>
                        </a:lnSpc>
                        <a:spcAft>
                          <a:spcPts val="0"/>
                        </a:spcAft>
                      </a:pPr>
                      <a:r>
                        <a:rPr lang="en-US" sz="1200" b="0">
                          <a:effectLst/>
                          <a:latin typeface="Times" panose="02020603060405020304" pitchFamily="18" charset="0"/>
                        </a:rPr>
                        <a:t>Swarna mahayogaraj guggulu</a:t>
                      </a:r>
                      <a:endParaRPr lang="en-US" sz="1100" b="0">
                        <a:effectLst/>
                        <a:latin typeface="Times" panose="02020603060405020304" pitchFamily="18" charset="0"/>
                        <a:ea typeface="Times New Roman" panose="02020603050405020304" pitchFamily="18" charset="0"/>
                        <a:cs typeface="Mangal" panose="02040503050203030202" pitchFamily="18" charset="0"/>
                      </a:endParaRPr>
                    </a:p>
                  </a:txBody>
                  <a:tcPr marL="51431" marR="51431" marT="0" marB="0"/>
                </a:tc>
                <a:extLst>
                  <a:ext uri="{0D108BD9-81ED-4DB2-BD59-A6C34878D82A}">
                    <a16:rowId xmlns:a16="http://schemas.microsoft.com/office/drawing/2014/main" val="10004"/>
                  </a:ext>
                </a:extLst>
              </a:tr>
              <a:tr h="210324">
                <a:tc>
                  <a:txBody>
                    <a:bodyPr/>
                    <a:lstStyle/>
                    <a:p>
                      <a:pPr>
                        <a:lnSpc>
                          <a:spcPct val="115000"/>
                        </a:lnSpc>
                        <a:spcAft>
                          <a:spcPts val="0"/>
                        </a:spcAft>
                      </a:pPr>
                      <a:r>
                        <a:rPr lang="en-US" sz="1200" b="0">
                          <a:effectLst/>
                          <a:latin typeface="Times" panose="02020603060405020304" pitchFamily="18" charset="0"/>
                        </a:rPr>
                        <a:t>Arogyavardhini Vati</a:t>
                      </a:r>
                      <a:endParaRPr lang="en-US" sz="1100" b="0">
                        <a:effectLst/>
                        <a:latin typeface="Times" panose="02020603060405020304" pitchFamily="18" charset="0"/>
                        <a:ea typeface="Times New Roman" panose="02020603050405020304" pitchFamily="18" charset="0"/>
                        <a:cs typeface="Mangal" panose="02040503050203030202" pitchFamily="18" charset="0"/>
                      </a:endParaRPr>
                    </a:p>
                  </a:txBody>
                  <a:tcPr marL="51431" marR="51431" marT="0" marB="0"/>
                </a:tc>
                <a:extLst>
                  <a:ext uri="{0D108BD9-81ED-4DB2-BD59-A6C34878D82A}">
                    <a16:rowId xmlns:a16="http://schemas.microsoft.com/office/drawing/2014/main" val="10005"/>
                  </a:ext>
                </a:extLst>
              </a:tr>
              <a:tr h="210324">
                <a:tc>
                  <a:txBody>
                    <a:bodyPr/>
                    <a:lstStyle/>
                    <a:p>
                      <a:pPr>
                        <a:lnSpc>
                          <a:spcPct val="115000"/>
                        </a:lnSpc>
                        <a:spcAft>
                          <a:spcPts val="0"/>
                        </a:spcAft>
                      </a:pPr>
                      <a:r>
                        <a:rPr lang="en-US" sz="1200" b="0">
                          <a:effectLst/>
                          <a:latin typeface="Times" panose="02020603060405020304" pitchFamily="18" charset="0"/>
                        </a:rPr>
                        <a:t>Kajjali Yoga</a:t>
                      </a:r>
                      <a:endParaRPr lang="en-US" sz="1100" b="0">
                        <a:effectLst/>
                        <a:latin typeface="Times" panose="02020603060405020304" pitchFamily="18" charset="0"/>
                        <a:ea typeface="Times New Roman" panose="02020603050405020304" pitchFamily="18" charset="0"/>
                        <a:cs typeface="Mangal" panose="02040503050203030202" pitchFamily="18" charset="0"/>
                      </a:endParaRPr>
                    </a:p>
                  </a:txBody>
                  <a:tcPr marL="51431" marR="51431" marT="0" marB="0"/>
                </a:tc>
                <a:extLst>
                  <a:ext uri="{0D108BD9-81ED-4DB2-BD59-A6C34878D82A}">
                    <a16:rowId xmlns:a16="http://schemas.microsoft.com/office/drawing/2014/main" val="10006"/>
                  </a:ext>
                </a:extLst>
              </a:tr>
              <a:tr h="210324">
                <a:tc>
                  <a:txBody>
                    <a:bodyPr/>
                    <a:lstStyle/>
                    <a:p>
                      <a:pPr>
                        <a:lnSpc>
                          <a:spcPct val="115000"/>
                        </a:lnSpc>
                        <a:spcAft>
                          <a:spcPts val="0"/>
                        </a:spcAft>
                      </a:pPr>
                      <a:r>
                        <a:rPr lang="en-US" sz="1200" b="0">
                          <a:effectLst/>
                          <a:latin typeface="Times" panose="02020603060405020304" pitchFamily="18" charset="0"/>
                        </a:rPr>
                        <a:t>Makardhwaj</a:t>
                      </a:r>
                      <a:endParaRPr lang="en-US" sz="1100" b="0">
                        <a:effectLst/>
                        <a:latin typeface="Times" panose="02020603060405020304" pitchFamily="18" charset="0"/>
                        <a:ea typeface="Times New Roman" panose="02020603050405020304" pitchFamily="18" charset="0"/>
                        <a:cs typeface="Mangal" panose="02040503050203030202" pitchFamily="18" charset="0"/>
                      </a:endParaRPr>
                    </a:p>
                  </a:txBody>
                  <a:tcPr marL="51431" marR="51431" marT="0" marB="0"/>
                </a:tc>
                <a:extLst>
                  <a:ext uri="{0D108BD9-81ED-4DB2-BD59-A6C34878D82A}">
                    <a16:rowId xmlns:a16="http://schemas.microsoft.com/office/drawing/2014/main" val="10007"/>
                  </a:ext>
                </a:extLst>
              </a:tr>
              <a:tr h="210324">
                <a:tc>
                  <a:txBody>
                    <a:bodyPr/>
                    <a:lstStyle/>
                    <a:p>
                      <a:pPr>
                        <a:lnSpc>
                          <a:spcPct val="115000"/>
                        </a:lnSpc>
                        <a:spcAft>
                          <a:spcPts val="0"/>
                        </a:spcAft>
                      </a:pPr>
                      <a:r>
                        <a:rPr lang="en-US" sz="1200" b="0">
                          <a:effectLst/>
                          <a:latin typeface="Times" panose="02020603060405020304" pitchFamily="18" charset="0"/>
                        </a:rPr>
                        <a:t>Punarnava mandura</a:t>
                      </a:r>
                      <a:endParaRPr lang="en-US" sz="1100" b="0">
                        <a:effectLst/>
                        <a:latin typeface="Times" panose="02020603060405020304" pitchFamily="18" charset="0"/>
                        <a:ea typeface="Times New Roman" panose="02020603050405020304" pitchFamily="18" charset="0"/>
                        <a:cs typeface="Mangal" panose="02040503050203030202" pitchFamily="18" charset="0"/>
                      </a:endParaRPr>
                    </a:p>
                  </a:txBody>
                  <a:tcPr marL="51431" marR="51431" marT="0" marB="0"/>
                </a:tc>
                <a:extLst>
                  <a:ext uri="{0D108BD9-81ED-4DB2-BD59-A6C34878D82A}">
                    <a16:rowId xmlns:a16="http://schemas.microsoft.com/office/drawing/2014/main" val="10008"/>
                  </a:ext>
                </a:extLst>
              </a:tr>
              <a:tr h="210324">
                <a:tc>
                  <a:txBody>
                    <a:bodyPr/>
                    <a:lstStyle/>
                    <a:p>
                      <a:pPr>
                        <a:lnSpc>
                          <a:spcPct val="115000"/>
                        </a:lnSpc>
                        <a:spcAft>
                          <a:spcPts val="0"/>
                        </a:spcAft>
                      </a:pPr>
                      <a:r>
                        <a:rPr lang="en-US" sz="1200" b="0">
                          <a:effectLst/>
                          <a:latin typeface="Times" panose="02020603060405020304" pitchFamily="18" charset="0"/>
                        </a:rPr>
                        <a:t>Rasa Sindoor</a:t>
                      </a:r>
                      <a:endParaRPr lang="en-US" sz="1100" b="0">
                        <a:effectLst/>
                        <a:latin typeface="Times" panose="02020603060405020304" pitchFamily="18" charset="0"/>
                        <a:ea typeface="Times New Roman" panose="02020603050405020304" pitchFamily="18" charset="0"/>
                        <a:cs typeface="Mangal" panose="02040503050203030202" pitchFamily="18" charset="0"/>
                      </a:endParaRPr>
                    </a:p>
                  </a:txBody>
                  <a:tcPr marL="51431" marR="51431" marT="0" marB="0"/>
                </a:tc>
                <a:extLst>
                  <a:ext uri="{0D108BD9-81ED-4DB2-BD59-A6C34878D82A}">
                    <a16:rowId xmlns:a16="http://schemas.microsoft.com/office/drawing/2014/main" val="10009"/>
                  </a:ext>
                </a:extLst>
              </a:tr>
              <a:tr h="210324">
                <a:tc>
                  <a:txBody>
                    <a:bodyPr/>
                    <a:lstStyle/>
                    <a:p>
                      <a:pPr>
                        <a:lnSpc>
                          <a:spcPct val="115000"/>
                        </a:lnSpc>
                        <a:spcAft>
                          <a:spcPts val="0"/>
                        </a:spcAft>
                      </a:pPr>
                      <a:r>
                        <a:rPr lang="en-US" sz="1200" b="0">
                          <a:effectLst/>
                          <a:latin typeface="Times" panose="02020603060405020304" pitchFamily="18" charset="0"/>
                        </a:rPr>
                        <a:t>Tamra bhasma</a:t>
                      </a:r>
                      <a:endParaRPr lang="en-US" sz="1100" b="0">
                        <a:effectLst/>
                        <a:latin typeface="Times" panose="02020603060405020304" pitchFamily="18" charset="0"/>
                        <a:ea typeface="Times New Roman" panose="02020603050405020304" pitchFamily="18" charset="0"/>
                        <a:cs typeface="Mangal" panose="02040503050203030202" pitchFamily="18" charset="0"/>
                      </a:endParaRPr>
                    </a:p>
                  </a:txBody>
                  <a:tcPr marL="51431" marR="51431" marT="0" marB="0"/>
                </a:tc>
                <a:extLst>
                  <a:ext uri="{0D108BD9-81ED-4DB2-BD59-A6C34878D82A}">
                    <a16:rowId xmlns:a16="http://schemas.microsoft.com/office/drawing/2014/main" val="10010"/>
                  </a:ext>
                </a:extLst>
              </a:tr>
              <a:tr h="210324">
                <a:tc>
                  <a:txBody>
                    <a:bodyPr/>
                    <a:lstStyle/>
                    <a:p>
                      <a:pPr>
                        <a:lnSpc>
                          <a:spcPct val="115000"/>
                        </a:lnSpc>
                        <a:spcAft>
                          <a:spcPts val="0"/>
                        </a:spcAft>
                      </a:pPr>
                      <a:r>
                        <a:rPr lang="en-US" sz="1200" b="0">
                          <a:effectLst/>
                          <a:latin typeface="Times" panose="02020603060405020304" pitchFamily="18" charset="0"/>
                        </a:rPr>
                        <a:t>Trivanga Bhasma</a:t>
                      </a:r>
                      <a:endParaRPr lang="en-US" sz="1100" b="0">
                        <a:effectLst/>
                        <a:latin typeface="Times" panose="02020603060405020304" pitchFamily="18" charset="0"/>
                        <a:ea typeface="Times New Roman" panose="02020603050405020304" pitchFamily="18" charset="0"/>
                        <a:cs typeface="Mangal" panose="02040503050203030202" pitchFamily="18" charset="0"/>
                      </a:endParaRPr>
                    </a:p>
                  </a:txBody>
                  <a:tcPr marL="51431" marR="51431" marT="0" marB="0"/>
                </a:tc>
                <a:extLst>
                  <a:ext uri="{0D108BD9-81ED-4DB2-BD59-A6C34878D82A}">
                    <a16:rowId xmlns:a16="http://schemas.microsoft.com/office/drawing/2014/main" val="10011"/>
                  </a:ext>
                </a:extLst>
              </a:tr>
              <a:tr h="210324">
                <a:tc>
                  <a:txBody>
                    <a:bodyPr/>
                    <a:lstStyle/>
                    <a:p>
                      <a:pPr>
                        <a:lnSpc>
                          <a:spcPct val="115000"/>
                        </a:lnSpc>
                        <a:spcAft>
                          <a:spcPts val="0"/>
                        </a:spcAft>
                      </a:pPr>
                      <a:r>
                        <a:rPr lang="en-US" sz="1200" b="0">
                          <a:effectLst/>
                          <a:latin typeface="Times" panose="02020603060405020304" pitchFamily="18" charset="0"/>
                        </a:rPr>
                        <a:t>Naga Bhasma</a:t>
                      </a:r>
                      <a:endParaRPr lang="en-US" sz="1100" b="0">
                        <a:effectLst/>
                        <a:latin typeface="Times" panose="02020603060405020304" pitchFamily="18" charset="0"/>
                        <a:ea typeface="Times New Roman" panose="02020603050405020304" pitchFamily="18" charset="0"/>
                        <a:cs typeface="Mangal" panose="02040503050203030202" pitchFamily="18" charset="0"/>
                      </a:endParaRPr>
                    </a:p>
                  </a:txBody>
                  <a:tcPr marL="51431" marR="51431" marT="0" marB="0"/>
                </a:tc>
                <a:extLst>
                  <a:ext uri="{0D108BD9-81ED-4DB2-BD59-A6C34878D82A}">
                    <a16:rowId xmlns:a16="http://schemas.microsoft.com/office/drawing/2014/main" val="10012"/>
                  </a:ext>
                </a:extLst>
              </a:tr>
              <a:tr h="210324">
                <a:tc>
                  <a:txBody>
                    <a:bodyPr/>
                    <a:lstStyle/>
                    <a:p>
                      <a:pPr>
                        <a:lnSpc>
                          <a:spcPct val="115000"/>
                        </a:lnSpc>
                        <a:spcAft>
                          <a:spcPts val="0"/>
                        </a:spcAft>
                      </a:pPr>
                      <a:r>
                        <a:rPr lang="en-US" sz="1200" b="0">
                          <a:effectLst/>
                          <a:latin typeface="Times" panose="02020603060405020304" pitchFamily="18" charset="0"/>
                        </a:rPr>
                        <a:t>Svarna Bhasma</a:t>
                      </a:r>
                      <a:endParaRPr lang="en-US" sz="1100" b="0">
                        <a:effectLst/>
                        <a:latin typeface="Times" panose="02020603060405020304" pitchFamily="18" charset="0"/>
                        <a:ea typeface="Times New Roman" panose="02020603050405020304" pitchFamily="18" charset="0"/>
                        <a:cs typeface="Mangal" panose="02040503050203030202" pitchFamily="18" charset="0"/>
                      </a:endParaRPr>
                    </a:p>
                  </a:txBody>
                  <a:tcPr marL="51431" marR="51431" marT="0" marB="0"/>
                </a:tc>
                <a:extLst>
                  <a:ext uri="{0D108BD9-81ED-4DB2-BD59-A6C34878D82A}">
                    <a16:rowId xmlns:a16="http://schemas.microsoft.com/office/drawing/2014/main" val="10013"/>
                  </a:ext>
                </a:extLst>
              </a:tr>
              <a:tr h="210324">
                <a:tc>
                  <a:txBody>
                    <a:bodyPr/>
                    <a:lstStyle/>
                    <a:p>
                      <a:pPr>
                        <a:lnSpc>
                          <a:spcPct val="115000"/>
                        </a:lnSpc>
                        <a:spcAft>
                          <a:spcPts val="0"/>
                        </a:spcAft>
                      </a:pPr>
                      <a:r>
                        <a:rPr lang="en-US" sz="1200" b="0">
                          <a:effectLst/>
                          <a:latin typeface="Times" panose="02020603060405020304" pitchFamily="18" charset="0"/>
                        </a:rPr>
                        <a:t>Kasisa Bhasma</a:t>
                      </a:r>
                      <a:endParaRPr lang="en-US" sz="1100" b="0">
                        <a:effectLst/>
                        <a:latin typeface="Times" panose="02020603060405020304" pitchFamily="18" charset="0"/>
                        <a:ea typeface="Times New Roman" panose="02020603050405020304" pitchFamily="18" charset="0"/>
                        <a:cs typeface="Mangal" panose="02040503050203030202" pitchFamily="18" charset="0"/>
                      </a:endParaRPr>
                    </a:p>
                  </a:txBody>
                  <a:tcPr marL="51431" marR="51431" marT="0" marB="0"/>
                </a:tc>
                <a:extLst>
                  <a:ext uri="{0D108BD9-81ED-4DB2-BD59-A6C34878D82A}">
                    <a16:rowId xmlns:a16="http://schemas.microsoft.com/office/drawing/2014/main" val="10014"/>
                  </a:ext>
                </a:extLst>
              </a:tr>
              <a:tr h="210324">
                <a:tc>
                  <a:txBody>
                    <a:bodyPr/>
                    <a:lstStyle/>
                    <a:p>
                      <a:pPr>
                        <a:lnSpc>
                          <a:spcPct val="115000"/>
                        </a:lnSpc>
                        <a:spcAft>
                          <a:spcPts val="0"/>
                        </a:spcAft>
                      </a:pPr>
                      <a:r>
                        <a:rPr lang="en-US" sz="1200" b="0">
                          <a:effectLst/>
                          <a:latin typeface="Times" panose="02020603060405020304" pitchFamily="18" charset="0"/>
                        </a:rPr>
                        <a:t>Vasant Kusumakar rasa</a:t>
                      </a:r>
                      <a:endParaRPr lang="en-US" sz="1100" b="0">
                        <a:effectLst/>
                        <a:latin typeface="Times" panose="02020603060405020304" pitchFamily="18" charset="0"/>
                        <a:ea typeface="Times New Roman" panose="02020603050405020304" pitchFamily="18" charset="0"/>
                        <a:cs typeface="Mangal" panose="02040503050203030202" pitchFamily="18" charset="0"/>
                      </a:endParaRPr>
                    </a:p>
                  </a:txBody>
                  <a:tcPr marL="51431" marR="51431" marT="0" marB="0"/>
                </a:tc>
                <a:extLst>
                  <a:ext uri="{0D108BD9-81ED-4DB2-BD59-A6C34878D82A}">
                    <a16:rowId xmlns:a16="http://schemas.microsoft.com/office/drawing/2014/main" val="10015"/>
                  </a:ext>
                </a:extLst>
              </a:tr>
              <a:tr h="210324">
                <a:tc>
                  <a:txBody>
                    <a:bodyPr/>
                    <a:lstStyle/>
                    <a:p>
                      <a:pPr>
                        <a:lnSpc>
                          <a:spcPct val="115000"/>
                        </a:lnSpc>
                        <a:spcAft>
                          <a:spcPts val="0"/>
                        </a:spcAft>
                      </a:pPr>
                      <a:r>
                        <a:rPr lang="en-US" sz="1200" b="0">
                          <a:effectLst/>
                          <a:latin typeface="Times" panose="02020603060405020304" pitchFamily="18" charset="0"/>
                        </a:rPr>
                        <a:t>Rasamanikya </a:t>
                      </a:r>
                      <a:endParaRPr lang="en-US" sz="1100" b="0">
                        <a:effectLst/>
                        <a:latin typeface="Times" panose="02020603060405020304" pitchFamily="18" charset="0"/>
                        <a:ea typeface="Times New Roman" panose="02020603050405020304" pitchFamily="18" charset="0"/>
                        <a:cs typeface="Mangal" panose="02040503050203030202" pitchFamily="18" charset="0"/>
                      </a:endParaRPr>
                    </a:p>
                  </a:txBody>
                  <a:tcPr marL="51431" marR="51431" marT="0" marB="0"/>
                </a:tc>
                <a:extLst>
                  <a:ext uri="{0D108BD9-81ED-4DB2-BD59-A6C34878D82A}">
                    <a16:rowId xmlns:a16="http://schemas.microsoft.com/office/drawing/2014/main" val="10016"/>
                  </a:ext>
                </a:extLst>
              </a:tr>
              <a:tr h="210324">
                <a:tc>
                  <a:txBody>
                    <a:bodyPr/>
                    <a:lstStyle/>
                    <a:p>
                      <a:pPr>
                        <a:lnSpc>
                          <a:spcPct val="115000"/>
                        </a:lnSpc>
                        <a:spcAft>
                          <a:spcPts val="0"/>
                        </a:spcAft>
                      </a:pPr>
                      <a:r>
                        <a:rPr lang="en-US" sz="1200" b="0">
                          <a:effectLst/>
                          <a:latin typeface="Times" panose="02020603060405020304" pitchFamily="18" charset="0"/>
                        </a:rPr>
                        <a:t>Hridyarnava Rasa</a:t>
                      </a:r>
                      <a:endParaRPr lang="en-US" sz="1100" b="0">
                        <a:effectLst/>
                        <a:latin typeface="Times" panose="02020603060405020304" pitchFamily="18" charset="0"/>
                        <a:ea typeface="Times New Roman" panose="02020603050405020304" pitchFamily="18" charset="0"/>
                        <a:cs typeface="Mangal" panose="02040503050203030202" pitchFamily="18" charset="0"/>
                      </a:endParaRPr>
                    </a:p>
                  </a:txBody>
                  <a:tcPr marL="51431" marR="51431" marT="0" marB="0"/>
                </a:tc>
                <a:extLst>
                  <a:ext uri="{0D108BD9-81ED-4DB2-BD59-A6C34878D82A}">
                    <a16:rowId xmlns:a16="http://schemas.microsoft.com/office/drawing/2014/main" val="10017"/>
                  </a:ext>
                </a:extLst>
              </a:tr>
              <a:tr h="210324">
                <a:tc>
                  <a:txBody>
                    <a:bodyPr/>
                    <a:lstStyle/>
                    <a:p>
                      <a:pPr>
                        <a:lnSpc>
                          <a:spcPct val="115000"/>
                        </a:lnSpc>
                        <a:spcAft>
                          <a:spcPts val="0"/>
                        </a:spcAft>
                      </a:pPr>
                      <a:r>
                        <a:rPr lang="en-US" sz="1200" b="0">
                          <a:effectLst/>
                          <a:latin typeface="Times" panose="02020603060405020304" pitchFamily="18" charset="0"/>
                        </a:rPr>
                        <a:t>Navaratna Rasa</a:t>
                      </a:r>
                      <a:endParaRPr lang="en-US" sz="1100" b="0">
                        <a:effectLst/>
                        <a:latin typeface="Times" panose="02020603060405020304" pitchFamily="18" charset="0"/>
                        <a:ea typeface="Times New Roman" panose="02020603050405020304" pitchFamily="18" charset="0"/>
                        <a:cs typeface="Mangal" panose="02040503050203030202" pitchFamily="18" charset="0"/>
                      </a:endParaRPr>
                    </a:p>
                  </a:txBody>
                  <a:tcPr marL="51431" marR="51431" marT="0" marB="0"/>
                </a:tc>
                <a:extLst>
                  <a:ext uri="{0D108BD9-81ED-4DB2-BD59-A6C34878D82A}">
                    <a16:rowId xmlns:a16="http://schemas.microsoft.com/office/drawing/2014/main" val="10018"/>
                  </a:ext>
                </a:extLst>
              </a:tr>
              <a:tr h="210324">
                <a:tc>
                  <a:txBody>
                    <a:bodyPr/>
                    <a:lstStyle/>
                    <a:p>
                      <a:pPr>
                        <a:lnSpc>
                          <a:spcPct val="115000"/>
                        </a:lnSpc>
                        <a:spcAft>
                          <a:spcPts val="0"/>
                        </a:spcAft>
                      </a:pPr>
                      <a:r>
                        <a:rPr lang="en-US" sz="1200" b="0" dirty="0" err="1">
                          <a:effectLst/>
                          <a:latin typeface="Times" panose="02020603060405020304" pitchFamily="18" charset="0"/>
                        </a:rPr>
                        <a:t>Shveta</a:t>
                      </a:r>
                      <a:r>
                        <a:rPr lang="en-US" sz="1200" b="0" dirty="0">
                          <a:effectLst/>
                          <a:latin typeface="Times" panose="02020603060405020304" pitchFamily="18" charset="0"/>
                        </a:rPr>
                        <a:t> </a:t>
                      </a:r>
                      <a:r>
                        <a:rPr lang="en-US" sz="1200" b="0" dirty="0" err="1">
                          <a:effectLst/>
                          <a:latin typeface="Times" panose="02020603060405020304" pitchFamily="18" charset="0"/>
                        </a:rPr>
                        <a:t>Parpati</a:t>
                      </a:r>
                      <a:endParaRPr lang="en-US" sz="1100" b="0" dirty="0">
                        <a:effectLst/>
                        <a:latin typeface="Times" panose="02020603060405020304" pitchFamily="18" charset="0"/>
                        <a:ea typeface="Times New Roman" panose="02020603050405020304" pitchFamily="18" charset="0"/>
                        <a:cs typeface="Mangal" panose="02040503050203030202" pitchFamily="18" charset="0"/>
                      </a:endParaRPr>
                    </a:p>
                  </a:txBody>
                  <a:tcPr marL="51431" marR="51431" marT="0" marB="0"/>
                </a:tc>
                <a:extLst>
                  <a:ext uri="{0D108BD9-81ED-4DB2-BD59-A6C34878D82A}">
                    <a16:rowId xmlns:a16="http://schemas.microsoft.com/office/drawing/2014/main" val="10019"/>
                  </a:ext>
                </a:extLst>
              </a:tr>
            </a:tbl>
          </a:graphicData>
        </a:graphic>
      </p:graphicFrame>
      <p:sp>
        <p:nvSpPr>
          <p:cNvPr id="67633" name="TextBox 7"/>
          <p:cNvSpPr txBox="1">
            <a:spLocks noChangeArrowheads="1"/>
          </p:cNvSpPr>
          <p:nvPr/>
        </p:nvSpPr>
        <p:spPr bwMode="auto">
          <a:xfrm>
            <a:off x="5819775" y="822722"/>
            <a:ext cx="197048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IN" altLang="en-US" sz="1500" b="1" dirty="0">
                <a:latin typeface="Times" panose="02020603050405020304" pitchFamily="18" charset="0"/>
              </a:rPr>
              <a:t>Current activity: Safety study at GLP labs</a:t>
            </a:r>
            <a:endParaRPr lang="en-US" altLang="en-US" sz="1500" b="1" dirty="0">
              <a:latin typeface="Times" panose="02020603050405020304" pitchFamily="18" charset="0"/>
            </a:endParaRPr>
          </a:p>
        </p:txBody>
      </p:sp>
      <p:graphicFrame>
        <p:nvGraphicFramePr>
          <p:cNvPr id="9" name="Table 8"/>
          <p:cNvGraphicFramePr>
            <a:graphicFrameLocks noGrp="1"/>
          </p:cNvGraphicFramePr>
          <p:nvPr/>
        </p:nvGraphicFramePr>
        <p:xfrm>
          <a:off x="5819775" y="1565672"/>
          <a:ext cx="1814513" cy="3314700"/>
        </p:xfrm>
        <a:graphic>
          <a:graphicData uri="http://schemas.openxmlformats.org/drawingml/2006/table">
            <a:tbl>
              <a:tblPr firstRow="1" firstCol="1" bandRow="1">
                <a:tableStyleId>{5C22544A-7EE6-4342-B048-85BDC9FD1C3A}</a:tableStyleId>
              </a:tblPr>
              <a:tblGrid>
                <a:gridCol w="1814513">
                  <a:extLst>
                    <a:ext uri="{9D8B030D-6E8A-4147-A177-3AD203B41FA5}">
                      <a16:colId xmlns:a16="http://schemas.microsoft.com/office/drawing/2014/main" val="20000"/>
                    </a:ext>
                  </a:extLst>
                </a:gridCol>
              </a:tblGrid>
              <a:tr h="331470">
                <a:tc>
                  <a:txBody>
                    <a:bodyPr/>
                    <a:lstStyle/>
                    <a:p>
                      <a:pPr>
                        <a:lnSpc>
                          <a:spcPct val="115000"/>
                        </a:lnSpc>
                        <a:spcAft>
                          <a:spcPts val="0"/>
                        </a:spcAft>
                      </a:pPr>
                      <a:r>
                        <a:rPr lang="en-US" sz="1200" dirty="0" err="1">
                          <a:effectLst/>
                          <a:latin typeface="Times" panose="02020603060405020304" pitchFamily="18" charset="0"/>
                        </a:rPr>
                        <a:t>Rasamanikya</a:t>
                      </a:r>
                      <a:endParaRPr lang="en-US" sz="1200" dirty="0">
                        <a:effectLst/>
                        <a:latin typeface="Times" panose="02020603060405020304" pitchFamily="18" charset="0"/>
                        <a:ea typeface="Times New Roman" panose="02020603050405020304" pitchFamily="18" charset="0"/>
                        <a:cs typeface="Mangal" panose="02040503050203030202" pitchFamily="18" charset="0"/>
                      </a:endParaRPr>
                    </a:p>
                  </a:txBody>
                  <a:tcPr marL="51435" marR="51435" marT="0" marB="0"/>
                </a:tc>
                <a:extLst>
                  <a:ext uri="{0D108BD9-81ED-4DB2-BD59-A6C34878D82A}">
                    <a16:rowId xmlns:a16="http://schemas.microsoft.com/office/drawing/2014/main" val="10000"/>
                  </a:ext>
                </a:extLst>
              </a:tr>
              <a:tr h="331470">
                <a:tc>
                  <a:txBody>
                    <a:bodyPr/>
                    <a:lstStyle/>
                    <a:p>
                      <a:pPr>
                        <a:lnSpc>
                          <a:spcPct val="115000"/>
                        </a:lnSpc>
                        <a:spcAft>
                          <a:spcPts val="0"/>
                        </a:spcAft>
                      </a:pPr>
                      <a:r>
                        <a:rPr lang="en-US" sz="1200">
                          <a:effectLst/>
                          <a:latin typeface="Times" panose="02020603060405020304" pitchFamily="18" charset="0"/>
                        </a:rPr>
                        <a:t>Shwasakuthara Rasa</a:t>
                      </a:r>
                      <a:endParaRPr lang="en-US" sz="1200">
                        <a:effectLst/>
                        <a:latin typeface="Times" panose="02020603060405020304" pitchFamily="18" charset="0"/>
                        <a:ea typeface="Times New Roman" panose="02020603050405020304" pitchFamily="18" charset="0"/>
                        <a:cs typeface="Mangal" panose="02040503050203030202" pitchFamily="18" charset="0"/>
                      </a:endParaRPr>
                    </a:p>
                  </a:txBody>
                  <a:tcPr marL="51435" marR="51435" marT="0" marB="0"/>
                </a:tc>
                <a:extLst>
                  <a:ext uri="{0D108BD9-81ED-4DB2-BD59-A6C34878D82A}">
                    <a16:rowId xmlns:a16="http://schemas.microsoft.com/office/drawing/2014/main" val="10001"/>
                  </a:ext>
                </a:extLst>
              </a:tr>
              <a:tr h="331470">
                <a:tc>
                  <a:txBody>
                    <a:bodyPr/>
                    <a:lstStyle/>
                    <a:p>
                      <a:pPr>
                        <a:lnSpc>
                          <a:spcPct val="115000"/>
                        </a:lnSpc>
                        <a:spcAft>
                          <a:spcPts val="0"/>
                        </a:spcAft>
                      </a:pPr>
                      <a:r>
                        <a:rPr lang="en-US" sz="1200" dirty="0" err="1">
                          <a:effectLst/>
                          <a:latin typeface="Times" panose="02020603060405020304" pitchFamily="18" charset="0"/>
                        </a:rPr>
                        <a:t>Smritisagar</a:t>
                      </a:r>
                      <a:r>
                        <a:rPr lang="en-US" sz="1200" dirty="0">
                          <a:effectLst/>
                          <a:latin typeface="Times" panose="02020603060405020304" pitchFamily="18" charset="0"/>
                        </a:rPr>
                        <a:t> Rasa</a:t>
                      </a:r>
                      <a:endParaRPr lang="en-US" sz="1200" dirty="0">
                        <a:effectLst/>
                        <a:latin typeface="Times" panose="02020603060405020304" pitchFamily="18" charset="0"/>
                        <a:ea typeface="Times New Roman" panose="02020603050405020304" pitchFamily="18" charset="0"/>
                        <a:cs typeface="Mangal" panose="02040503050203030202" pitchFamily="18" charset="0"/>
                      </a:endParaRPr>
                    </a:p>
                  </a:txBody>
                  <a:tcPr marL="51435" marR="51435" marT="0" marB="0"/>
                </a:tc>
                <a:extLst>
                  <a:ext uri="{0D108BD9-81ED-4DB2-BD59-A6C34878D82A}">
                    <a16:rowId xmlns:a16="http://schemas.microsoft.com/office/drawing/2014/main" val="10002"/>
                  </a:ext>
                </a:extLst>
              </a:tr>
              <a:tr h="331470">
                <a:tc>
                  <a:txBody>
                    <a:bodyPr/>
                    <a:lstStyle/>
                    <a:p>
                      <a:pPr>
                        <a:lnSpc>
                          <a:spcPct val="115000"/>
                        </a:lnSpc>
                        <a:spcAft>
                          <a:spcPts val="0"/>
                        </a:spcAft>
                      </a:pPr>
                      <a:r>
                        <a:rPr lang="en-US" sz="1200">
                          <a:effectLst/>
                          <a:latin typeface="Times" panose="02020603060405020304" pitchFamily="18" charset="0"/>
                        </a:rPr>
                        <a:t>Tribhuvankirti Rasa</a:t>
                      </a:r>
                      <a:endParaRPr lang="en-US" sz="1200">
                        <a:effectLst/>
                        <a:latin typeface="Times" panose="02020603060405020304" pitchFamily="18" charset="0"/>
                        <a:ea typeface="Times New Roman" panose="02020603050405020304" pitchFamily="18" charset="0"/>
                        <a:cs typeface="Mangal" panose="02040503050203030202" pitchFamily="18" charset="0"/>
                      </a:endParaRPr>
                    </a:p>
                  </a:txBody>
                  <a:tcPr marL="51435" marR="51435" marT="0" marB="0"/>
                </a:tc>
                <a:extLst>
                  <a:ext uri="{0D108BD9-81ED-4DB2-BD59-A6C34878D82A}">
                    <a16:rowId xmlns:a16="http://schemas.microsoft.com/office/drawing/2014/main" val="10003"/>
                  </a:ext>
                </a:extLst>
              </a:tr>
              <a:tr h="331470">
                <a:tc>
                  <a:txBody>
                    <a:bodyPr/>
                    <a:lstStyle/>
                    <a:p>
                      <a:pPr>
                        <a:lnSpc>
                          <a:spcPct val="115000"/>
                        </a:lnSpc>
                        <a:spcAft>
                          <a:spcPts val="0"/>
                        </a:spcAft>
                      </a:pPr>
                      <a:r>
                        <a:rPr lang="en-US" sz="1200">
                          <a:effectLst/>
                          <a:latin typeface="Times" panose="02020603060405020304" pitchFamily="18" charset="0"/>
                        </a:rPr>
                        <a:t>Vatagajankusha Rasa</a:t>
                      </a:r>
                      <a:endParaRPr lang="en-US" sz="1200">
                        <a:effectLst/>
                        <a:latin typeface="Times" panose="02020603060405020304" pitchFamily="18" charset="0"/>
                        <a:ea typeface="Times New Roman" panose="02020603050405020304" pitchFamily="18" charset="0"/>
                        <a:cs typeface="Mangal" panose="02040503050203030202" pitchFamily="18" charset="0"/>
                      </a:endParaRPr>
                    </a:p>
                  </a:txBody>
                  <a:tcPr marL="51435" marR="51435" marT="0" marB="0"/>
                </a:tc>
                <a:extLst>
                  <a:ext uri="{0D108BD9-81ED-4DB2-BD59-A6C34878D82A}">
                    <a16:rowId xmlns:a16="http://schemas.microsoft.com/office/drawing/2014/main" val="10004"/>
                  </a:ext>
                </a:extLst>
              </a:tr>
              <a:tr h="331470">
                <a:tc>
                  <a:txBody>
                    <a:bodyPr/>
                    <a:lstStyle/>
                    <a:p>
                      <a:pPr>
                        <a:lnSpc>
                          <a:spcPct val="115000"/>
                        </a:lnSpc>
                        <a:spcAft>
                          <a:spcPts val="0"/>
                        </a:spcAft>
                      </a:pPr>
                      <a:r>
                        <a:rPr lang="en-US" sz="1200">
                          <a:effectLst/>
                          <a:latin typeface="Times" panose="02020603060405020304" pitchFamily="18" charset="0"/>
                        </a:rPr>
                        <a:t>Garbhapala Rasa</a:t>
                      </a:r>
                      <a:endParaRPr lang="en-US" sz="1200">
                        <a:effectLst/>
                        <a:latin typeface="Times" panose="02020603060405020304" pitchFamily="18" charset="0"/>
                        <a:ea typeface="Times New Roman" panose="02020603050405020304" pitchFamily="18" charset="0"/>
                        <a:cs typeface="Mangal" panose="02040503050203030202" pitchFamily="18" charset="0"/>
                      </a:endParaRPr>
                    </a:p>
                  </a:txBody>
                  <a:tcPr marL="51435" marR="51435" marT="0" marB="0"/>
                </a:tc>
                <a:extLst>
                  <a:ext uri="{0D108BD9-81ED-4DB2-BD59-A6C34878D82A}">
                    <a16:rowId xmlns:a16="http://schemas.microsoft.com/office/drawing/2014/main" val="10005"/>
                  </a:ext>
                </a:extLst>
              </a:tr>
              <a:tr h="331470">
                <a:tc>
                  <a:txBody>
                    <a:bodyPr/>
                    <a:lstStyle/>
                    <a:p>
                      <a:pPr>
                        <a:lnSpc>
                          <a:spcPct val="115000"/>
                        </a:lnSpc>
                        <a:spcAft>
                          <a:spcPts val="0"/>
                        </a:spcAft>
                      </a:pPr>
                      <a:r>
                        <a:rPr lang="en-US" sz="1200">
                          <a:effectLst/>
                          <a:latin typeface="Times" panose="02020603060405020304" pitchFamily="18" charset="0"/>
                        </a:rPr>
                        <a:t>Shankha Vati</a:t>
                      </a:r>
                      <a:endParaRPr lang="en-US" sz="1200">
                        <a:effectLst/>
                        <a:latin typeface="Times" panose="02020603060405020304" pitchFamily="18" charset="0"/>
                        <a:ea typeface="Times New Roman" panose="02020603050405020304" pitchFamily="18" charset="0"/>
                        <a:cs typeface="Mangal" panose="02040503050203030202" pitchFamily="18" charset="0"/>
                      </a:endParaRPr>
                    </a:p>
                  </a:txBody>
                  <a:tcPr marL="51435" marR="51435" marT="0" marB="0"/>
                </a:tc>
                <a:extLst>
                  <a:ext uri="{0D108BD9-81ED-4DB2-BD59-A6C34878D82A}">
                    <a16:rowId xmlns:a16="http://schemas.microsoft.com/office/drawing/2014/main" val="10006"/>
                  </a:ext>
                </a:extLst>
              </a:tr>
              <a:tr h="331470">
                <a:tc>
                  <a:txBody>
                    <a:bodyPr/>
                    <a:lstStyle/>
                    <a:p>
                      <a:pPr>
                        <a:lnSpc>
                          <a:spcPct val="115000"/>
                        </a:lnSpc>
                        <a:spcAft>
                          <a:spcPts val="0"/>
                        </a:spcAft>
                      </a:pPr>
                      <a:r>
                        <a:rPr lang="en-US" sz="1200">
                          <a:effectLst/>
                          <a:latin typeface="Times" panose="02020603060405020304" pitchFamily="18" charset="0"/>
                        </a:rPr>
                        <a:t>Mritunjaya rasa</a:t>
                      </a:r>
                      <a:endParaRPr lang="en-US" sz="1200">
                        <a:effectLst/>
                        <a:latin typeface="Times" panose="02020603060405020304" pitchFamily="18" charset="0"/>
                        <a:ea typeface="Times New Roman" panose="02020603050405020304" pitchFamily="18" charset="0"/>
                        <a:cs typeface="Mangal" panose="02040503050203030202" pitchFamily="18" charset="0"/>
                      </a:endParaRPr>
                    </a:p>
                  </a:txBody>
                  <a:tcPr marL="51435" marR="51435" marT="0" marB="0"/>
                </a:tc>
                <a:extLst>
                  <a:ext uri="{0D108BD9-81ED-4DB2-BD59-A6C34878D82A}">
                    <a16:rowId xmlns:a16="http://schemas.microsoft.com/office/drawing/2014/main" val="10007"/>
                  </a:ext>
                </a:extLst>
              </a:tr>
              <a:tr h="331470">
                <a:tc>
                  <a:txBody>
                    <a:bodyPr/>
                    <a:lstStyle/>
                    <a:p>
                      <a:pPr>
                        <a:lnSpc>
                          <a:spcPct val="115000"/>
                        </a:lnSpc>
                        <a:spcAft>
                          <a:spcPts val="0"/>
                        </a:spcAft>
                      </a:pPr>
                      <a:r>
                        <a:rPr lang="en-US" sz="1200" dirty="0" err="1">
                          <a:effectLst/>
                          <a:latin typeface="Times" panose="02020603060405020304" pitchFamily="18" charset="0"/>
                        </a:rPr>
                        <a:t>Kumarkalyana</a:t>
                      </a:r>
                      <a:r>
                        <a:rPr lang="en-US" sz="1200" dirty="0">
                          <a:effectLst/>
                          <a:latin typeface="Times" panose="02020603060405020304" pitchFamily="18" charset="0"/>
                        </a:rPr>
                        <a:t> Rasa</a:t>
                      </a:r>
                      <a:endParaRPr lang="en-US" sz="1200" dirty="0">
                        <a:effectLst/>
                        <a:latin typeface="Times" panose="02020603060405020304" pitchFamily="18" charset="0"/>
                        <a:ea typeface="Times New Roman" panose="02020603050405020304" pitchFamily="18" charset="0"/>
                        <a:cs typeface="Mangal" panose="02040503050203030202" pitchFamily="18" charset="0"/>
                      </a:endParaRPr>
                    </a:p>
                  </a:txBody>
                  <a:tcPr marL="51435" marR="51435" marT="0" marB="0"/>
                </a:tc>
                <a:extLst>
                  <a:ext uri="{0D108BD9-81ED-4DB2-BD59-A6C34878D82A}">
                    <a16:rowId xmlns:a16="http://schemas.microsoft.com/office/drawing/2014/main" val="10008"/>
                  </a:ext>
                </a:extLst>
              </a:tr>
              <a:tr h="331470">
                <a:tc>
                  <a:txBody>
                    <a:bodyPr/>
                    <a:lstStyle/>
                    <a:p>
                      <a:pPr>
                        <a:lnSpc>
                          <a:spcPct val="115000"/>
                        </a:lnSpc>
                        <a:spcAft>
                          <a:spcPts val="0"/>
                        </a:spcAft>
                      </a:pPr>
                      <a:r>
                        <a:rPr lang="en-US" sz="1200" dirty="0" err="1">
                          <a:effectLst/>
                          <a:latin typeface="Times" panose="02020603060405020304" pitchFamily="18" charset="0"/>
                        </a:rPr>
                        <a:t>Navajivana</a:t>
                      </a:r>
                      <a:r>
                        <a:rPr lang="en-US" sz="1200" dirty="0">
                          <a:effectLst/>
                          <a:latin typeface="Times" panose="02020603060405020304" pitchFamily="18" charset="0"/>
                        </a:rPr>
                        <a:t> rasa</a:t>
                      </a:r>
                      <a:endParaRPr lang="en-US" sz="1200" dirty="0">
                        <a:effectLst/>
                        <a:latin typeface="Times" panose="02020603060405020304" pitchFamily="18" charset="0"/>
                        <a:ea typeface="Times New Roman" panose="02020603050405020304" pitchFamily="18" charset="0"/>
                        <a:cs typeface="Mangal" panose="02040503050203030202" pitchFamily="18" charset="0"/>
                      </a:endParaRPr>
                    </a:p>
                  </a:txBody>
                  <a:tcPr marL="51435" marR="51435" marT="0" marB="0"/>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0396084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71600" y="57151"/>
            <a:ext cx="6172200" cy="594122"/>
          </a:xfrm>
        </p:spPr>
        <p:style>
          <a:lnRef idx="1">
            <a:schemeClr val="accent2"/>
          </a:lnRef>
          <a:fillRef idx="2">
            <a:schemeClr val="accent2"/>
          </a:fillRef>
          <a:effectRef idx="1">
            <a:schemeClr val="accent2"/>
          </a:effectRef>
          <a:fontRef idx="minor">
            <a:schemeClr val="dk1"/>
          </a:fontRef>
        </p:style>
        <p:txBody>
          <a:bodyPr rtlCol="0">
            <a:noAutofit/>
          </a:bodyPr>
          <a:lstStyle/>
          <a:p>
            <a:pPr eaLnBrk="1" fontAlgn="auto" hangingPunct="1">
              <a:spcAft>
                <a:spcPts val="0"/>
              </a:spcAft>
              <a:defRPr/>
            </a:pPr>
            <a:br>
              <a:rPr lang="en-US" sz="2700" b="1" dirty="0">
                <a:solidFill>
                  <a:srgbClr val="800000"/>
                </a:solidFill>
                <a:latin typeface="+mj-lt"/>
                <a:cs typeface="Times New Roman" pitchFamily="18" charset="0"/>
              </a:rPr>
            </a:br>
            <a:r>
              <a:rPr lang="en-US" sz="2700" b="1" dirty="0">
                <a:solidFill>
                  <a:srgbClr val="800000"/>
                </a:solidFill>
                <a:latin typeface="+mj-lt"/>
                <a:cs typeface="Times New Roman" pitchFamily="18" charset="0"/>
              </a:rPr>
              <a:t>New Drug Development </a:t>
            </a:r>
            <a:br>
              <a:rPr lang="en-US" sz="2700" b="1" dirty="0">
                <a:solidFill>
                  <a:srgbClr val="800000"/>
                </a:solidFill>
                <a:latin typeface="+mj-lt"/>
                <a:cs typeface="Times New Roman" pitchFamily="18" charset="0"/>
              </a:rPr>
            </a:br>
            <a:endParaRPr lang="en-US" sz="2700" b="1" dirty="0">
              <a:solidFill>
                <a:srgbClr val="800000"/>
              </a:solidFill>
              <a:latin typeface="+mj-lt"/>
              <a:cs typeface="Times New Roman" pitchFamily="18" charset="0"/>
            </a:endParaRPr>
          </a:p>
        </p:txBody>
      </p:sp>
      <p:sp>
        <p:nvSpPr>
          <p:cNvPr id="5" name="Content Placeholder 4"/>
          <p:cNvSpPr>
            <a:spLocks noGrp="1"/>
          </p:cNvSpPr>
          <p:nvPr>
            <p:ph sz="half" idx="2"/>
          </p:nvPr>
        </p:nvSpPr>
        <p:spPr>
          <a:xfrm>
            <a:off x="1428750" y="800100"/>
            <a:ext cx="3028950" cy="2628900"/>
          </a:xfrm>
          <a:solidFill>
            <a:schemeClr val="accent1">
              <a:lumMod val="40000"/>
              <a:lumOff val="60000"/>
            </a:schemeClr>
          </a:solidFill>
        </p:spPr>
        <p:txBody>
          <a:bodyPr>
            <a:normAutofit lnSpcReduction="10000"/>
          </a:bodyPr>
          <a:lstStyle/>
          <a:p>
            <a:pPr marL="346472" lvl="1" indent="-264319" algn="just">
              <a:lnSpc>
                <a:spcPct val="110000"/>
              </a:lnSpc>
              <a:spcAft>
                <a:spcPts val="0"/>
              </a:spcAft>
              <a:buClr>
                <a:srgbClr val="000099"/>
              </a:buClr>
              <a:buSzPct val="80000"/>
              <a:buNone/>
              <a:defRPr/>
            </a:pPr>
            <a:r>
              <a:rPr lang="en-US" sz="1500" b="1" dirty="0">
                <a:solidFill>
                  <a:srgbClr val="000099"/>
                </a:solidFill>
                <a:latin typeface="Times" panose="02020603050405020304" pitchFamily="18" charset="0"/>
                <a:cs typeface="Times" panose="02020603050405020304" pitchFamily="18" charset="0"/>
              </a:rPr>
              <a:t>Patents granted	:    18</a:t>
            </a:r>
            <a:endParaRPr lang="en-IN" sz="1500" b="1" dirty="0">
              <a:solidFill>
                <a:srgbClr val="000099"/>
              </a:solidFill>
              <a:latin typeface="Times" panose="02020603050405020304" pitchFamily="18" charset="0"/>
              <a:cs typeface="Times" panose="02020603050405020304" pitchFamily="18" charset="0"/>
            </a:endParaRPr>
          </a:p>
          <a:p>
            <a:pPr marL="346472" lvl="1" indent="-264319" algn="just">
              <a:lnSpc>
                <a:spcPct val="110000"/>
              </a:lnSpc>
              <a:spcAft>
                <a:spcPts val="0"/>
              </a:spcAft>
              <a:buClr>
                <a:srgbClr val="000099"/>
              </a:buClr>
              <a:buSzPct val="80000"/>
              <a:buNone/>
              <a:defRPr/>
            </a:pPr>
            <a:r>
              <a:rPr lang="en-US" sz="1500" b="1" dirty="0">
                <a:solidFill>
                  <a:srgbClr val="000099"/>
                </a:solidFill>
                <a:latin typeface="Times" panose="02020603050405020304" pitchFamily="18" charset="0"/>
                <a:cs typeface="Times" panose="02020603050405020304" pitchFamily="18" charset="0"/>
              </a:rPr>
              <a:t>Technology Transfer :   11</a:t>
            </a:r>
            <a:endParaRPr lang="en-IN" sz="1425" b="1" dirty="0">
              <a:latin typeface="Times" panose="02020603050405020304" pitchFamily="18" charset="0"/>
              <a:cs typeface="Times" panose="02020603050405020304" pitchFamily="18" charset="0"/>
            </a:endParaRPr>
          </a:p>
          <a:p>
            <a:pPr eaLnBrk="1" hangingPunct="1">
              <a:buFont typeface="Arial" charset="0"/>
              <a:buNone/>
              <a:defRPr/>
            </a:pPr>
            <a:r>
              <a:rPr lang="en-IN" sz="1425" b="1" dirty="0">
                <a:latin typeface="Times" panose="02020603050405020304" pitchFamily="18" charset="0"/>
                <a:cs typeface="Times" panose="02020603050405020304" pitchFamily="18" charset="0"/>
              </a:rPr>
              <a:t>   Industry Partners: 40</a:t>
            </a:r>
          </a:p>
          <a:p>
            <a:pPr eaLnBrk="1" hangingPunct="1">
              <a:buFont typeface="Arial" charset="0"/>
              <a:buNone/>
              <a:defRPr/>
            </a:pPr>
            <a:r>
              <a:rPr lang="en-IN" sz="1425" b="1" dirty="0">
                <a:latin typeface="Times" panose="02020603050405020304" pitchFamily="18" charset="0"/>
                <a:cs typeface="Times" panose="02020603050405020304" pitchFamily="18" charset="0"/>
              </a:rPr>
              <a:t>Revenue generation: Approx. 4.5 cr.</a:t>
            </a:r>
          </a:p>
          <a:p>
            <a:pPr eaLnBrk="1" hangingPunct="1">
              <a:buFont typeface="Arial" charset="0"/>
              <a:buNone/>
              <a:defRPr/>
            </a:pPr>
            <a:r>
              <a:rPr lang="en-IN" sz="1425" b="1" dirty="0">
                <a:latin typeface="Times" panose="02020603050405020304" pitchFamily="18" charset="0"/>
                <a:cs typeface="Times" panose="02020603050405020304" pitchFamily="18" charset="0"/>
              </a:rPr>
              <a:t>Major formulations commercialised</a:t>
            </a:r>
          </a:p>
          <a:p>
            <a:pPr eaLnBrk="1" hangingPunct="1">
              <a:buFont typeface="Arial" charset="0"/>
              <a:buChar char="•"/>
              <a:defRPr/>
            </a:pPr>
            <a:r>
              <a:rPr lang="en-US" sz="1425" b="1" dirty="0">
                <a:solidFill>
                  <a:srgbClr val="C00000"/>
                </a:solidFill>
                <a:latin typeface="Times" panose="02020603050405020304" pitchFamily="18" charset="0"/>
                <a:cs typeface="Times" panose="02020603050405020304" pitchFamily="18" charset="0"/>
              </a:rPr>
              <a:t>AYUSH-64: Malaria</a:t>
            </a:r>
          </a:p>
          <a:p>
            <a:pPr eaLnBrk="1" hangingPunct="1">
              <a:buFont typeface="Arial" charset="0"/>
              <a:buChar char="•"/>
              <a:defRPr/>
            </a:pPr>
            <a:r>
              <a:rPr lang="en-US" sz="1425" b="1" dirty="0">
                <a:solidFill>
                  <a:srgbClr val="C00000"/>
                </a:solidFill>
                <a:latin typeface="Times" panose="02020603050405020304" pitchFamily="18" charset="0"/>
                <a:cs typeface="Times" panose="02020603050405020304" pitchFamily="18" charset="0"/>
              </a:rPr>
              <a:t>AYUSH 82: Type 2 Diabetes mellitus</a:t>
            </a:r>
          </a:p>
          <a:p>
            <a:pPr eaLnBrk="1" hangingPunct="1">
              <a:buFont typeface="Arial" charset="0"/>
              <a:buChar char="•"/>
              <a:defRPr/>
            </a:pPr>
            <a:r>
              <a:rPr lang="en-US" sz="1425" b="1" dirty="0">
                <a:solidFill>
                  <a:srgbClr val="C00000"/>
                </a:solidFill>
                <a:latin typeface="Times" panose="02020603050405020304" pitchFamily="18" charset="0"/>
                <a:cs typeface="Times" panose="02020603050405020304" pitchFamily="18" charset="0"/>
              </a:rPr>
              <a:t>AYUSH SG: For management of rheumatoid arthritis </a:t>
            </a:r>
          </a:p>
        </p:txBody>
      </p:sp>
      <p:pic>
        <p:nvPicPr>
          <p:cNvPr id="55300" name="Picture 5" descr="Logo - Copy.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43050" y="57150"/>
            <a:ext cx="61436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Diagram 8"/>
          <p:cNvGraphicFramePr/>
          <p:nvPr>
            <p:extLst>
              <p:ext uri="{D42A27DB-BD31-4B8C-83A1-F6EECF244321}">
                <p14:modId xmlns:p14="http://schemas.microsoft.com/office/powerpoint/2010/main" val="851443546"/>
              </p:ext>
            </p:extLst>
          </p:nvPr>
        </p:nvGraphicFramePr>
        <p:xfrm>
          <a:off x="4743450" y="971550"/>
          <a:ext cx="2957513" cy="25717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5302" name="Picture 2" descr="C:\Users\CCRAS 108\Desktop\drug 001.jpg"/>
          <p:cNvPicPr>
            <a:picLocks noGrp="1" noChangeAspect="1" noChangeArrowheads="1"/>
          </p:cNvPicPr>
          <p:nvPr>
            <p:ph idx="1"/>
          </p:nvPr>
        </p:nvPicPr>
        <p:blipFill>
          <a:blip r:embed="rId9">
            <a:extLst>
              <a:ext uri="{28A0092B-C50C-407E-A947-70E740481C1C}">
                <a14:useLocalDpi xmlns:a14="http://schemas.microsoft.com/office/drawing/2010/main" val="0"/>
              </a:ext>
            </a:extLst>
          </a:blip>
          <a:srcRect/>
          <a:stretch>
            <a:fillRect/>
          </a:stretch>
        </p:blipFill>
        <p:spPr>
          <a:xfrm>
            <a:off x="7086600" y="57150"/>
            <a:ext cx="828675" cy="914400"/>
          </a:xfrm>
        </p:spPr>
      </p:pic>
      <p:sp>
        <p:nvSpPr>
          <p:cNvPr id="10" name="TextBox 9"/>
          <p:cNvSpPr txBox="1"/>
          <p:nvPr/>
        </p:nvSpPr>
        <p:spPr>
          <a:xfrm>
            <a:off x="1428750" y="3486151"/>
            <a:ext cx="3257550" cy="1571969"/>
          </a:xfrm>
          <a:prstGeom prst="rect">
            <a:avLst/>
          </a:prstGeom>
          <a:solidFill>
            <a:schemeClr val="accent2">
              <a:lumMod val="40000"/>
              <a:lumOff val="60000"/>
            </a:schemeClr>
          </a:solidFill>
        </p:spPr>
        <p:txBody>
          <a:bodyPr>
            <a:spAutoFit/>
          </a:bodyPr>
          <a:lstStyle/>
          <a:p>
            <a:pPr marL="257175" indent="-257175" defTabSz="685800" fontAlgn="base">
              <a:lnSpc>
                <a:spcPct val="90000"/>
              </a:lnSpc>
              <a:spcBef>
                <a:spcPct val="20000"/>
              </a:spcBef>
              <a:spcAft>
                <a:spcPct val="0"/>
              </a:spcAft>
              <a:buClrTx/>
              <a:defRPr/>
            </a:pPr>
            <a:r>
              <a:rPr lang="en-US" sz="1350" b="1" kern="1200" dirty="0">
                <a:solidFill>
                  <a:prstClr val="black"/>
                </a:solidFill>
                <a:latin typeface="Times" panose="02020603050405020304" pitchFamily="18" charset="0"/>
                <a:ea typeface="+mn-ea"/>
                <a:cs typeface="Times" panose="02020603050405020304" pitchFamily="18" charset="0"/>
              </a:rPr>
              <a:t>Clinical trial phase</a:t>
            </a:r>
          </a:p>
          <a:p>
            <a:pPr marL="257175" indent="-257175" defTabSz="685800" fontAlgn="base">
              <a:spcBef>
                <a:spcPct val="0"/>
              </a:spcBef>
              <a:spcAft>
                <a:spcPct val="0"/>
              </a:spcAft>
              <a:buClrTx/>
              <a:buFont typeface="Wingdings" pitchFamily="2" charset="2"/>
              <a:buChar char="v"/>
              <a:defRPr/>
            </a:pPr>
            <a:r>
              <a:rPr lang="en-US" sz="1200" kern="1200" dirty="0" err="1">
                <a:solidFill>
                  <a:prstClr val="black"/>
                </a:solidFill>
                <a:latin typeface="Times" panose="02020603050405020304" pitchFamily="18" charset="0"/>
                <a:ea typeface="+mn-ea"/>
                <a:cs typeface="Times" panose="02020603050405020304" pitchFamily="18" charset="0"/>
              </a:rPr>
              <a:t>Ayush</a:t>
            </a:r>
            <a:r>
              <a:rPr lang="en-US" sz="1200" kern="1200" dirty="0">
                <a:solidFill>
                  <a:prstClr val="black"/>
                </a:solidFill>
                <a:latin typeface="Times" panose="02020603050405020304" pitchFamily="18" charset="0"/>
                <a:ea typeface="+mn-ea"/>
                <a:cs typeface="Times" panose="02020603050405020304" pitchFamily="18" charset="0"/>
              </a:rPr>
              <a:t> </a:t>
            </a:r>
            <a:r>
              <a:rPr lang="en-US" sz="1200" kern="1200" dirty="0" err="1">
                <a:solidFill>
                  <a:prstClr val="black"/>
                </a:solidFill>
                <a:latin typeface="Times" panose="02020603050405020304" pitchFamily="18" charset="0"/>
                <a:ea typeface="+mn-ea"/>
                <a:cs typeface="Times" panose="02020603050405020304" pitchFamily="18" charset="0"/>
              </a:rPr>
              <a:t>Manas</a:t>
            </a:r>
            <a:r>
              <a:rPr lang="en-US" sz="1200" kern="1200" dirty="0">
                <a:solidFill>
                  <a:prstClr val="black"/>
                </a:solidFill>
                <a:latin typeface="Times" panose="02020603050405020304" pitchFamily="18" charset="0"/>
                <a:ea typeface="+mn-ea"/>
                <a:cs typeface="Times" panose="02020603050405020304" pitchFamily="18" charset="0"/>
              </a:rPr>
              <a:t> in Cognitive deficit </a:t>
            </a:r>
          </a:p>
          <a:p>
            <a:pPr marL="257175" indent="-257175" defTabSz="685800" fontAlgn="base">
              <a:spcBef>
                <a:spcPct val="0"/>
              </a:spcBef>
              <a:spcAft>
                <a:spcPct val="0"/>
              </a:spcAft>
              <a:buClrTx/>
              <a:buFont typeface="Wingdings" pitchFamily="2" charset="2"/>
              <a:buChar char="v"/>
              <a:defRPr/>
            </a:pPr>
            <a:r>
              <a:rPr lang="en-US" sz="1200" kern="1200" dirty="0" err="1">
                <a:solidFill>
                  <a:prstClr val="black"/>
                </a:solidFill>
                <a:latin typeface="Times" panose="02020603050405020304" pitchFamily="18" charset="0"/>
                <a:ea typeface="+mn-ea"/>
                <a:cs typeface="Times" panose="02020603050405020304" pitchFamily="18" charset="0"/>
              </a:rPr>
              <a:t>Carctol</a:t>
            </a:r>
            <a:r>
              <a:rPr lang="en-US" sz="1200" kern="1200" dirty="0">
                <a:solidFill>
                  <a:prstClr val="black"/>
                </a:solidFill>
                <a:latin typeface="Times" panose="02020603050405020304" pitchFamily="18" charset="0"/>
                <a:ea typeface="+mn-ea"/>
                <a:cs typeface="Times" panose="02020603050405020304" pitchFamily="18" charset="0"/>
              </a:rPr>
              <a:t>-S for Cancer </a:t>
            </a:r>
          </a:p>
          <a:p>
            <a:pPr marL="257175" indent="-257175" defTabSz="685800" fontAlgn="base">
              <a:spcBef>
                <a:spcPct val="0"/>
              </a:spcBef>
              <a:spcAft>
                <a:spcPct val="0"/>
              </a:spcAft>
              <a:buClrTx/>
              <a:buFont typeface="Wingdings" pitchFamily="2" charset="2"/>
              <a:buChar char="v"/>
              <a:defRPr/>
            </a:pPr>
            <a:r>
              <a:rPr lang="en-US" sz="1200" kern="1200" dirty="0" err="1">
                <a:solidFill>
                  <a:prstClr val="black"/>
                </a:solidFill>
                <a:latin typeface="Times" panose="02020603050405020304" pitchFamily="18" charset="0"/>
                <a:ea typeface="+mn-ea"/>
                <a:cs typeface="Times" panose="02020603050405020304" pitchFamily="18" charset="0"/>
              </a:rPr>
              <a:t>Ayush</a:t>
            </a:r>
            <a:r>
              <a:rPr lang="en-US" sz="1200" kern="1200" dirty="0">
                <a:solidFill>
                  <a:prstClr val="black"/>
                </a:solidFill>
                <a:latin typeface="Times" panose="02020603050405020304" pitchFamily="18" charset="0"/>
                <a:ea typeface="+mn-ea"/>
                <a:cs typeface="Times" panose="02020603050405020304" pitchFamily="18" charset="0"/>
              </a:rPr>
              <a:t>-A  for bronchial Asthma</a:t>
            </a:r>
          </a:p>
          <a:p>
            <a:pPr marL="257175" indent="-257175" defTabSz="685800" fontAlgn="base">
              <a:spcBef>
                <a:spcPct val="0"/>
              </a:spcBef>
              <a:spcAft>
                <a:spcPct val="0"/>
              </a:spcAft>
              <a:buClrTx/>
              <a:buFont typeface="Wingdings" pitchFamily="2" charset="2"/>
              <a:buChar char="v"/>
              <a:defRPr/>
            </a:pPr>
            <a:r>
              <a:rPr lang="en-US" sz="1200" kern="1200" dirty="0" err="1">
                <a:solidFill>
                  <a:prstClr val="black"/>
                </a:solidFill>
                <a:latin typeface="Times" panose="02020603050405020304" pitchFamily="18" charset="0"/>
                <a:ea typeface="+mn-ea"/>
                <a:cs typeface="Times" panose="02020603050405020304" pitchFamily="18" charset="0"/>
              </a:rPr>
              <a:t>Ayush</a:t>
            </a:r>
            <a:r>
              <a:rPr lang="en-US" sz="1200" kern="1200" dirty="0">
                <a:solidFill>
                  <a:prstClr val="black"/>
                </a:solidFill>
                <a:latin typeface="Times" panose="02020603050405020304" pitchFamily="18" charset="0"/>
                <a:ea typeface="+mn-ea"/>
                <a:cs typeface="Times" panose="02020603050405020304" pitchFamily="18" charset="0"/>
              </a:rPr>
              <a:t>-PTK for </a:t>
            </a:r>
            <a:r>
              <a:rPr lang="en-US" sz="1200" kern="1200" dirty="0" err="1">
                <a:solidFill>
                  <a:prstClr val="black"/>
                </a:solidFill>
                <a:latin typeface="Times" panose="02020603050405020304" pitchFamily="18" charset="0"/>
                <a:ea typeface="+mn-ea"/>
                <a:cs typeface="Times" panose="02020603050405020304" pitchFamily="18" charset="0"/>
              </a:rPr>
              <a:t>Hepato</a:t>
            </a:r>
            <a:r>
              <a:rPr lang="en-US" sz="1200" kern="1200" dirty="0">
                <a:solidFill>
                  <a:prstClr val="black"/>
                </a:solidFill>
                <a:latin typeface="Times" panose="02020603050405020304" pitchFamily="18" charset="0"/>
                <a:ea typeface="+mn-ea"/>
                <a:cs typeface="Times" panose="02020603050405020304" pitchFamily="18" charset="0"/>
              </a:rPr>
              <a:t>-protection as add on to ATT</a:t>
            </a:r>
          </a:p>
          <a:p>
            <a:pPr marL="257175" indent="-257175" defTabSz="685800" fontAlgn="base">
              <a:spcBef>
                <a:spcPct val="0"/>
              </a:spcBef>
              <a:spcAft>
                <a:spcPct val="0"/>
              </a:spcAft>
              <a:buClrTx/>
              <a:buFont typeface="Wingdings" pitchFamily="2" charset="2"/>
              <a:buChar char="v"/>
              <a:defRPr/>
            </a:pPr>
            <a:r>
              <a:rPr lang="en-US" sz="1200" kern="1200" dirty="0" err="1">
                <a:solidFill>
                  <a:prstClr val="black"/>
                </a:solidFill>
                <a:latin typeface="Times" panose="02020603050405020304" pitchFamily="18" charset="0"/>
                <a:ea typeface="+mn-ea"/>
                <a:cs typeface="Times" panose="02020603050405020304" pitchFamily="18" charset="0"/>
              </a:rPr>
              <a:t>Ayush</a:t>
            </a:r>
            <a:r>
              <a:rPr lang="en-US" sz="1200" kern="1200" dirty="0">
                <a:solidFill>
                  <a:prstClr val="black"/>
                </a:solidFill>
                <a:latin typeface="Times" panose="02020603050405020304" pitchFamily="18" charset="0"/>
                <a:ea typeface="+mn-ea"/>
                <a:cs typeface="Times" panose="02020603050405020304" pitchFamily="18" charset="0"/>
              </a:rPr>
              <a:t> CCT for post operative cardiac care</a:t>
            </a:r>
          </a:p>
          <a:p>
            <a:pPr marL="257175" indent="-257175" defTabSz="685800" fontAlgn="base">
              <a:spcBef>
                <a:spcPct val="0"/>
              </a:spcBef>
              <a:spcAft>
                <a:spcPct val="0"/>
              </a:spcAft>
              <a:buClrTx/>
              <a:buFont typeface="Wingdings" pitchFamily="2" charset="2"/>
              <a:buChar char="v"/>
              <a:defRPr/>
            </a:pPr>
            <a:r>
              <a:rPr lang="en-US" sz="1200" kern="1200" dirty="0" err="1">
                <a:solidFill>
                  <a:prstClr val="black"/>
                </a:solidFill>
                <a:latin typeface="Times" panose="02020603050405020304" pitchFamily="18" charset="0"/>
                <a:ea typeface="+mn-ea"/>
                <a:cs typeface="Times" panose="02020603050405020304" pitchFamily="18" charset="0"/>
              </a:rPr>
              <a:t>Ayush</a:t>
            </a:r>
            <a:r>
              <a:rPr lang="en-US" sz="1200" kern="1200" dirty="0">
                <a:solidFill>
                  <a:prstClr val="black"/>
                </a:solidFill>
                <a:latin typeface="Times" panose="02020603050405020304" pitchFamily="18" charset="0"/>
                <a:ea typeface="+mn-ea"/>
                <a:cs typeface="Times" panose="02020603050405020304" pitchFamily="18" charset="0"/>
              </a:rPr>
              <a:t> GMH in NAFLD</a:t>
            </a:r>
          </a:p>
        </p:txBody>
      </p:sp>
      <p:sp>
        <p:nvSpPr>
          <p:cNvPr id="11" name="TextBox 10"/>
          <p:cNvSpPr txBox="1"/>
          <p:nvPr/>
        </p:nvSpPr>
        <p:spPr>
          <a:xfrm>
            <a:off x="4972050" y="3657600"/>
            <a:ext cx="2628900" cy="1318053"/>
          </a:xfrm>
          <a:prstGeom prst="rect">
            <a:avLst/>
          </a:prstGeom>
          <a:solidFill>
            <a:schemeClr val="accent3">
              <a:lumMod val="60000"/>
              <a:lumOff val="40000"/>
            </a:schemeClr>
          </a:solidFill>
        </p:spPr>
        <p:txBody>
          <a:bodyPr>
            <a:spAutoFit/>
          </a:bodyPr>
          <a:lstStyle/>
          <a:p>
            <a:pPr marL="257175" indent="-257175" defTabSz="685800" fontAlgn="base">
              <a:lnSpc>
                <a:spcPct val="90000"/>
              </a:lnSpc>
              <a:spcBef>
                <a:spcPct val="20000"/>
              </a:spcBef>
              <a:spcAft>
                <a:spcPct val="0"/>
              </a:spcAft>
              <a:buClrTx/>
              <a:defRPr/>
            </a:pPr>
            <a:r>
              <a:rPr lang="en-US" sz="1350" b="1" kern="1200" dirty="0">
                <a:solidFill>
                  <a:prstClr val="black"/>
                </a:solidFill>
                <a:latin typeface="Times" panose="02020603050405020304" pitchFamily="18" charset="0"/>
                <a:ea typeface="+mn-ea"/>
                <a:cs typeface="Times" panose="02020603050405020304" pitchFamily="18" charset="0"/>
              </a:rPr>
              <a:t>Preclinical </a:t>
            </a:r>
          </a:p>
          <a:p>
            <a:pPr defTabSz="685800" fontAlgn="base">
              <a:spcBef>
                <a:spcPct val="0"/>
              </a:spcBef>
              <a:spcAft>
                <a:spcPct val="0"/>
              </a:spcAft>
              <a:buClrTx/>
              <a:buFont typeface="Wingdings" pitchFamily="2" charset="2"/>
              <a:buChar char="v"/>
              <a:defRPr/>
            </a:pPr>
            <a:r>
              <a:rPr lang="en-US" sz="1350" kern="1200" dirty="0" err="1">
                <a:solidFill>
                  <a:prstClr val="black"/>
                </a:solidFill>
                <a:latin typeface="Times" panose="02020603050405020304" pitchFamily="18" charset="0"/>
                <a:ea typeface="+mn-ea"/>
                <a:cs typeface="Times" panose="02020603050405020304" pitchFamily="18" charset="0"/>
              </a:rPr>
              <a:t>Ayush</a:t>
            </a:r>
            <a:r>
              <a:rPr lang="en-US" sz="1350" kern="1200" dirty="0">
                <a:solidFill>
                  <a:prstClr val="black"/>
                </a:solidFill>
                <a:latin typeface="Times" panose="02020603050405020304" pitchFamily="18" charset="0"/>
                <a:ea typeface="+mn-ea"/>
                <a:cs typeface="Times" panose="02020603050405020304" pitchFamily="18" charset="0"/>
              </a:rPr>
              <a:t> SC-3 for Sickle Cell Anemia</a:t>
            </a:r>
          </a:p>
          <a:p>
            <a:pPr defTabSz="685800" fontAlgn="base">
              <a:spcBef>
                <a:spcPct val="0"/>
              </a:spcBef>
              <a:spcAft>
                <a:spcPct val="0"/>
              </a:spcAft>
              <a:buClrTx/>
              <a:buFont typeface="Wingdings" pitchFamily="2" charset="2"/>
              <a:buChar char="v"/>
              <a:defRPr/>
            </a:pPr>
            <a:r>
              <a:rPr lang="en-US" sz="1350" kern="1200" dirty="0" err="1">
                <a:solidFill>
                  <a:prstClr val="black"/>
                </a:solidFill>
                <a:latin typeface="Times" panose="02020603050405020304" pitchFamily="18" charset="0"/>
                <a:ea typeface="+mn-ea"/>
                <a:cs typeface="Times" panose="02020603050405020304" pitchFamily="18" charset="0"/>
              </a:rPr>
              <a:t>Ayush</a:t>
            </a:r>
            <a:r>
              <a:rPr lang="en-US" sz="1350" kern="1200" dirty="0">
                <a:solidFill>
                  <a:prstClr val="black"/>
                </a:solidFill>
                <a:latin typeface="Times" panose="02020603050405020304" pitchFamily="18" charset="0"/>
                <a:ea typeface="+mn-ea"/>
                <a:cs typeface="Times" panose="02020603050405020304" pitchFamily="18" charset="0"/>
              </a:rPr>
              <a:t> K1 in Kidney disorders</a:t>
            </a:r>
          </a:p>
          <a:p>
            <a:pPr defTabSz="685800" fontAlgn="base">
              <a:spcBef>
                <a:spcPct val="0"/>
              </a:spcBef>
              <a:spcAft>
                <a:spcPct val="0"/>
              </a:spcAft>
              <a:buClrTx/>
              <a:buFont typeface="Wingdings" pitchFamily="2" charset="2"/>
              <a:buChar char="v"/>
              <a:defRPr/>
            </a:pPr>
            <a:r>
              <a:rPr lang="en-US" sz="1350" kern="1200" dirty="0" err="1">
                <a:solidFill>
                  <a:prstClr val="black"/>
                </a:solidFill>
                <a:latin typeface="Times" panose="02020603050405020304" pitchFamily="18" charset="0"/>
                <a:ea typeface="+mn-ea"/>
                <a:cs typeface="Times" panose="02020603050405020304" pitchFamily="18" charset="0"/>
              </a:rPr>
              <a:t>Ayush</a:t>
            </a:r>
            <a:r>
              <a:rPr lang="en-US" sz="1350" kern="1200" dirty="0">
                <a:solidFill>
                  <a:prstClr val="black"/>
                </a:solidFill>
                <a:latin typeface="Times" panose="02020603050405020304" pitchFamily="18" charset="0"/>
                <a:ea typeface="+mn-ea"/>
                <a:cs typeface="Times" panose="02020603050405020304" pitchFamily="18" charset="0"/>
              </a:rPr>
              <a:t> DVR for burns</a:t>
            </a:r>
          </a:p>
          <a:p>
            <a:pPr defTabSz="685800" fontAlgn="base">
              <a:spcBef>
                <a:spcPct val="0"/>
              </a:spcBef>
              <a:spcAft>
                <a:spcPct val="0"/>
              </a:spcAft>
              <a:buClrTx/>
              <a:buFont typeface="Wingdings" pitchFamily="2" charset="2"/>
              <a:buChar char="v"/>
              <a:defRPr/>
            </a:pPr>
            <a:r>
              <a:rPr lang="en-US" sz="1350" kern="1200" dirty="0" err="1">
                <a:solidFill>
                  <a:prstClr val="black"/>
                </a:solidFill>
                <a:latin typeface="Times" panose="02020603050405020304" pitchFamily="18" charset="0"/>
                <a:ea typeface="+mn-ea"/>
                <a:cs typeface="Times" panose="02020603050405020304" pitchFamily="18" charset="0"/>
              </a:rPr>
              <a:t>Ayush</a:t>
            </a:r>
            <a:r>
              <a:rPr lang="en-US" sz="1350" kern="1200" dirty="0">
                <a:solidFill>
                  <a:prstClr val="black"/>
                </a:solidFill>
                <a:latin typeface="Times" panose="02020603050405020304" pitchFamily="18" charset="0"/>
                <a:ea typeface="+mn-ea"/>
                <a:cs typeface="Times" panose="02020603050405020304" pitchFamily="18" charset="0"/>
              </a:rPr>
              <a:t> RS for bleeding</a:t>
            </a:r>
          </a:p>
        </p:txBody>
      </p:sp>
    </p:spTree>
    <p:extLst>
      <p:ext uri="{BB962C8B-B14F-4D97-AF65-F5344CB8AC3E}">
        <p14:creationId xmlns:p14="http://schemas.microsoft.com/office/powerpoint/2010/main" val="18043829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1428750" y="114300"/>
            <a:ext cx="6572250" cy="685800"/>
          </a:xfrm>
        </p:spPr>
        <p:txBody>
          <a:bodyPr/>
          <a:lstStyle/>
          <a:p>
            <a:pPr eaLnBrk="1" hangingPunct="1"/>
            <a:r>
              <a:rPr lang="en-US" altLang="en-US" sz="1800" b="1">
                <a:solidFill>
                  <a:srgbClr val="C00000"/>
                </a:solidFill>
                <a:cs typeface="Times New Roman" panose="02020603050405020304" pitchFamily="18" charset="0"/>
              </a:rPr>
              <a:t>Evidence on Safety of Rasaushadhis through Retrospective and Prospective Pharmacoepidemiological Studies</a:t>
            </a:r>
            <a:endParaRPr lang="en-IN" altLang="en-US" sz="1800">
              <a:solidFill>
                <a:srgbClr val="C00000"/>
              </a:solidFill>
              <a:cs typeface="Times New Roman" panose="02020603050405020304" pitchFamily="18" charset="0"/>
            </a:endParaRPr>
          </a:p>
        </p:txBody>
      </p:sp>
      <p:sp>
        <p:nvSpPr>
          <p:cNvPr id="3" name="Content Placeholder 2"/>
          <p:cNvSpPr>
            <a:spLocks noGrp="1"/>
          </p:cNvSpPr>
          <p:nvPr>
            <p:ph idx="1"/>
          </p:nvPr>
        </p:nvSpPr>
        <p:spPr>
          <a:xfrm>
            <a:off x="4514849" y="857250"/>
            <a:ext cx="3941253" cy="1428750"/>
          </a:xfrm>
          <a:ln/>
        </p:spPr>
        <p:style>
          <a:lnRef idx="1">
            <a:schemeClr val="accent4"/>
          </a:lnRef>
          <a:fillRef idx="2">
            <a:schemeClr val="accent4"/>
          </a:fillRef>
          <a:effectRef idx="1">
            <a:schemeClr val="accent4"/>
          </a:effectRef>
          <a:fontRef idx="minor">
            <a:schemeClr val="dk1"/>
          </a:fontRef>
        </p:style>
        <p:txBody>
          <a:bodyPr rtlCol="0">
            <a:normAutofit fontScale="92500" lnSpcReduction="20000"/>
          </a:bodyPr>
          <a:lstStyle/>
          <a:p>
            <a:pPr marL="0" indent="126206" eaLnBrk="1" fontAlgn="auto" hangingPunct="1">
              <a:spcAft>
                <a:spcPts val="0"/>
              </a:spcAft>
              <a:defRPr/>
            </a:pPr>
            <a:r>
              <a:rPr lang="en-IN" sz="1500" dirty="0">
                <a:solidFill>
                  <a:schemeClr val="tx1"/>
                </a:solidFill>
                <a:latin typeface="Times" panose="02020603060405020304" pitchFamily="18" charset="0"/>
                <a:sym typeface="Arial"/>
              </a:rPr>
              <a:t>Prospective Open Label Study to </a:t>
            </a:r>
          </a:p>
          <a:p>
            <a:pPr marL="0" indent="126206" eaLnBrk="1" fontAlgn="auto" hangingPunct="1">
              <a:spcAft>
                <a:spcPts val="0"/>
              </a:spcAft>
              <a:buNone/>
              <a:defRPr/>
            </a:pPr>
            <a:r>
              <a:rPr lang="en-IN" sz="1500" dirty="0">
                <a:solidFill>
                  <a:schemeClr val="tx1"/>
                </a:solidFill>
                <a:latin typeface="Times" panose="02020603060405020304" pitchFamily="18" charset="0"/>
                <a:sym typeface="Arial"/>
              </a:rPr>
              <a:t>document the potential safety issues </a:t>
            </a:r>
          </a:p>
          <a:p>
            <a:pPr marL="0" indent="126206" eaLnBrk="1" fontAlgn="auto" hangingPunct="1">
              <a:spcAft>
                <a:spcPts val="0"/>
              </a:spcAft>
              <a:buNone/>
              <a:defRPr/>
            </a:pPr>
            <a:r>
              <a:rPr lang="en-IN" sz="1500" dirty="0">
                <a:solidFill>
                  <a:schemeClr val="tx1"/>
                </a:solidFill>
                <a:latin typeface="Times" panose="02020603060405020304" pitchFamily="18" charset="0"/>
                <a:sym typeface="Arial"/>
              </a:rPr>
              <a:t>and prescription trends in selected </a:t>
            </a:r>
          </a:p>
          <a:p>
            <a:pPr marL="0" indent="126206" eaLnBrk="1" fontAlgn="auto" hangingPunct="1">
              <a:spcAft>
                <a:spcPts val="0"/>
              </a:spcAft>
              <a:buNone/>
              <a:defRPr/>
            </a:pPr>
            <a:r>
              <a:rPr lang="en-IN" sz="1500" dirty="0" err="1">
                <a:solidFill>
                  <a:schemeClr val="tx1"/>
                </a:solidFill>
                <a:latin typeface="Times" panose="02020603060405020304" pitchFamily="18" charset="0"/>
                <a:sym typeface="Arial"/>
              </a:rPr>
              <a:t>Rasausadhis</a:t>
            </a:r>
            <a:endParaRPr lang="en-IN" sz="1500" dirty="0">
              <a:solidFill>
                <a:schemeClr val="tx1"/>
              </a:solidFill>
              <a:latin typeface="Times" panose="02020603060405020304" pitchFamily="18" charset="0"/>
              <a:sym typeface="Arial"/>
            </a:endParaRPr>
          </a:p>
          <a:p>
            <a:pPr marL="0" indent="126206" eaLnBrk="1" fontAlgn="auto" hangingPunct="1">
              <a:spcAft>
                <a:spcPts val="0"/>
              </a:spcAft>
              <a:defRPr/>
            </a:pPr>
            <a:r>
              <a:rPr lang="en-US" sz="1500" dirty="0">
                <a:solidFill>
                  <a:schemeClr val="tx1"/>
                </a:solidFill>
                <a:latin typeface="Times" panose="02020603060405020304" pitchFamily="18" charset="0"/>
                <a:sym typeface="Arial"/>
              </a:rPr>
              <a:t>18 CCRAS institutes </a:t>
            </a:r>
          </a:p>
          <a:p>
            <a:pPr marL="0" indent="126206" eaLnBrk="1" fontAlgn="auto" hangingPunct="1">
              <a:spcAft>
                <a:spcPts val="0"/>
              </a:spcAft>
              <a:defRPr/>
            </a:pPr>
            <a:r>
              <a:rPr lang="en-US" sz="1500" dirty="0">
                <a:solidFill>
                  <a:schemeClr val="tx1"/>
                </a:solidFill>
                <a:latin typeface="Times" panose="02020603060405020304" pitchFamily="18" charset="0"/>
                <a:sym typeface="Arial"/>
              </a:rPr>
              <a:t>11 </a:t>
            </a:r>
            <a:r>
              <a:rPr lang="en-US" sz="1500" dirty="0" err="1">
                <a:solidFill>
                  <a:schemeClr val="tx1"/>
                </a:solidFill>
                <a:latin typeface="Times" panose="02020603060405020304" pitchFamily="18" charset="0"/>
                <a:sym typeface="Arial"/>
              </a:rPr>
              <a:t>Rasaushadhis</a:t>
            </a:r>
            <a:endParaRPr lang="en-IN" sz="1500" dirty="0">
              <a:solidFill>
                <a:schemeClr val="tx1"/>
              </a:solidFill>
              <a:latin typeface="Times" panose="02020603060405020304" pitchFamily="18" charset="0"/>
              <a:sym typeface="Arial"/>
            </a:endParaRPr>
          </a:p>
          <a:p>
            <a:pPr marL="0" eaLnBrk="1" fontAlgn="auto" hangingPunct="1">
              <a:spcAft>
                <a:spcPts val="0"/>
              </a:spcAft>
              <a:buNone/>
              <a:defRPr/>
            </a:pPr>
            <a:endParaRPr lang="en-US" dirty="0">
              <a:latin typeface="+mj-lt"/>
            </a:endParaRPr>
          </a:p>
          <a:p>
            <a:pPr marL="0" eaLnBrk="1" fontAlgn="auto" hangingPunct="1">
              <a:spcAft>
                <a:spcPts val="0"/>
              </a:spcAft>
              <a:buNone/>
              <a:defRPr/>
            </a:pPr>
            <a:endParaRPr lang="en-US" dirty="0">
              <a:latin typeface="+mj-lt"/>
            </a:endParaRPr>
          </a:p>
          <a:p>
            <a:pPr eaLnBrk="1" fontAlgn="auto" hangingPunct="1">
              <a:spcAft>
                <a:spcPts val="0"/>
              </a:spcAft>
              <a:defRPr/>
            </a:pPr>
            <a:endParaRPr lang="en-IN" dirty="0">
              <a:latin typeface="+mj-lt"/>
            </a:endParaRPr>
          </a:p>
          <a:p>
            <a:pPr eaLnBrk="1" fontAlgn="auto" hangingPunct="1">
              <a:spcAft>
                <a:spcPts val="0"/>
              </a:spcAft>
              <a:defRPr/>
            </a:pPr>
            <a:endParaRPr lang="en-US" dirty="0">
              <a:latin typeface="+mj-lt"/>
            </a:endParaRPr>
          </a:p>
          <a:p>
            <a:pPr eaLnBrk="1" fontAlgn="auto" hangingPunct="1">
              <a:spcAft>
                <a:spcPts val="0"/>
              </a:spcAft>
              <a:defRPr/>
            </a:pPr>
            <a:endParaRPr lang="en-IN" dirty="0">
              <a:latin typeface="+mj-lt"/>
            </a:endParaRPr>
          </a:p>
        </p:txBody>
      </p:sp>
      <p:graphicFrame>
        <p:nvGraphicFramePr>
          <p:cNvPr id="5" name="Table 4"/>
          <p:cNvGraphicFramePr>
            <a:graphicFrameLocks noGrp="1"/>
          </p:cNvGraphicFramePr>
          <p:nvPr>
            <p:extLst>
              <p:ext uri="{D42A27DB-BD31-4B8C-83A1-F6EECF244321}">
                <p14:modId xmlns:p14="http://schemas.microsoft.com/office/powerpoint/2010/main" val="1847389364"/>
              </p:ext>
            </p:extLst>
          </p:nvPr>
        </p:nvGraphicFramePr>
        <p:xfrm>
          <a:off x="1040235" y="2400301"/>
          <a:ext cx="3221014" cy="1600199"/>
        </p:xfrm>
        <a:graphic>
          <a:graphicData uri="http://schemas.openxmlformats.org/drawingml/2006/table">
            <a:tbl>
              <a:tblPr/>
              <a:tblGrid>
                <a:gridCol w="1815367">
                  <a:extLst>
                    <a:ext uri="{9D8B030D-6E8A-4147-A177-3AD203B41FA5}">
                      <a16:colId xmlns:a16="http://schemas.microsoft.com/office/drawing/2014/main" val="20000"/>
                    </a:ext>
                  </a:extLst>
                </a:gridCol>
                <a:gridCol w="1405647">
                  <a:extLst>
                    <a:ext uri="{9D8B030D-6E8A-4147-A177-3AD203B41FA5}">
                      <a16:colId xmlns:a16="http://schemas.microsoft.com/office/drawing/2014/main" val="20001"/>
                    </a:ext>
                  </a:extLst>
                </a:gridCol>
              </a:tblGrid>
              <a:tr h="147287">
                <a:tc gridSpan="2">
                  <a:txBody>
                    <a:bodyPr/>
                    <a:lstStyle/>
                    <a:p>
                      <a:pPr marL="0" marR="0">
                        <a:lnSpc>
                          <a:spcPct val="107000"/>
                        </a:lnSpc>
                        <a:spcBef>
                          <a:spcPts val="0"/>
                        </a:spcBef>
                        <a:spcAft>
                          <a:spcPts val="800"/>
                        </a:spcAft>
                      </a:pPr>
                      <a:r>
                        <a:rPr lang="en-US" sz="800" b="1" dirty="0">
                          <a:solidFill>
                            <a:schemeClr val="bg1"/>
                          </a:solidFill>
                          <a:latin typeface="Times" panose="02020603050405020304" pitchFamily="18" charset="0"/>
                          <a:ea typeface="Times New Roman"/>
                          <a:cs typeface="Times" panose="02020603050405020304" pitchFamily="18" charset="0"/>
                        </a:rPr>
                        <a:t>Retrospective:  </a:t>
                      </a:r>
                      <a:r>
                        <a:rPr lang="en-US" sz="800" b="1" dirty="0" err="1">
                          <a:solidFill>
                            <a:schemeClr val="bg1"/>
                          </a:solidFill>
                          <a:latin typeface="Times" panose="02020603050405020304" pitchFamily="18" charset="0"/>
                          <a:ea typeface="Times New Roman"/>
                          <a:cs typeface="Times" panose="02020603050405020304" pitchFamily="18" charset="0"/>
                        </a:rPr>
                        <a:t>Rasausadhi</a:t>
                      </a:r>
                      <a:r>
                        <a:rPr lang="en-US" sz="800" b="1" dirty="0">
                          <a:solidFill>
                            <a:schemeClr val="bg1"/>
                          </a:solidFill>
                          <a:latin typeface="Times" panose="02020603050405020304" pitchFamily="18" charset="0"/>
                          <a:ea typeface="Times New Roman"/>
                          <a:cs typeface="Times" panose="02020603050405020304" pitchFamily="18" charset="0"/>
                        </a:rPr>
                        <a:t>  (n=15)</a:t>
                      </a:r>
                      <a:endParaRPr lang="en-US" sz="800" b="1" dirty="0">
                        <a:solidFill>
                          <a:schemeClr val="bg1"/>
                        </a:solidFill>
                        <a:latin typeface="Times" panose="02020603050405020304" pitchFamily="18" charset="0"/>
                        <a:ea typeface="Calibri"/>
                        <a:cs typeface="Times" panose="02020603050405020304" pitchFamily="18" charset="0"/>
                      </a:endParaRPr>
                    </a:p>
                  </a:txBody>
                  <a:tcPr marL="51440" marR="514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75000"/>
                      </a:schemeClr>
                    </a:solidFill>
                  </a:tcPr>
                </a:tc>
                <a:tc hMerge="1">
                  <a:txBody>
                    <a:bodyPr/>
                    <a:lstStyle/>
                    <a:p>
                      <a:endParaRPr lang="en-US"/>
                    </a:p>
                  </a:txBody>
                  <a:tcPr/>
                </a:tc>
                <a:extLst>
                  <a:ext uri="{0D108BD9-81ED-4DB2-BD59-A6C34878D82A}">
                    <a16:rowId xmlns:a16="http://schemas.microsoft.com/office/drawing/2014/main" val="10000"/>
                  </a:ext>
                </a:extLst>
              </a:tr>
              <a:tr h="181614">
                <a:tc>
                  <a:txBody>
                    <a:bodyPr/>
                    <a:lstStyle/>
                    <a:p>
                      <a:pPr marL="0" marR="0">
                        <a:lnSpc>
                          <a:spcPct val="115000"/>
                        </a:lnSpc>
                        <a:spcBef>
                          <a:spcPts val="0"/>
                        </a:spcBef>
                        <a:spcAft>
                          <a:spcPts val="800"/>
                        </a:spcAft>
                      </a:pPr>
                      <a:r>
                        <a:rPr lang="en-IN" sz="900" b="1" dirty="0" err="1">
                          <a:solidFill>
                            <a:schemeClr val="bg1"/>
                          </a:solidFill>
                          <a:latin typeface="Times" panose="02020603050405020304" pitchFamily="18" charset="0"/>
                          <a:ea typeface="Calibri"/>
                          <a:cs typeface="Times" panose="02020603050405020304" pitchFamily="18" charset="0"/>
                        </a:rPr>
                        <a:t>Agnitundi</a:t>
                      </a:r>
                      <a:r>
                        <a:rPr lang="en-IN" sz="900" b="1" dirty="0">
                          <a:solidFill>
                            <a:schemeClr val="bg1"/>
                          </a:solidFill>
                          <a:latin typeface="Times" panose="02020603050405020304" pitchFamily="18" charset="0"/>
                          <a:ea typeface="Calibri"/>
                          <a:cs typeface="Times" panose="02020603050405020304" pitchFamily="18" charset="0"/>
                        </a:rPr>
                        <a:t> </a:t>
                      </a:r>
                      <a:r>
                        <a:rPr lang="en-IN" sz="900" b="1" dirty="0" err="1">
                          <a:solidFill>
                            <a:schemeClr val="bg1"/>
                          </a:solidFill>
                          <a:latin typeface="Times" panose="02020603050405020304" pitchFamily="18" charset="0"/>
                          <a:ea typeface="Calibri"/>
                          <a:cs typeface="Times" panose="02020603050405020304" pitchFamily="18" charset="0"/>
                        </a:rPr>
                        <a:t>Vati</a:t>
                      </a:r>
                      <a:r>
                        <a:rPr lang="en-IN" sz="900" b="1" dirty="0">
                          <a:solidFill>
                            <a:schemeClr val="bg1"/>
                          </a:solidFill>
                          <a:latin typeface="Times" panose="02020603050405020304" pitchFamily="18" charset="0"/>
                          <a:ea typeface="Calibri"/>
                          <a:cs typeface="Times" panose="02020603050405020304" pitchFamily="18" charset="0"/>
                        </a:rPr>
                        <a:t> </a:t>
                      </a:r>
                      <a:endParaRPr lang="en-US" sz="800" b="1" dirty="0">
                        <a:solidFill>
                          <a:schemeClr val="bg1"/>
                        </a:solidFill>
                        <a:latin typeface="Times" panose="02020603050405020304" pitchFamily="18" charset="0"/>
                        <a:ea typeface="Calibri"/>
                        <a:cs typeface="Times" panose="02020603050405020304" pitchFamily="18" charset="0"/>
                      </a:endParaRPr>
                    </a:p>
                  </a:txBody>
                  <a:tcPr marL="51440" marR="514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75000"/>
                      </a:schemeClr>
                    </a:solidFill>
                  </a:tcPr>
                </a:tc>
                <a:tc>
                  <a:txBody>
                    <a:bodyPr/>
                    <a:lstStyle/>
                    <a:p>
                      <a:pPr marL="0" marR="0">
                        <a:lnSpc>
                          <a:spcPct val="115000"/>
                        </a:lnSpc>
                        <a:spcBef>
                          <a:spcPts val="0"/>
                        </a:spcBef>
                        <a:spcAft>
                          <a:spcPts val="800"/>
                        </a:spcAft>
                      </a:pPr>
                      <a:r>
                        <a:rPr lang="en-IN" sz="900" b="1" dirty="0" err="1">
                          <a:solidFill>
                            <a:schemeClr val="bg1"/>
                          </a:solidFill>
                          <a:latin typeface="Times" panose="02020603050405020304" pitchFamily="18" charset="0"/>
                          <a:ea typeface="Calibri"/>
                          <a:cs typeface="Times" panose="02020603050405020304" pitchFamily="18" charset="0"/>
                        </a:rPr>
                        <a:t>Punarnava</a:t>
                      </a:r>
                      <a:r>
                        <a:rPr lang="en-IN" sz="900" b="1" dirty="0">
                          <a:solidFill>
                            <a:schemeClr val="bg1"/>
                          </a:solidFill>
                          <a:latin typeface="Times" panose="02020603050405020304" pitchFamily="18" charset="0"/>
                          <a:ea typeface="Calibri"/>
                          <a:cs typeface="Times" panose="02020603050405020304" pitchFamily="18" charset="0"/>
                        </a:rPr>
                        <a:t> </a:t>
                      </a:r>
                      <a:r>
                        <a:rPr lang="en-IN" sz="900" b="1" dirty="0" err="1">
                          <a:solidFill>
                            <a:schemeClr val="bg1"/>
                          </a:solidFill>
                          <a:latin typeface="Times" panose="02020603050405020304" pitchFamily="18" charset="0"/>
                          <a:ea typeface="Calibri"/>
                          <a:cs typeface="Times" panose="02020603050405020304" pitchFamily="18" charset="0"/>
                        </a:rPr>
                        <a:t>Mandoora</a:t>
                      </a:r>
                      <a:r>
                        <a:rPr lang="en-IN" sz="900" b="1" dirty="0">
                          <a:solidFill>
                            <a:schemeClr val="bg1"/>
                          </a:solidFill>
                          <a:latin typeface="Times" panose="02020603050405020304" pitchFamily="18" charset="0"/>
                          <a:ea typeface="Calibri"/>
                          <a:cs typeface="Times" panose="02020603050405020304" pitchFamily="18" charset="0"/>
                        </a:rPr>
                        <a:t> </a:t>
                      </a:r>
                      <a:endParaRPr lang="en-US" sz="800" b="1" dirty="0">
                        <a:solidFill>
                          <a:schemeClr val="bg1"/>
                        </a:solidFill>
                        <a:latin typeface="Times" panose="02020603050405020304" pitchFamily="18" charset="0"/>
                        <a:ea typeface="Calibri"/>
                        <a:cs typeface="Times" panose="02020603050405020304" pitchFamily="18" charset="0"/>
                      </a:endParaRPr>
                    </a:p>
                  </a:txBody>
                  <a:tcPr marL="51440" marR="514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10001"/>
                  </a:ext>
                </a:extLst>
              </a:tr>
              <a:tr h="181614">
                <a:tc>
                  <a:txBody>
                    <a:bodyPr/>
                    <a:lstStyle/>
                    <a:p>
                      <a:pPr marL="0" marR="0">
                        <a:lnSpc>
                          <a:spcPct val="115000"/>
                        </a:lnSpc>
                        <a:spcBef>
                          <a:spcPts val="0"/>
                        </a:spcBef>
                        <a:spcAft>
                          <a:spcPts val="800"/>
                        </a:spcAft>
                      </a:pPr>
                      <a:r>
                        <a:rPr lang="en-IN" sz="900" b="1" dirty="0" err="1">
                          <a:solidFill>
                            <a:schemeClr val="bg1"/>
                          </a:solidFill>
                          <a:latin typeface="Times" panose="02020603050405020304" pitchFamily="18" charset="0"/>
                          <a:ea typeface="Calibri"/>
                          <a:cs typeface="Times" panose="02020603050405020304" pitchFamily="18" charset="0"/>
                        </a:rPr>
                        <a:t>Arogyavardhini</a:t>
                      </a:r>
                      <a:r>
                        <a:rPr lang="en-IN" sz="900" b="1" dirty="0">
                          <a:solidFill>
                            <a:schemeClr val="bg1"/>
                          </a:solidFill>
                          <a:latin typeface="Times" panose="02020603050405020304" pitchFamily="18" charset="0"/>
                          <a:ea typeface="Calibri"/>
                          <a:cs typeface="Times" panose="02020603050405020304" pitchFamily="18" charset="0"/>
                        </a:rPr>
                        <a:t> </a:t>
                      </a:r>
                      <a:r>
                        <a:rPr lang="en-IN" sz="900" b="1" dirty="0" err="1">
                          <a:solidFill>
                            <a:schemeClr val="bg1"/>
                          </a:solidFill>
                          <a:latin typeface="Times" panose="02020603050405020304" pitchFamily="18" charset="0"/>
                          <a:ea typeface="Calibri"/>
                          <a:cs typeface="Times" panose="02020603050405020304" pitchFamily="18" charset="0"/>
                        </a:rPr>
                        <a:t>Vati</a:t>
                      </a:r>
                      <a:r>
                        <a:rPr lang="en-IN" sz="900" b="1" dirty="0">
                          <a:solidFill>
                            <a:schemeClr val="bg1"/>
                          </a:solidFill>
                          <a:latin typeface="Times" panose="02020603050405020304" pitchFamily="18" charset="0"/>
                          <a:ea typeface="Calibri"/>
                          <a:cs typeface="Times" panose="02020603050405020304" pitchFamily="18" charset="0"/>
                        </a:rPr>
                        <a:t> </a:t>
                      </a:r>
                      <a:endParaRPr lang="en-US" sz="800" b="1" dirty="0">
                        <a:solidFill>
                          <a:schemeClr val="bg1"/>
                        </a:solidFill>
                        <a:latin typeface="Times" panose="02020603050405020304" pitchFamily="18" charset="0"/>
                        <a:ea typeface="Calibri"/>
                        <a:cs typeface="Times" panose="02020603050405020304" pitchFamily="18" charset="0"/>
                      </a:endParaRPr>
                    </a:p>
                  </a:txBody>
                  <a:tcPr marL="51440" marR="514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75000"/>
                      </a:schemeClr>
                    </a:solidFill>
                  </a:tcPr>
                </a:tc>
                <a:tc>
                  <a:txBody>
                    <a:bodyPr/>
                    <a:lstStyle/>
                    <a:p>
                      <a:pPr marL="0" marR="0">
                        <a:lnSpc>
                          <a:spcPct val="115000"/>
                        </a:lnSpc>
                        <a:spcBef>
                          <a:spcPts val="0"/>
                        </a:spcBef>
                        <a:spcAft>
                          <a:spcPts val="800"/>
                        </a:spcAft>
                      </a:pPr>
                      <a:r>
                        <a:rPr lang="en-IN" sz="900" b="1">
                          <a:solidFill>
                            <a:schemeClr val="bg1"/>
                          </a:solidFill>
                          <a:latin typeface="Times" panose="02020603050405020304" pitchFamily="18" charset="0"/>
                          <a:ea typeface="Calibri"/>
                          <a:cs typeface="Times" panose="02020603050405020304" pitchFamily="18" charset="0"/>
                        </a:rPr>
                        <a:t>Shirahsuladivajra Rasa </a:t>
                      </a:r>
                      <a:endParaRPr lang="en-US" sz="800" b="1">
                        <a:solidFill>
                          <a:schemeClr val="bg1"/>
                        </a:solidFill>
                        <a:latin typeface="Times" panose="02020603050405020304" pitchFamily="18" charset="0"/>
                        <a:ea typeface="Calibri"/>
                        <a:cs typeface="Times" panose="02020603050405020304" pitchFamily="18" charset="0"/>
                      </a:endParaRPr>
                    </a:p>
                  </a:txBody>
                  <a:tcPr marL="51440" marR="514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10002"/>
                  </a:ext>
                </a:extLst>
              </a:tr>
              <a:tr h="181614">
                <a:tc>
                  <a:txBody>
                    <a:bodyPr/>
                    <a:lstStyle/>
                    <a:p>
                      <a:pPr marL="0" marR="0">
                        <a:lnSpc>
                          <a:spcPct val="115000"/>
                        </a:lnSpc>
                        <a:spcBef>
                          <a:spcPts val="0"/>
                        </a:spcBef>
                        <a:spcAft>
                          <a:spcPts val="800"/>
                        </a:spcAft>
                      </a:pPr>
                      <a:r>
                        <a:rPr lang="en-IN" sz="900" b="1" dirty="0" err="1">
                          <a:solidFill>
                            <a:schemeClr val="bg1"/>
                          </a:solidFill>
                          <a:latin typeface="Times" panose="02020603050405020304" pitchFamily="18" charset="0"/>
                          <a:ea typeface="Calibri"/>
                          <a:cs typeface="Times" panose="02020603050405020304" pitchFamily="18" charset="0"/>
                        </a:rPr>
                        <a:t>Chandraprabha</a:t>
                      </a:r>
                      <a:r>
                        <a:rPr lang="en-IN" sz="900" b="1" dirty="0">
                          <a:solidFill>
                            <a:schemeClr val="bg1"/>
                          </a:solidFill>
                          <a:latin typeface="Times" panose="02020603050405020304" pitchFamily="18" charset="0"/>
                          <a:ea typeface="Calibri"/>
                          <a:cs typeface="Times" panose="02020603050405020304" pitchFamily="18" charset="0"/>
                        </a:rPr>
                        <a:t> </a:t>
                      </a:r>
                      <a:r>
                        <a:rPr lang="en-IN" sz="900" b="1" dirty="0" err="1">
                          <a:solidFill>
                            <a:schemeClr val="bg1"/>
                          </a:solidFill>
                          <a:latin typeface="Times" panose="02020603050405020304" pitchFamily="18" charset="0"/>
                          <a:ea typeface="Calibri"/>
                          <a:cs typeface="Times" panose="02020603050405020304" pitchFamily="18" charset="0"/>
                        </a:rPr>
                        <a:t>Vati</a:t>
                      </a:r>
                      <a:r>
                        <a:rPr lang="en-IN" sz="900" b="1" dirty="0">
                          <a:solidFill>
                            <a:schemeClr val="bg1"/>
                          </a:solidFill>
                          <a:latin typeface="Times" panose="02020603050405020304" pitchFamily="18" charset="0"/>
                          <a:ea typeface="Calibri"/>
                          <a:cs typeface="Times" panose="02020603050405020304" pitchFamily="18" charset="0"/>
                        </a:rPr>
                        <a:t> </a:t>
                      </a:r>
                      <a:endParaRPr lang="en-US" sz="800" b="1" dirty="0">
                        <a:solidFill>
                          <a:schemeClr val="bg1"/>
                        </a:solidFill>
                        <a:latin typeface="Times" panose="02020603050405020304" pitchFamily="18" charset="0"/>
                        <a:ea typeface="Calibri"/>
                        <a:cs typeface="Times" panose="02020603050405020304" pitchFamily="18" charset="0"/>
                      </a:endParaRPr>
                    </a:p>
                  </a:txBody>
                  <a:tcPr marL="51440" marR="514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75000"/>
                      </a:schemeClr>
                    </a:solidFill>
                  </a:tcPr>
                </a:tc>
                <a:tc>
                  <a:txBody>
                    <a:bodyPr/>
                    <a:lstStyle/>
                    <a:p>
                      <a:pPr marL="0" marR="0">
                        <a:lnSpc>
                          <a:spcPct val="115000"/>
                        </a:lnSpc>
                        <a:spcBef>
                          <a:spcPts val="0"/>
                        </a:spcBef>
                        <a:spcAft>
                          <a:spcPts val="800"/>
                        </a:spcAft>
                      </a:pPr>
                      <a:r>
                        <a:rPr lang="en-IN" sz="900" b="1" dirty="0" err="1">
                          <a:solidFill>
                            <a:schemeClr val="bg1"/>
                          </a:solidFill>
                          <a:latin typeface="Times" panose="02020603050405020304" pitchFamily="18" charset="0"/>
                          <a:ea typeface="Calibri"/>
                          <a:cs typeface="Times" panose="02020603050405020304" pitchFamily="18" charset="0"/>
                        </a:rPr>
                        <a:t>Simhanada</a:t>
                      </a:r>
                      <a:r>
                        <a:rPr lang="en-IN" sz="900" b="1" dirty="0">
                          <a:solidFill>
                            <a:schemeClr val="bg1"/>
                          </a:solidFill>
                          <a:latin typeface="Times" panose="02020603050405020304" pitchFamily="18" charset="0"/>
                          <a:ea typeface="Calibri"/>
                          <a:cs typeface="Times" panose="02020603050405020304" pitchFamily="18" charset="0"/>
                        </a:rPr>
                        <a:t> </a:t>
                      </a:r>
                      <a:r>
                        <a:rPr lang="en-IN" sz="900" b="1" dirty="0" err="1">
                          <a:solidFill>
                            <a:schemeClr val="bg1"/>
                          </a:solidFill>
                          <a:latin typeface="Times" panose="02020603050405020304" pitchFamily="18" charset="0"/>
                          <a:ea typeface="Calibri"/>
                          <a:cs typeface="Times" panose="02020603050405020304" pitchFamily="18" charset="0"/>
                        </a:rPr>
                        <a:t>Guggulu</a:t>
                      </a:r>
                      <a:r>
                        <a:rPr lang="en-IN" sz="900" b="1" dirty="0">
                          <a:solidFill>
                            <a:schemeClr val="bg1"/>
                          </a:solidFill>
                          <a:latin typeface="Times" panose="02020603050405020304" pitchFamily="18" charset="0"/>
                          <a:ea typeface="Calibri"/>
                          <a:cs typeface="Times" panose="02020603050405020304" pitchFamily="18" charset="0"/>
                        </a:rPr>
                        <a:t> </a:t>
                      </a:r>
                      <a:endParaRPr lang="en-US" sz="800" b="1" dirty="0">
                        <a:solidFill>
                          <a:schemeClr val="bg1"/>
                        </a:solidFill>
                        <a:latin typeface="Times" panose="02020603050405020304" pitchFamily="18" charset="0"/>
                        <a:ea typeface="Calibri"/>
                        <a:cs typeface="Times" panose="02020603050405020304" pitchFamily="18" charset="0"/>
                      </a:endParaRPr>
                    </a:p>
                  </a:txBody>
                  <a:tcPr marL="51440" marR="514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10003"/>
                  </a:ext>
                </a:extLst>
              </a:tr>
              <a:tr h="181614">
                <a:tc>
                  <a:txBody>
                    <a:bodyPr/>
                    <a:lstStyle/>
                    <a:p>
                      <a:pPr marL="0" marR="0">
                        <a:lnSpc>
                          <a:spcPct val="115000"/>
                        </a:lnSpc>
                        <a:spcBef>
                          <a:spcPts val="0"/>
                        </a:spcBef>
                        <a:spcAft>
                          <a:spcPts val="800"/>
                        </a:spcAft>
                      </a:pPr>
                      <a:r>
                        <a:rPr lang="en-IN" sz="900" b="1" dirty="0">
                          <a:solidFill>
                            <a:schemeClr val="bg1"/>
                          </a:solidFill>
                          <a:latin typeface="Times" panose="02020603050405020304" pitchFamily="18" charset="0"/>
                          <a:ea typeface="Calibri"/>
                          <a:cs typeface="Times" panose="02020603050405020304" pitchFamily="18" charset="0"/>
                        </a:rPr>
                        <a:t>Dhatri Lauha </a:t>
                      </a:r>
                      <a:endParaRPr lang="en-US" sz="800" b="1" dirty="0">
                        <a:solidFill>
                          <a:schemeClr val="bg1"/>
                        </a:solidFill>
                        <a:latin typeface="Times" panose="02020603050405020304" pitchFamily="18" charset="0"/>
                        <a:ea typeface="Calibri"/>
                        <a:cs typeface="Times" panose="02020603050405020304" pitchFamily="18" charset="0"/>
                      </a:endParaRPr>
                    </a:p>
                  </a:txBody>
                  <a:tcPr marL="51440" marR="514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75000"/>
                      </a:schemeClr>
                    </a:solidFill>
                  </a:tcPr>
                </a:tc>
                <a:tc>
                  <a:txBody>
                    <a:bodyPr/>
                    <a:lstStyle/>
                    <a:p>
                      <a:pPr marL="0" marR="0">
                        <a:lnSpc>
                          <a:spcPct val="115000"/>
                        </a:lnSpc>
                        <a:spcBef>
                          <a:spcPts val="0"/>
                        </a:spcBef>
                        <a:spcAft>
                          <a:spcPts val="800"/>
                        </a:spcAft>
                      </a:pPr>
                      <a:r>
                        <a:rPr lang="en-IN" sz="900" b="1" dirty="0" err="1">
                          <a:solidFill>
                            <a:schemeClr val="bg1"/>
                          </a:solidFill>
                          <a:latin typeface="Times" panose="02020603050405020304" pitchFamily="18" charset="0"/>
                          <a:ea typeface="Calibri"/>
                          <a:cs typeface="Times" panose="02020603050405020304" pitchFamily="18" charset="0"/>
                        </a:rPr>
                        <a:t>Sutashekhara</a:t>
                      </a:r>
                      <a:r>
                        <a:rPr lang="en-IN" sz="900" b="1" dirty="0">
                          <a:solidFill>
                            <a:schemeClr val="bg1"/>
                          </a:solidFill>
                          <a:latin typeface="Times" panose="02020603050405020304" pitchFamily="18" charset="0"/>
                          <a:ea typeface="Calibri"/>
                          <a:cs typeface="Times" panose="02020603050405020304" pitchFamily="18" charset="0"/>
                        </a:rPr>
                        <a:t> Rasa </a:t>
                      </a:r>
                      <a:endParaRPr lang="en-US" sz="800" b="1" dirty="0">
                        <a:solidFill>
                          <a:schemeClr val="bg1"/>
                        </a:solidFill>
                        <a:latin typeface="Times" panose="02020603050405020304" pitchFamily="18" charset="0"/>
                        <a:ea typeface="Calibri"/>
                        <a:cs typeface="Times" panose="02020603050405020304" pitchFamily="18" charset="0"/>
                      </a:endParaRPr>
                    </a:p>
                  </a:txBody>
                  <a:tcPr marL="51440" marR="514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10004"/>
                  </a:ext>
                </a:extLst>
              </a:tr>
              <a:tr h="181614">
                <a:tc>
                  <a:txBody>
                    <a:bodyPr/>
                    <a:lstStyle/>
                    <a:p>
                      <a:pPr marL="0" marR="0">
                        <a:lnSpc>
                          <a:spcPct val="115000"/>
                        </a:lnSpc>
                        <a:spcBef>
                          <a:spcPts val="0"/>
                        </a:spcBef>
                        <a:spcAft>
                          <a:spcPts val="800"/>
                        </a:spcAft>
                      </a:pPr>
                      <a:r>
                        <a:rPr lang="en-IN" sz="900" b="1">
                          <a:solidFill>
                            <a:schemeClr val="bg1"/>
                          </a:solidFill>
                          <a:latin typeface="Times" panose="02020603050405020304" pitchFamily="18" charset="0"/>
                          <a:ea typeface="Calibri"/>
                          <a:cs typeface="Times" panose="02020603050405020304" pitchFamily="18" charset="0"/>
                        </a:rPr>
                        <a:t>Kamdhudha Rasa </a:t>
                      </a:r>
                      <a:endParaRPr lang="en-US" sz="800" b="1">
                        <a:solidFill>
                          <a:schemeClr val="bg1"/>
                        </a:solidFill>
                        <a:latin typeface="Times" panose="02020603050405020304" pitchFamily="18" charset="0"/>
                        <a:ea typeface="Calibri"/>
                        <a:cs typeface="Times" panose="02020603050405020304" pitchFamily="18" charset="0"/>
                      </a:endParaRPr>
                    </a:p>
                  </a:txBody>
                  <a:tcPr marL="51440" marR="514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75000"/>
                      </a:schemeClr>
                    </a:solidFill>
                  </a:tcPr>
                </a:tc>
                <a:tc>
                  <a:txBody>
                    <a:bodyPr/>
                    <a:lstStyle/>
                    <a:p>
                      <a:pPr marL="0" marR="0">
                        <a:lnSpc>
                          <a:spcPct val="115000"/>
                        </a:lnSpc>
                        <a:spcBef>
                          <a:spcPts val="0"/>
                        </a:spcBef>
                        <a:spcAft>
                          <a:spcPts val="800"/>
                        </a:spcAft>
                      </a:pPr>
                      <a:r>
                        <a:rPr lang="en-IN" sz="900" b="1" dirty="0" err="1">
                          <a:solidFill>
                            <a:schemeClr val="bg1"/>
                          </a:solidFill>
                          <a:latin typeface="Times" panose="02020603050405020304" pitchFamily="18" charset="0"/>
                          <a:ea typeface="Calibri"/>
                          <a:cs typeface="Times" panose="02020603050405020304" pitchFamily="18" charset="0"/>
                        </a:rPr>
                        <a:t>Swasakuthara</a:t>
                      </a:r>
                      <a:r>
                        <a:rPr lang="en-IN" sz="900" b="1" dirty="0">
                          <a:solidFill>
                            <a:schemeClr val="bg1"/>
                          </a:solidFill>
                          <a:latin typeface="Times" panose="02020603050405020304" pitchFamily="18" charset="0"/>
                          <a:ea typeface="Calibri"/>
                          <a:cs typeface="Times" panose="02020603050405020304" pitchFamily="18" charset="0"/>
                        </a:rPr>
                        <a:t> Rasa </a:t>
                      </a:r>
                      <a:endParaRPr lang="en-US" sz="800" b="1" dirty="0">
                        <a:solidFill>
                          <a:schemeClr val="bg1"/>
                        </a:solidFill>
                        <a:latin typeface="Times" panose="02020603050405020304" pitchFamily="18" charset="0"/>
                        <a:ea typeface="Calibri"/>
                        <a:cs typeface="Times" panose="02020603050405020304" pitchFamily="18" charset="0"/>
                      </a:endParaRPr>
                    </a:p>
                  </a:txBody>
                  <a:tcPr marL="51440" marR="514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10005"/>
                  </a:ext>
                </a:extLst>
              </a:tr>
              <a:tr h="181614">
                <a:tc>
                  <a:txBody>
                    <a:bodyPr/>
                    <a:lstStyle/>
                    <a:p>
                      <a:pPr marL="0" marR="0">
                        <a:lnSpc>
                          <a:spcPct val="115000"/>
                        </a:lnSpc>
                        <a:spcBef>
                          <a:spcPts val="0"/>
                        </a:spcBef>
                        <a:spcAft>
                          <a:spcPts val="800"/>
                        </a:spcAft>
                      </a:pPr>
                      <a:r>
                        <a:rPr lang="en-IN" sz="900" b="1">
                          <a:solidFill>
                            <a:schemeClr val="bg1"/>
                          </a:solidFill>
                          <a:latin typeface="Times" panose="02020603050405020304" pitchFamily="18" charset="0"/>
                          <a:ea typeface="Calibri"/>
                          <a:cs typeface="Times" panose="02020603050405020304" pitchFamily="18" charset="0"/>
                        </a:rPr>
                        <a:t>Krimimudgara Rasa </a:t>
                      </a:r>
                      <a:endParaRPr lang="en-US" sz="800" b="1">
                        <a:solidFill>
                          <a:schemeClr val="bg1"/>
                        </a:solidFill>
                        <a:latin typeface="Times" panose="02020603050405020304" pitchFamily="18" charset="0"/>
                        <a:ea typeface="Calibri"/>
                        <a:cs typeface="Times" panose="02020603050405020304" pitchFamily="18" charset="0"/>
                      </a:endParaRPr>
                    </a:p>
                  </a:txBody>
                  <a:tcPr marL="51440" marR="514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75000"/>
                      </a:schemeClr>
                    </a:solidFill>
                  </a:tcPr>
                </a:tc>
                <a:tc>
                  <a:txBody>
                    <a:bodyPr/>
                    <a:lstStyle/>
                    <a:p>
                      <a:pPr marL="0" marR="0">
                        <a:lnSpc>
                          <a:spcPct val="115000"/>
                        </a:lnSpc>
                        <a:spcBef>
                          <a:spcPts val="0"/>
                        </a:spcBef>
                        <a:spcAft>
                          <a:spcPts val="800"/>
                        </a:spcAft>
                      </a:pPr>
                      <a:r>
                        <a:rPr lang="en-IN" sz="900" b="1" dirty="0" err="1">
                          <a:solidFill>
                            <a:schemeClr val="bg1"/>
                          </a:solidFill>
                          <a:latin typeface="Times" panose="02020603050405020304" pitchFamily="18" charset="0"/>
                          <a:ea typeface="Calibri"/>
                          <a:cs typeface="Times" panose="02020603050405020304" pitchFamily="18" charset="0"/>
                        </a:rPr>
                        <a:t>Tribhuvana</a:t>
                      </a:r>
                      <a:r>
                        <a:rPr lang="en-IN" sz="900" b="1" dirty="0">
                          <a:solidFill>
                            <a:schemeClr val="bg1"/>
                          </a:solidFill>
                          <a:latin typeface="Times" panose="02020603050405020304" pitchFamily="18" charset="0"/>
                          <a:ea typeface="Calibri"/>
                          <a:cs typeface="Times" panose="02020603050405020304" pitchFamily="18" charset="0"/>
                        </a:rPr>
                        <a:t> </a:t>
                      </a:r>
                      <a:r>
                        <a:rPr lang="en-IN" sz="900" b="1" dirty="0" err="1">
                          <a:solidFill>
                            <a:schemeClr val="bg1"/>
                          </a:solidFill>
                          <a:latin typeface="Times" panose="02020603050405020304" pitchFamily="18" charset="0"/>
                          <a:ea typeface="Calibri"/>
                          <a:cs typeface="Times" panose="02020603050405020304" pitchFamily="18" charset="0"/>
                        </a:rPr>
                        <a:t>Kirti</a:t>
                      </a:r>
                      <a:r>
                        <a:rPr lang="en-IN" sz="900" b="1" dirty="0">
                          <a:solidFill>
                            <a:schemeClr val="bg1"/>
                          </a:solidFill>
                          <a:latin typeface="Times" panose="02020603050405020304" pitchFamily="18" charset="0"/>
                          <a:ea typeface="Calibri"/>
                          <a:cs typeface="Times" panose="02020603050405020304" pitchFamily="18" charset="0"/>
                        </a:rPr>
                        <a:t> Rasa </a:t>
                      </a:r>
                      <a:endParaRPr lang="en-US" sz="800" b="1" dirty="0">
                        <a:solidFill>
                          <a:schemeClr val="bg1"/>
                        </a:solidFill>
                        <a:latin typeface="Times" panose="02020603050405020304" pitchFamily="18" charset="0"/>
                        <a:ea typeface="Calibri"/>
                        <a:cs typeface="Times" panose="02020603050405020304" pitchFamily="18" charset="0"/>
                      </a:endParaRPr>
                    </a:p>
                  </a:txBody>
                  <a:tcPr marL="51440" marR="514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10006"/>
                  </a:ext>
                </a:extLst>
              </a:tr>
              <a:tr h="181614">
                <a:tc>
                  <a:txBody>
                    <a:bodyPr/>
                    <a:lstStyle/>
                    <a:p>
                      <a:pPr marL="0" marR="0">
                        <a:lnSpc>
                          <a:spcPct val="115000"/>
                        </a:lnSpc>
                        <a:spcBef>
                          <a:spcPts val="0"/>
                        </a:spcBef>
                        <a:spcAft>
                          <a:spcPts val="800"/>
                        </a:spcAft>
                      </a:pPr>
                      <a:r>
                        <a:rPr lang="en-IN" sz="900" b="1">
                          <a:solidFill>
                            <a:schemeClr val="bg1"/>
                          </a:solidFill>
                          <a:latin typeface="Times" panose="02020603050405020304" pitchFamily="18" charset="0"/>
                          <a:ea typeface="Calibri"/>
                          <a:cs typeface="Times" panose="02020603050405020304" pitchFamily="18" charset="0"/>
                        </a:rPr>
                        <a:t>Laxmivilasa Rasa </a:t>
                      </a:r>
                      <a:endParaRPr lang="en-US" sz="800" b="1">
                        <a:solidFill>
                          <a:schemeClr val="bg1"/>
                        </a:solidFill>
                        <a:latin typeface="Times" panose="02020603050405020304" pitchFamily="18" charset="0"/>
                        <a:ea typeface="Calibri"/>
                        <a:cs typeface="Times" panose="02020603050405020304" pitchFamily="18" charset="0"/>
                      </a:endParaRPr>
                    </a:p>
                  </a:txBody>
                  <a:tcPr marL="51440" marR="514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75000"/>
                      </a:schemeClr>
                    </a:solidFill>
                  </a:tcPr>
                </a:tc>
                <a:tc>
                  <a:txBody>
                    <a:bodyPr/>
                    <a:lstStyle/>
                    <a:p>
                      <a:pPr marL="0" marR="0">
                        <a:lnSpc>
                          <a:spcPct val="115000"/>
                        </a:lnSpc>
                        <a:spcBef>
                          <a:spcPts val="0"/>
                        </a:spcBef>
                        <a:spcAft>
                          <a:spcPts val="800"/>
                        </a:spcAft>
                      </a:pPr>
                      <a:r>
                        <a:rPr lang="en-IN" sz="900" b="1" dirty="0" err="1">
                          <a:solidFill>
                            <a:schemeClr val="bg1"/>
                          </a:solidFill>
                          <a:latin typeface="Times" panose="02020603050405020304" pitchFamily="18" charset="0"/>
                          <a:ea typeface="Calibri"/>
                          <a:cs typeface="Times" panose="02020603050405020304" pitchFamily="18" charset="0"/>
                        </a:rPr>
                        <a:t>Vatagajankusha</a:t>
                      </a:r>
                      <a:r>
                        <a:rPr lang="en-IN" sz="900" b="1" dirty="0">
                          <a:solidFill>
                            <a:schemeClr val="bg1"/>
                          </a:solidFill>
                          <a:latin typeface="Times" panose="02020603050405020304" pitchFamily="18" charset="0"/>
                          <a:ea typeface="Calibri"/>
                          <a:cs typeface="Times" panose="02020603050405020304" pitchFamily="18" charset="0"/>
                        </a:rPr>
                        <a:t> Rasa </a:t>
                      </a:r>
                      <a:endParaRPr lang="en-US" sz="800" b="1" dirty="0">
                        <a:solidFill>
                          <a:schemeClr val="bg1"/>
                        </a:solidFill>
                        <a:latin typeface="Times" panose="02020603050405020304" pitchFamily="18" charset="0"/>
                        <a:ea typeface="Calibri"/>
                        <a:cs typeface="Times" panose="02020603050405020304" pitchFamily="18" charset="0"/>
                      </a:endParaRPr>
                    </a:p>
                  </a:txBody>
                  <a:tcPr marL="51440" marR="514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10007"/>
                  </a:ext>
                </a:extLst>
              </a:tr>
              <a:tr h="181614">
                <a:tc>
                  <a:txBody>
                    <a:bodyPr/>
                    <a:lstStyle/>
                    <a:p>
                      <a:pPr marL="0" marR="0">
                        <a:lnSpc>
                          <a:spcPct val="115000"/>
                        </a:lnSpc>
                        <a:spcBef>
                          <a:spcPts val="0"/>
                        </a:spcBef>
                        <a:spcAft>
                          <a:spcPts val="800"/>
                        </a:spcAft>
                      </a:pPr>
                      <a:r>
                        <a:rPr lang="en-IN" sz="900" b="1">
                          <a:solidFill>
                            <a:schemeClr val="bg1"/>
                          </a:solidFill>
                          <a:latin typeface="Times" panose="02020603050405020304" pitchFamily="18" charset="0"/>
                          <a:ea typeface="Calibri"/>
                          <a:cs typeface="Times" panose="02020603050405020304" pitchFamily="18" charset="0"/>
                        </a:rPr>
                        <a:t>Maha Yograj Guggulu </a:t>
                      </a:r>
                      <a:endParaRPr lang="en-US" sz="800" b="1">
                        <a:solidFill>
                          <a:schemeClr val="bg1"/>
                        </a:solidFill>
                        <a:latin typeface="Times" panose="02020603050405020304" pitchFamily="18" charset="0"/>
                        <a:ea typeface="Calibri"/>
                        <a:cs typeface="Times" panose="02020603050405020304" pitchFamily="18" charset="0"/>
                      </a:endParaRPr>
                    </a:p>
                  </a:txBody>
                  <a:tcPr marL="51440" marR="514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75000"/>
                      </a:schemeClr>
                    </a:solidFill>
                  </a:tcPr>
                </a:tc>
                <a:tc>
                  <a:txBody>
                    <a:bodyPr/>
                    <a:lstStyle/>
                    <a:p>
                      <a:pPr marL="0" marR="0">
                        <a:lnSpc>
                          <a:spcPct val="107000"/>
                        </a:lnSpc>
                        <a:spcBef>
                          <a:spcPts val="0"/>
                        </a:spcBef>
                        <a:spcAft>
                          <a:spcPts val="800"/>
                        </a:spcAft>
                      </a:pPr>
                      <a:endParaRPr lang="en-IN" sz="800" b="1" dirty="0">
                        <a:solidFill>
                          <a:schemeClr val="bg1"/>
                        </a:solidFill>
                        <a:latin typeface="Times" panose="02020603050405020304" pitchFamily="18" charset="0"/>
                        <a:ea typeface="Calibri"/>
                        <a:cs typeface="Times" panose="02020603050405020304" pitchFamily="18" charset="0"/>
                      </a:endParaRPr>
                    </a:p>
                  </a:txBody>
                  <a:tcPr marL="51440" marR="514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10008"/>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278737966"/>
              </p:ext>
            </p:extLst>
          </p:nvPr>
        </p:nvGraphicFramePr>
        <p:xfrm>
          <a:off x="4514851" y="2400301"/>
          <a:ext cx="3941251" cy="1714502"/>
        </p:xfrm>
        <a:graphic>
          <a:graphicData uri="http://schemas.openxmlformats.org/drawingml/2006/table">
            <a:tbl>
              <a:tblPr/>
              <a:tblGrid>
                <a:gridCol w="2221293">
                  <a:extLst>
                    <a:ext uri="{9D8B030D-6E8A-4147-A177-3AD203B41FA5}">
                      <a16:colId xmlns:a16="http://schemas.microsoft.com/office/drawing/2014/main" val="20000"/>
                    </a:ext>
                  </a:extLst>
                </a:gridCol>
                <a:gridCol w="1719958">
                  <a:extLst>
                    <a:ext uri="{9D8B030D-6E8A-4147-A177-3AD203B41FA5}">
                      <a16:colId xmlns:a16="http://schemas.microsoft.com/office/drawing/2014/main" val="20001"/>
                    </a:ext>
                  </a:extLst>
                </a:gridCol>
              </a:tblGrid>
              <a:tr h="220436">
                <a:tc gridSpan="2">
                  <a:txBody>
                    <a:bodyPr/>
                    <a:lstStyle/>
                    <a:p>
                      <a:pPr marL="0" marR="0">
                        <a:lnSpc>
                          <a:spcPct val="107000"/>
                        </a:lnSpc>
                        <a:spcBef>
                          <a:spcPts val="0"/>
                        </a:spcBef>
                        <a:spcAft>
                          <a:spcPts val="800"/>
                        </a:spcAft>
                      </a:pPr>
                      <a:r>
                        <a:rPr lang="en-US" sz="1000" b="1" dirty="0" err="1">
                          <a:solidFill>
                            <a:schemeClr val="bg1"/>
                          </a:solidFill>
                          <a:latin typeface="Times" panose="02020603050405020304" pitchFamily="18" charset="0"/>
                          <a:ea typeface="Times New Roman"/>
                          <a:cs typeface="Times" panose="02020603050405020304" pitchFamily="18" charset="0"/>
                        </a:rPr>
                        <a:t>Rasausadhi</a:t>
                      </a:r>
                      <a:r>
                        <a:rPr lang="en-US" sz="1000" b="1" dirty="0">
                          <a:solidFill>
                            <a:schemeClr val="bg1"/>
                          </a:solidFill>
                          <a:latin typeface="Times" panose="02020603050405020304" pitchFamily="18" charset="0"/>
                          <a:ea typeface="Times New Roman"/>
                          <a:cs typeface="Times" panose="02020603050405020304" pitchFamily="18" charset="0"/>
                        </a:rPr>
                        <a:t> (n=11)</a:t>
                      </a:r>
                      <a:endParaRPr lang="en-US" sz="1000" b="1" dirty="0">
                        <a:solidFill>
                          <a:schemeClr val="bg1"/>
                        </a:solidFill>
                        <a:latin typeface="Times" panose="02020603050405020304" pitchFamily="18" charset="0"/>
                        <a:ea typeface="Calibri"/>
                        <a:cs typeface="Times" panose="02020603050405020304" pitchFamily="18" charset="0"/>
                      </a:endParaRPr>
                    </a:p>
                  </a:txBody>
                  <a:tcPr marL="51440" marR="514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75000"/>
                      </a:schemeClr>
                    </a:solidFill>
                  </a:tcPr>
                </a:tc>
                <a:tc hMerge="1">
                  <a:txBody>
                    <a:bodyPr/>
                    <a:lstStyle/>
                    <a:p>
                      <a:endParaRPr lang="en-US"/>
                    </a:p>
                  </a:txBody>
                  <a:tcPr/>
                </a:tc>
                <a:extLst>
                  <a:ext uri="{0D108BD9-81ED-4DB2-BD59-A6C34878D82A}">
                    <a16:rowId xmlns:a16="http://schemas.microsoft.com/office/drawing/2014/main" val="10000"/>
                  </a:ext>
                </a:extLst>
              </a:tr>
              <a:tr h="220436">
                <a:tc>
                  <a:txBody>
                    <a:bodyPr/>
                    <a:lstStyle/>
                    <a:p>
                      <a:pPr marL="0" marR="0">
                        <a:lnSpc>
                          <a:spcPct val="107000"/>
                        </a:lnSpc>
                        <a:spcBef>
                          <a:spcPts val="0"/>
                        </a:spcBef>
                        <a:spcAft>
                          <a:spcPts val="800"/>
                        </a:spcAft>
                      </a:pPr>
                      <a:r>
                        <a:rPr lang="en-US" sz="1000" b="1" dirty="0" err="1">
                          <a:solidFill>
                            <a:schemeClr val="bg1"/>
                          </a:solidFill>
                          <a:latin typeface="Times" panose="02020603050405020304" pitchFamily="18" charset="0"/>
                          <a:ea typeface="Times New Roman"/>
                          <a:cs typeface="Times" panose="02020603050405020304" pitchFamily="18" charset="0"/>
                        </a:rPr>
                        <a:t>Laxmi</a:t>
                      </a:r>
                      <a:r>
                        <a:rPr lang="en-US" sz="1000" b="1" dirty="0">
                          <a:solidFill>
                            <a:schemeClr val="bg1"/>
                          </a:solidFill>
                          <a:latin typeface="Times" panose="02020603050405020304" pitchFamily="18" charset="0"/>
                          <a:ea typeface="Times New Roman"/>
                          <a:cs typeface="Times" panose="02020603050405020304" pitchFamily="18" charset="0"/>
                        </a:rPr>
                        <a:t> Vilas rasa (</a:t>
                      </a:r>
                      <a:r>
                        <a:rPr lang="en-US" sz="1000" b="1" dirty="0" err="1">
                          <a:solidFill>
                            <a:schemeClr val="bg1"/>
                          </a:solidFill>
                          <a:latin typeface="Times" panose="02020603050405020304" pitchFamily="18" charset="0"/>
                          <a:ea typeface="Times New Roman"/>
                          <a:cs typeface="Times" panose="02020603050405020304" pitchFamily="18" charset="0"/>
                        </a:rPr>
                        <a:t>Naradiya</a:t>
                      </a:r>
                      <a:r>
                        <a:rPr lang="en-US" sz="1000" b="1" dirty="0">
                          <a:solidFill>
                            <a:schemeClr val="bg1"/>
                          </a:solidFill>
                          <a:latin typeface="Times" panose="02020603050405020304" pitchFamily="18" charset="0"/>
                          <a:ea typeface="Times New Roman"/>
                          <a:cs typeface="Times" panose="02020603050405020304" pitchFamily="18" charset="0"/>
                        </a:rPr>
                        <a:t>)</a:t>
                      </a:r>
                      <a:endParaRPr lang="en-US" sz="1000" b="1" dirty="0">
                        <a:solidFill>
                          <a:schemeClr val="bg1"/>
                        </a:solidFill>
                        <a:latin typeface="Times" panose="02020603050405020304" pitchFamily="18" charset="0"/>
                        <a:ea typeface="Calibri"/>
                        <a:cs typeface="Times" panose="02020603050405020304" pitchFamily="18" charset="0"/>
                      </a:endParaRPr>
                    </a:p>
                  </a:txBody>
                  <a:tcPr marL="51440" marR="514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75000"/>
                      </a:schemeClr>
                    </a:solidFill>
                  </a:tcPr>
                </a:tc>
                <a:tc>
                  <a:txBody>
                    <a:bodyPr/>
                    <a:lstStyle/>
                    <a:p>
                      <a:pPr marL="0" marR="0">
                        <a:lnSpc>
                          <a:spcPct val="107000"/>
                        </a:lnSpc>
                        <a:spcBef>
                          <a:spcPts val="0"/>
                        </a:spcBef>
                        <a:spcAft>
                          <a:spcPts val="800"/>
                        </a:spcAft>
                      </a:pPr>
                      <a:r>
                        <a:rPr lang="en-US" sz="1000" b="1" dirty="0">
                          <a:solidFill>
                            <a:schemeClr val="bg1"/>
                          </a:solidFill>
                          <a:latin typeface="Times" panose="02020603050405020304" pitchFamily="18" charset="0"/>
                          <a:ea typeface="Times New Roman"/>
                          <a:cs typeface="Times" panose="02020603050405020304" pitchFamily="18" charset="0"/>
                        </a:rPr>
                        <a:t>Rasa </a:t>
                      </a:r>
                      <a:r>
                        <a:rPr lang="en-US" sz="1000" b="1" dirty="0" err="1">
                          <a:solidFill>
                            <a:schemeClr val="bg1"/>
                          </a:solidFill>
                          <a:latin typeface="Times" panose="02020603050405020304" pitchFamily="18" charset="0"/>
                          <a:ea typeface="Times New Roman"/>
                          <a:cs typeface="Times" panose="02020603050405020304" pitchFamily="18" charset="0"/>
                        </a:rPr>
                        <a:t>manikya</a:t>
                      </a:r>
                      <a:r>
                        <a:rPr lang="en-US" sz="1000" b="1" dirty="0">
                          <a:solidFill>
                            <a:schemeClr val="bg1"/>
                          </a:solidFill>
                          <a:latin typeface="Times" panose="02020603050405020304" pitchFamily="18" charset="0"/>
                          <a:ea typeface="Times New Roman"/>
                          <a:cs typeface="Times" panose="02020603050405020304" pitchFamily="18" charset="0"/>
                        </a:rPr>
                        <a:t> Rasa</a:t>
                      </a:r>
                      <a:endParaRPr lang="en-US" sz="1000" b="1" dirty="0">
                        <a:solidFill>
                          <a:schemeClr val="bg1"/>
                        </a:solidFill>
                        <a:latin typeface="Times" panose="02020603050405020304" pitchFamily="18" charset="0"/>
                        <a:ea typeface="Calibri"/>
                        <a:cs typeface="Times" panose="02020603050405020304" pitchFamily="18" charset="0"/>
                      </a:endParaRPr>
                    </a:p>
                  </a:txBody>
                  <a:tcPr marL="51440" marR="514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10001"/>
                  </a:ext>
                </a:extLst>
              </a:tr>
              <a:tr h="220436">
                <a:tc>
                  <a:txBody>
                    <a:bodyPr/>
                    <a:lstStyle/>
                    <a:p>
                      <a:pPr marL="0" marR="0">
                        <a:lnSpc>
                          <a:spcPct val="107000"/>
                        </a:lnSpc>
                        <a:spcBef>
                          <a:spcPts val="0"/>
                        </a:spcBef>
                        <a:spcAft>
                          <a:spcPts val="800"/>
                        </a:spcAft>
                      </a:pPr>
                      <a:r>
                        <a:rPr lang="en-US" sz="1000" b="1" dirty="0" err="1">
                          <a:solidFill>
                            <a:schemeClr val="bg1"/>
                          </a:solidFill>
                          <a:latin typeface="Times" panose="02020603050405020304" pitchFamily="18" charset="0"/>
                          <a:ea typeface="Times New Roman"/>
                          <a:cs typeface="Times" panose="02020603050405020304" pitchFamily="18" charset="0"/>
                        </a:rPr>
                        <a:t>Sutasekhar</a:t>
                      </a:r>
                      <a:r>
                        <a:rPr lang="en-US" sz="1000" b="1" dirty="0">
                          <a:solidFill>
                            <a:schemeClr val="bg1"/>
                          </a:solidFill>
                          <a:latin typeface="Times" panose="02020603050405020304" pitchFamily="18" charset="0"/>
                          <a:ea typeface="Times New Roman"/>
                          <a:cs typeface="Times" panose="02020603050405020304" pitchFamily="18" charset="0"/>
                        </a:rPr>
                        <a:t> Rasa</a:t>
                      </a:r>
                      <a:endParaRPr lang="en-US" sz="1000" b="1" dirty="0">
                        <a:solidFill>
                          <a:schemeClr val="bg1"/>
                        </a:solidFill>
                        <a:latin typeface="Times" panose="02020603050405020304" pitchFamily="18" charset="0"/>
                        <a:ea typeface="Calibri"/>
                        <a:cs typeface="Times" panose="02020603050405020304" pitchFamily="18" charset="0"/>
                      </a:endParaRPr>
                    </a:p>
                  </a:txBody>
                  <a:tcPr marL="51440" marR="514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75000"/>
                      </a:schemeClr>
                    </a:solidFill>
                  </a:tcPr>
                </a:tc>
                <a:tc>
                  <a:txBody>
                    <a:bodyPr/>
                    <a:lstStyle/>
                    <a:p>
                      <a:pPr marL="0" marR="0">
                        <a:lnSpc>
                          <a:spcPct val="107000"/>
                        </a:lnSpc>
                        <a:spcBef>
                          <a:spcPts val="0"/>
                        </a:spcBef>
                        <a:spcAft>
                          <a:spcPts val="800"/>
                        </a:spcAft>
                      </a:pPr>
                      <a:r>
                        <a:rPr lang="en-US" sz="1000" b="1" dirty="0" err="1">
                          <a:solidFill>
                            <a:schemeClr val="bg1"/>
                          </a:solidFill>
                          <a:latin typeface="Times" panose="02020603050405020304" pitchFamily="18" charset="0"/>
                          <a:ea typeface="Times New Roman"/>
                          <a:cs typeface="Times" panose="02020603050405020304" pitchFamily="18" charset="0"/>
                        </a:rPr>
                        <a:t>Smritisagara</a:t>
                      </a:r>
                      <a:r>
                        <a:rPr lang="en-US" sz="1000" b="1" dirty="0">
                          <a:solidFill>
                            <a:schemeClr val="bg1"/>
                          </a:solidFill>
                          <a:latin typeface="Times" panose="02020603050405020304" pitchFamily="18" charset="0"/>
                          <a:ea typeface="Times New Roman"/>
                          <a:cs typeface="Times" panose="02020603050405020304" pitchFamily="18" charset="0"/>
                        </a:rPr>
                        <a:t> Rasa</a:t>
                      </a:r>
                      <a:endParaRPr lang="en-US" sz="1000" b="1" dirty="0">
                        <a:solidFill>
                          <a:schemeClr val="bg1"/>
                        </a:solidFill>
                        <a:latin typeface="Times" panose="02020603050405020304" pitchFamily="18" charset="0"/>
                        <a:ea typeface="Calibri"/>
                        <a:cs typeface="Times" panose="02020603050405020304" pitchFamily="18" charset="0"/>
                      </a:endParaRPr>
                    </a:p>
                  </a:txBody>
                  <a:tcPr marL="51440" marR="514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10002"/>
                  </a:ext>
                </a:extLst>
              </a:tr>
              <a:tr h="220436">
                <a:tc>
                  <a:txBody>
                    <a:bodyPr/>
                    <a:lstStyle/>
                    <a:p>
                      <a:pPr marL="0" marR="0">
                        <a:lnSpc>
                          <a:spcPct val="107000"/>
                        </a:lnSpc>
                        <a:spcBef>
                          <a:spcPts val="0"/>
                        </a:spcBef>
                        <a:spcAft>
                          <a:spcPts val="800"/>
                        </a:spcAft>
                      </a:pPr>
                      <a:r>
                        <a:rPr lang="en-US" sz="1000" b="1" dirty="0" err="1">
                          <a:solidFill>
                            <a:schemeClr val="bg1"/>
                          </a:solidFill>
                          <a:latin typeface="Times" panose="02020603050405020304" pitchFamily="18" charset="0"/>
                          <a:ea typeface="Times New Roman"/>
                          <a:cs typeface="Times" panose="02020603050405020304" pitchFamily="18" charset="0"/>
                        </a:rPr>
                        <a:t>Tribhuvankirti</a:t>
                      </a:r>
                      <a:r>
                        <a:rPr lang="en-US" sz="1000" b="1" dirty="0">
                          <a:solidFill>
                            <a:schemeClr val="bg1"/>
                          </a:solidFill>
                          <a:latin typeface="Times" panose="02020603050405020304" pitchFamily="18" charset="0"/>
                          <a:ea typeface="Times New Roman"/>
                          <a:cs typeface="Times" panose="02020603050405020304" pitchFamily="18" charset="0"/>
                        </a:rPr>
                        <a:t> Rasa</a:t>
                      </a:r>
                      <a:endParaRPr lang="en-US" sz="1000" b="1" dirty="0">
                        <a:solidFill>
                          <a:schemeClr val="bg1"/>
                        </a:solidFill>
                        <a:latin typeface="Times" panose="02020603050405020304" pitchFamily="18" charset="0"/>
                        <a:ea typeface="Calibri"/>
                        <a:cs typeface="Times" panose="02020603050405020304" pitchFamily="18" charset="0"/>
                      </a:endParaRPr>
                    </a:p>
                  </a:txBody>
                  <a:tcPr marL="51440" marR="514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75000"/>
                      </a:schemeClr>
                    </a:solidFill>
                  </a:tcPr>
                </a:tc>
                <a:tc>
                  <a:txBody>
                    <a:bodyPr/>
                    <a:lstStyle/>
                    <a:p>
                      <a:pPr marL="0" marR="0">
                        <a:lnSpc>
                          <a:spcPct val="107000"/>
                        </a:lnSpc>
                        <a:spcBef>
                          <a:spcPts val="0"/>
                        </a:spcBef>
                        <a:spcAft>
                          <a:spcPts val="800"/>
                        </a:spcAft>
                      </a:pPr>
                      <a:r>
                        <a:rPr lang="en-US" sz="1000" b="1" dirty="0" err="1">
                          <a:solidFill>
                            <a:schemeClr val="bg1"/>
                          </a:solidFill>
                          <a:latin typeface="Times" panose="02020603050405020304" pitchFamily="18" charset="0"/>
                          <a:ea typeface="Times New Roman"/>
                          <a:cs typeface="Times" panose="02020603050405020304" pitchFamily="18" charset="0"/>
                        </a:rPr>
                        <a:t>Arogyavardhini</a:t>
                      </a:r>
                      <a:r>
                        <a:rPr lang="en-US" sz="1000" b="1" dirty="0">
                          <a:solidFill>
                            <a:schemeClr val="bg1"/>
                          </a:solidFill>
                          <a:latin typeface="Times" panose="02020603050405020304" pitchFamily="18" charset="0"/>
                          <a:ea typeface="Times New Roman"/>
                          <a:cs typeface="Times" panose="02020603050405020304" pitchFamily="18" charset="0"/>
                        </a:rPr>
                        <a:t> </a:t>
                      </a:r>
                      <a:r>
                        <a:rPr lang="en-US" sz="1000" b="1" dirty="0" err="1">
                          <a:solidFill>
                            <a:schemeClr val="bg1"/>
                          </a:solidFill>
                          <a:latin typeface="Times" panose="02020603050405020304" pitchFamily="18" charset="0"/>
                          <a:ea typeface="Times New Roman"/>
                          <a:cs typeface="Times" panose="02020603050405020304" pitchFamily="18" charset="0"/>
                        </a:rPr>
                        <a:t>Gutika</a:t>
                      </a:r>
                      <a:r>
                        <a:rPr lang="en-US" sz="1000" b="1" dirty="0">
                          <a:solidFill>
                            <a:schemeClr val="bg1"/>
                          </a:solidFill>
                          <a:latin typeface="Times" panose="02020603050405020304" pitchFamily="18" charset="0"/>
                          <a:ea typeface="Times New Roman"/>
                          <a:cs typeface="Times" panose="02020603050405020304" pitchFamily="18" charset="0"/>
                        </a:rPr>
                        <a:t>  </a:t>
                      </a:r>
                      <a:endParaRPr lang="en-US" sz="1000" b="1" dirty="0">
                        <a:solidFill>
                          <a:schemeClr val="bg1"/>
                        </a:solidFill>
                        <a:latin typeface="Times" panose="02020603050405020304" pitchFamily="18" charset="0"/>
                        <a:ea typeface="Calibri"/>
                        <a:cs typeface="Times" panose="02020603050405020304" pitchFamily="18" charset="0"/>
                      </a:endParaRPr>
                    </a:p>
                  </a:txBody>
                  <a:tcPr marL="51440" marR="514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10003"/>
                  </a:ext>
                </a:extLst>
              </a:tr>
              <a:tr h="220436">
                <a:tc>
                  <a:txBody>
                    <a:bodyPr/>
                    <a:lstStyle/>
                    <a:p>
                      <a:pPr marL="0" marR="0">
                        <a:lnSpc>
                          <a:spcPct val="107000"/>
                        </a:lnSpc>
                        <a:spcBef>
                          <a:spcPts val="0"/>
                        </a:spcBef>
                        <a:spcAft>
                          <a:spcPts val="800"/>
                        </a:spcAft>
                      </a:pPr>
                      <a:r>
                        <a:rPr lang="en-US" sz="1000" b="1" dirty="0" err="1">
                          <a:solidFill>
                            <a:schemeClr val="bg1"/>
                          </a:solidFill>
                          <a:latin typeface="Times" panose="02020603050405020304" pitchFamily="18" charset="0"/>
                          <a:ea typeface="Times New Roman"/>
                          <a:cs typeface="Times" panose="02020603050405020304" pitchFamily="18" charset="0"/>
                        </a:rPr>
                        <a:t>Swasakuthar</a:t>
                      </a:r>
                      <a:r>
                        <a:rPr lang="en-US" sz="1000" b="1" dirty="0">
                          <a:solidFill>
                            <a:schemeClr val="bg1"/>
                          </a:solidFill>
                          <a:latin typeface="Times" panose="02020603050405020304" pitchFamily="18" charset="0"/>
                          <a:ea typeface="Times New Roman"/>
                          <a:cs typeface="Times" panose="02020603050405020304" pitchFamily="18" charset="0"/>
                        </a:rPr>
                        <a:t> Rasa</a:t>
                      </a:r>
                      <a:endParaRPr lang="en-US" sz="1000" b="1" dirty="0">
                        <a:solidFill>
                          <a:schemeClr val="bg1"/>
                        </a:solidFill>
                        <a:latin typeface="Times" panose="02020603050405020304" pitchFamily="18" charset="0"/>
                        <a:ea typeface="Calibri"/>
                        <a:cs typeface="Times" panose="02020603050405020304" pitchFamily="18" charset="0"/>
                      </a:endParaRPr>
                    </a:p>
                  </a:txBody>
                  <a:tcPr marL="51440" marR="514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75000"/>
                      </a:schemeClr>
                    </a:solidFill>
                  </a:tcPr>
                </a:tc>
                <a:tc>
                  <a:txBody>
                    <a:bodyPr/>
                    <a:lstStyle/>
                    <a:p>
                      <a:pPr marL="0" marR="0">
                        <a:lnSpc>
                          <a:spcPct val="107000"/>
                        </a:lnSpc>
                        <a:spcBef>
                          <a:spcPts val="0"/>
                        </a:spcBef>
                        <a:spcAft>
                          <a:spcPts val="800"/>
                        </a:spcAft>
                      </a:pPr>
                      <a:r>
                        <a:rPr lang="en-US" sz="1000" b="1" dirty="0" err="1">
                          <a:solidFill>
                            <a:schemeClr val="bg1"/>
                          </a:solidFill>
                          <a:latin typeface="Times" panose="02020603050405020304" pitchFamily="18" charset="0"/>
                          <a:ea typeface="Times New Roman"/>
                          <a:cs typeface="Times" panose="02020603050405020304" pitchFamily="18" charset="0"/>
                        </a:rPr>
                        <a:t>Mahayogaraja</a:t>
                      </a:r>
                      <a:r>
                        <a:rPr lang="en-US" sz="1000" b="1" dirty="0">
                          <a:solidFill>
                            <a:schemeClr val="bg1"/>
                          </a:solidFill>
                          <a:latin typeface="Times" panose="02020603050405020304" pitchFamily="18" charset="0"/>
                          <a:ea typeface="Times New Roman"/>
                          <a:cs typeface="Times" panose="02020603050405020304" pitchFamily="18" charset="0"/>
                        </a:rPr>
                        <a:t> </a:t>
                      </a:r>
                      <a:r>
                        <a:rPr lang="en-US" sz="1000" b="1" dirty="0" err="1">
                          <a:solidFill>
                            <a:schemeClr val="bg1"/>
                          </a:solidFill>
                          <a:latin typeface="Times" panose="02020603050405020304" pitchFamily="18" charset="0"/>
                          <a:ea typeface="Times New Roman"/>
                          <a:cs typeface="Times" panose="02020603050405020304" pitchFamily="18" charset="0"/>
                        </a:rPr>
                        <a:t>guggulu</a:t>
                      </a:r>
                      <a:endParaRPr lang="en-US" sz="1000" b="1" dirty="0">
                        <a:solidFill>
                          <a:schemeClr val="bg1"/>
                        </a:solidFill>
                        <a:latin typeface="Times" panose="02020603050405020304" pitchFamily="18" charset="0"/>
                        <a:ea typeface="Calibri"/>
                        <a:cs typeface="Times" panose="02020603050405020304" pitchFamily="18" charset="0"/>
                      </a:endParaRPr>
                    </a:p>
                  </a:txBody>
                  <a:tcPr marL="51440" marR="514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10004"/>
                  </a:ext>
                </a:extLst>
              </a:tr>
              <a:tr h="220436">
                <a:tc>
                  <a:txBody>
                    <a:bodyPr/>
                    <a:lstStyle/>
                    <a:p>
                      <a:pPr marL="0" marR="0">
                        <a:lnSpc>
                          <a:spcPct val="107000"/>
                        </a:lnSpc>
                        <a:spcBef>
                          <a:spcPts val="0"/>
                        </a:spcBef>
                        <a:spcAft>
                          <a:spcPts val="800"/>
                        </a:spcAft>
                      </a:pPr>
                      <a:r>
                        <a:rPr lang="en-US" sz="1000" b="1">
                          <a:solidFill>
                            <a:schemeClr val="bg1"/>
                          </a:solidFill>
                          <a:latin typeface="Times" panose="02020603050405020304" pitchFamily="18" charset="0"/>
                          <a:ea typeface="Times New Roman"/>
                          <a:cs typeface="Times" panose="02020603050405020304" pitchFamily="18" charset="0"/>
                        </a:rPr>
                        <a:t>Chandraprabha Vati</a:t>
                      </a:r>
                      <a:endParaRPr lang="en-US" sz="1000" b="1">
                        <a:solidFill>
                          <a:schemeClr val="bg1"/>
                        </a:solidFill>
                        <a:latin typeface="Times" panose="02020603050405020304" pitchFamily="18" charset="0"/>
                        <a:ea typeface="Calibri"/>
                        <a:cs typeface="Times" panose="02020603050405020304" pitchFamily="18" charset="0"/>
                      </a:endParaRPr>
                    </a:p>
                  </a:txBody>
                  <a:tcPr marL="51440" marR="514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75000"/>
                      </a:schemeClr>
                    </a:solidFill>
                  </a:tcPr>
                </a:tc>
                <a:tc>
                  <a:txBody>
                    <a:bodyPr/>
                    <a:lstStyle/>
                    <a:p>
                      <a:pPr marL="0" marR="0">
                        <a:lnSpc>
                          <a:spcPct val="107000"/>
                        </a:lnSpc>
                        <a:spcBef>
                          <a:spcPts val="0"/>
                        </a:spcBef>
                        <a:spcAft>
                          <a:spcPts val="800"/>
                        </a:spcAft>
                      </a:pPr>
                      <a:r>
                        <a:rPr lang="en-US" sz="1000" b="1" dirty="0" err="1">
                          <a:solidFill>
                            <a:schemeClr val="bg1"/>
                          </a:solidFill>
                          <a:latin typeface="Times" panose="02020603050405020304" pitchFamily="18" charset="0"/>
                          <a:ea typeface="Times New Roman"/>
                          <a:cs typeface="Times" panose="02020603050405020304" pitchFamily="18" charset="0"/>
                        </a:rPr>
                        <a:t>PrabhakarVati</a:t>
                      </a:r>
                      <a:endParaRPr lang="en-US" sz="1000" b="1" dirty="0">
                        <a:solidFill>
                          <a:schemeClr val="bg1"/>
                        </a:solidFill>
                        <a:latin typeface="Times" panose="02020603050405020304" pitchFamily="18" charset="0"/>
                        <a:ea typeface="Calibri"/>
                        <a:cs typeface="Times" panose="02020603050405020304" pitchFamily="18" charset="0"/>
                      </a:endParaRPr>
                    </a:p>
                  </a:txBody>
                  <a:tcPr marL="51440" marR="514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10005"/>
                  </a:ext>
                </a:extLst>
              </a:tr>
              <a:tr h="391886">
                <a:tc>
                  <a:txBody>
                    <a:bodyPr/>
                    <a:lstStyle/>
                    <a:p>
                      <a:pPr marL="0" marR="0">
                        <a:lnSpc>
                          <a:spcPct val="107000"/>
                        </a:lnSpc>
                        <a:spcBef>
                          <a:spcPts val="0"/>
                        </a:spcBef>
                        <a:spcAft>
                          <a:spcPts val="800"/>
                        </a:spcAft>
                      </a:pPr>
                      <a:r>
                        <a:rPr lang="en-US" sz="1000" b="1" dirty="0" err="1">
                          <a:solidFill>
                            <a:schemeClr val="bg1"/>
                          </a:solidFill>
                          <a:latin typeface="Times" panose="02020603050405020304" pitchFamily="18" charset="0"/>
                          <a:ea typeface="Times New Roman"/>
                          <a:cs typeface="Times" panose="02020603050405020304" pitchFamily="18" charset="0"/>
                        </a:rPr>
                        <a:t>Gandhaka</a:t>
                      </a:r>
                      <a:r>
                        <a:rPr lang="en-US" sz="1000" b="1" dirty="0">
                          <a:solidFill>
                            <a:schemeClr val="bg1"/>
                          </a:solidFill>
                          <a:latin typeface="Times" panose="02020603050405020304" pitchFamily="18" charset="0"/>
                          <a:ea typeface="Times New Roman"/>
                          <a:cs typeface="Times" panose="02020603050405020304" pitchFamily="18" charset="0"/>
                        </a:rPr>
                        <a:t> </a:t>
                      </a:r>
                      <a:r>
                        <a:rPr lang="en-US" sz="1000" b="1" dirty="0" err="1">
                          <a:solidFill>
                            <a:schemeClr val="bg1"/>
                          </a:solidFill>
                          <a:latin typeface="Times" panose="02020603050405020304" pitchFamily="18" charset="0"/>
                          <a:ea typeface="Times New Roman"/>
                          <a:cs typeface="Times" panose="02020603050405020304" pitchFamily="18" charset="0"/>
                        </a:rPr>
                        <a:t>Rasayana</a:t>
                      </a:r>
                      <a:endParaRPr lang="en-US" sz="1000" b="1" dirty="0">
                        <a:solidFill>
                          <a:schemeClr val="bg1"/>
                        </a:solidFill>
                        <a:latin typeface="Times" panose="02020603050405020304" pitchFamily="18" charset="0"/>
                        <a:ea typeface="Calibri"/>
                        <a:cs typeface="Times" panose="02020603050405020304" pitchFamily="18" charset="0"/>
                      </a:endParaRPr>
                    </a:p>
                  </a:txBody>
                  <a:tcPr marL="51440" marR="514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75000"/>
                      </a:schemeClr>
                    </a:solidFill>
                  </a:tcPr>
                </a:tc>
                <a:tc>
                  <a:txBody>
                    <a:bodyPr/>
                    <a:lstStyle/>
                    <a:p>
                      <a:pPr marL="0" marR="0">
                        <a:lnSpc>
                          <a:spcPct val="107000"/>
                        </a:lnSpc>
                        <a:spcBef>
                          <a:spcPts val="0"/>
                        </a:spcBef>
                        <a:spcAft>
                          <a:spcPts val="800"/>
                        </a:spcAft>
                      </a:pPr>
                      <a:endParaRPr lang="en-IN" sz="1000" b="1" dirty="0">
                        <a:solidFill>
                          <a:schemeClr val="bg1"/>
                        </a:solidFill>
                        <a:latin typeface="Times" panose="02020603050405020304" pitchFamily="18" charset="0"/>
                        <a:ea typeface="Calibri"/>
                        <a:cs typeface="Times" panose="02020603050405020304" pitchFamily="18" charset="0"/>
                      </a:endParaRPr>
                    </a:p>
                  </a:txBody>
                  <a:tcPr marL="51440" marR="514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10006"/>
                  </a:ext>
                </a:extLst>
              </a:tr>
            </a:tbl>
          </a:graphicData>
        </a:graphic>
      </p:graphicFrame>
      <p:sp>
        <p:nvSpPr>
          <p:cNvPr id="8" name="TextBox 7"/>
          <p:cNvSpPr txBox="1"/>
          <p:nvPr/>
        </p:nvSpPr>
        <p:spPr>
          <a:xfrm>
            <a:off x="1371600" y="800100"/>
            <a:ext cx="2914650" cy="1600438"/>
          </a:xfrm>
          <a:prstGeom prst="rect">
            <a:avLst/>
          </a:prstGeom>
          <a:ln/>
        </p:spPr>
        <p:style>
          <a:lnRef idx="0">
            <a:schemeClr val="accent1"/>
          </a:lnRef>
          <a:fillRef idx="3">
            <a:schemeClr val="accent1"/>
          </a:fillRef>
          <a:effectRef idx="3">
            <a:schemeClr val="accent1"/>
          </a:effectRef>
          <a:fontRef idx="minor">
            <a:schemeClr val="lt1"/>
          </a:fontRef>
        </p:style>
        <p:txBody>
          <a:bodyPr>
            <a:spAutoFit/>
          </a:bodyPr>
          <a:lstStyle/>
          <a:p>
            <a:pPr>
              <a:buFont typeface="Arial" pitchFamily="34" charset="0"/>
              <a:buChar char="•"/>
              <a:defRPr/>
            </a:pPr>
            <a:r>
              <a:rPr lang="en-US" dirty="0">
                <a:latin typeface="Times" panose="02020603060405020304" pitchFamily="18" charset="0"/>
                <a:cs typeface="+mn-cs"/>
              </a:rPr>
              <a:t> Retrospective </a:t>
            </a:r>
            <a:r>
              <a:rPr lang="en-US" dirty="0" err="1">
                <a:latin typeface="Times" panose="02020603060405020304" pitchFamily="18" charset="0"/>
                <a:cs typeface="+mn-cs"/>
              </a:rPr>
              <a:t>pharmaco</a:t>
            </a:r>
            <a:r>
              <a:rPr lang="en-US" dirty="0">
                <a:latin typeface="Times" panose="02020603060405020304" pitchFamily="18" charset="0"/>
                <a:cs typeface="+mn-cs"/>
              </a:rPr>
              <a:t>-    epidemiological </a:t>
            </a:r>
            <a:r>
              <a:rPr lang="en-IN" dirty="0">
                <a:latin typeface="Times" panose="02020603060405020304" pitchFamily="18" charset="0"/>
                <a:cs typeface="+mn-cs"/>
              </a:rPr>
              <a:t>cross sectional analysis (2012-2017) </a:t>
            </a:r>
          </a:p>
          <a:p>
            <a:pPr>
              <a:buFont typeface="Arial" pitchFamily="34" charset="0"/>
              <a:buChar char="•"/>
              <a:defRPr/>
            </a:pPr>
            <a:r>
              <a:rPr lang="en-IN" dirty="0">
                <a:latin typeface="Times" panose="02020603060405020304" pitchFamily="18" charset="0"/>
                <a:cs typeface="+mn-cs"/>
              </a:rPr>
              <a:t> </a:t>
            </a:r>
            <a:r>
              <a:rPr lang="en-US" dirty="0">
                <a:latin typeface="Times" panose="02020603060405020304" pitchFamily="18" charset="0"/>
                <a:cs typeface="+mn-cs"/>
              </a:rPr>
              <a:t>24 CCRAS institutes</a:t>
            </a:r>
            <a:endParaRPr lang="en-IN" dirty="0">
              <a:latin typeface="Times" panose="02020603060405020304" pitchFamily="18" charset="0"/>
              <a:cs typeface="+mn-cs"/>
            </a:endParaRPr>
          </a:p>
          <a:p>
            <a:pPr>
              <a:buFont typeface="Arial" pitchFamily="34" charset="0"/>
              <a:buChar char="•"/>
              <a:defRPr/>
            </a:pPr>
            <a:r>
              <a:rPr lang="en-IN" dirty="0">
                <a:latin typeface="Times" panose="02020603060405020304" pitchFamily="18" charset="0"/>
                <a:cs typeface="+mn-cs"/>
              </a:rPr>
              <a:t> Data of 1,09,307 patients</a:t>
            </a:r>
          </a:p>
          <a:p>
            <a:pPr>
              <a:buFont typeface="Arial" pitchFamily="34" charset="0"/>
              <a:buChar char="•"/>
              <a:defRPr/>
            </a:pPr>
            <a:r>
              <a:rPr lang="en-IN" dirty="0">
                <a:latin typeface="Times" panose="02020603060405020304" pitchFamily="18" charset="0"/>
                <a:cs typeface="+mn-cs"/>
              </a:rPr>
              <a:t> 15 </a:t>
            </a:r>
            <a:r>
              <a:rPr lang="en-IN" dirty="0" err="1">
                <a:latin typeface="+mj-lt"/>
                <a:cs typeface="+mn-cs"/>
              </a:rPr>
              <a:t>rasaushadhis</a:t>
            </a:r>
            <a:endParaRPr lang="en-IN" dirty="0">
              <a:latin typeface="+mj-lt"/>
              <a:cs typeface="+mn-cs"/>
            </a:endParaRPr>
          </a:p>
          <a:p>
            <a:pPr>
              <a:defRPr/>
            </a:pPr>
            <a:endParaRPr lang="en-US" dirty="0">
              <a:latin typeface="Times" panose="02020603060405020304" pitchFamily="18" charset="0"/>
              <a:cs typeface="+mn-cs"/>
            </a:endParaRPr>
          </a:p>
        </p:txBody>
      </p:sp>
      <p:sp>
        <p:nvSpPr>
          <p:cNvPr id="46141" name="TextBox 8"/>
          <p:cNvSpPr txBox="1">
            <a:spLocks noChangeArrowheads="1"/>
          </p:cNvSpPr>
          <p:nvPr/>
        </p:nvSpPr>
        <p:spPr bwMode="auto">
          <a:xfrm>
            <a:off x="1428750" y="3999310"/>
            <a:ext cx="6000750" cy="1061829"/>
          </a:xfrm>
          <a:prstGeom prst="rect">
            <a:avLst/>
          </a:prstGeom>
          <a:noFill/>
          <a:ln w="9525">
            <a:noFill/>
            <a:miter lim="800000"/>
            <a:headEnd/>
            <a:tailEnd/>
          </a:ln>
        </p:spPr>
        <p:txBody>
          <a:bodyPr>
            <a:spAutoFit/>
          </a:bodyPr>
          <a:lstStyle/>
          <a:p>
            <a:pPr>
              <a:defRPr/>
            </a:pPr>
            <a:r>
              <a:rPr lang="en-US" sz="1050" b="1" dirty="0">
                <a:solidFill>
                  <a:schemeClr val="tx1"/>
                </a:solidFill>
                <a:latin typeface="Times" panose="02020603050405020304" pitchFamily="18" charset="0"/>
                <a:cs typeface="Times" panose="02020603050405020304" pitchFamily="18" charset="0"/>
              </a:rPr>
              <a:t>Expected Outcome: </a:t>
            </a:r>
          </a:p>
          <a:p>
            <a:pPr>
              <a:buFont typeface="Arial" pitchFamily="34" charset="0"/>
              <a:buChar char="•"/>
              <a:defRPr/>
            </a:pPr>
            <a:r>
              <a:rPr lang="en-US" sz="1050" b="1" dirty="0">
                <a:solidFill>
                  <a:schemeClr val="tx1"/>
                </a:solidFill>
                <a:latin typeface="Times" panose="02020603050405020304" pitchFamily="18" charset="0"/>
                <a:cs typeface="Times" panose="02020603050405020304" pitchFamily="18" charset="0"/>
              </a:rPr>
              <a:t> National reference for safe &amp; rationale use </a:t>
            </a:r>
          </a:p>
          <a:p>
            <a:pPr>
              <a:buFont typeface="Arial" pitchFamily="34" charset="0"/>
              <a:buChar char="•"/>
              <a:defRPr/>
            </a:pPr>
            <a:r>
              <a:rPr lang="en-US" sz="1050" b="1" dirty="0">
                <a:solidFill>
                  <a:schemeClr val="tx1"/>
                </a:solidFill>
                <a:latin typeface="Times" panose="02020603050405020304" pitchFamily="18" charset="0"/>
                <a:cs typeface="Times" panose="02020603050405020304" pitchFamily="18" charset="0"/>
              </a:rPr>
              <a:t> Tangible evidence on safety and Global positioning</a:t>
            </a:r>
          </a:p>
          <a:p>
            <a:pPr>
              <a:buFont typeface="Arial" pitchFamily="34" charset="0"/>
              <a:buChar char="•"/>
              <a:defRPr/>
            </a:pPr>
            <a:r>
              <a:rPr lang="en-US" sz="1050" b="1" dirty="0">
                <a:solidFill>
                  <a:schemeClr val="tx1"/>
                </a:solidFill>
                <a:latin typeface="Times" panose="02020603050405020304" pitchFamily="18" charset="0"/>
                <a:cs typeface="Times" panose="02020603050405020304" pitchFamily="18" charset="0"/>
              </a:rPr>
              <a:t> Helpful for Prescription trends </a:t>
            </a:r>
          </a:p>
          <a:p>
            <a:pPr>
              <a:buFont typeface="Arial" pitchFamily="34" charset="0"/>
              <a:buChar char="•"/>
              <a:defRPr/>
            </a:pPr>
            <a:r>
              <a:rPr lang="en-IN" sz="1050" b="1" dirty="0">
                <a:solidFill>
                  <a:schemeClr val="tx1"/>
                </a:solidFill>
                <a:latin typeface="Times" panose="02020603050405020304" pitchFamily="18" charset="0"/>
                <a:cs typeface="Times" panose="02020603050405020304" pitchFamily="18" charset="0"/>
              </a:rPr>
              <a:t> Enhancement of marketing potential of </a:t>
            </a:r>
            <a:r>
              <a:rPr lang="en-IN" sz="1050" b="1" dirty="0" err="1">
                <a:solidFill>
                  <a:schemeClr val="tx1"/>
                </a:solidFill>
                <a:latin typeface="Times" panose="02020603050405020304" pitchFamily="18" charset="0"/>
                <a:cs typeface="Times" panose="02020603050405020304" pitchFamily="18" charset="0"/>
              </a:rPr>
              <a:t>Rasaushadhis</a:t>
            </a:r>
            <a:endParaRPr lang="en-US" sz="1050" b="1" dirty="0">
              <a:solidFill>
                <a:schemeClr val="tx1"/>
              </a:solidFill>
              <a:latin typeface="Times" panose="02020603050405020304" pitchFamily="18" charset="0"/>
              <a:cs typeface="Times" panose="02020603050405020304" pitchFamily="18" charset="0"/>
            </a:endParaRPr>
          </a:p>
          <a:p>
            <a:pPr>
              <a:defRPr/>
            </a:pPr>
            <a:endParaRPr lang="en-US" sz="1050" dirty="0">
              <a:solidFill>
                <a:schemeClr val="tx1"/>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7922668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3543300" y="171450"/>
            <a:ext cx="2057400" cy="2457450"/>
          </a:xfrm>
        </p:spPr>
        <p:style>
          <a:lnRef idx="0">
            <a:schemeClr val="accent6"/>
          </a:lnRef>
          <a:fillRef idx="3">
            <a:schemeClr val="accent6"/>
          </a:fillRef>
          <a:effectRef idx="3">
            <a:schemeClr val="accent6"/>
          </a:effectRef>
          <a:fontRef idx="minor">
            <a:schemeClr val="lt1"/>
          </a:fontRef>
        </p:style>
        <p:txBody>
          <a:bodyPr/>
          <a:lstStyle/>
          <a:p>
            <a:r>
              <a:rPr lang="en-IN" altLang="en-US" sz="2700" dirty="0"/>
              <a:t>Generation of evidence on safety of Ayurveda medicines</a:t>
            </a:r>
            <a:endParaRPr lang="en-US" altLang="en-US" sz="2700" dirty="0"/>
          </a:p>
        </p:txBody>
      </p:sp>
      <p:pic>
        <p:nvPicPr>
          <p:cNvPr id="68611" name="Picture 5" descr="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2571751"/>
            <a:ext cx="1828800" cy="250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4" descr="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0"/>
            <a:ext cx="1885950" cy="259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3" descr="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0" y="2547937"/>
            <a:ext cx="1885950" cy="259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Picture 2" descr="5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0" y="0"/>
            <a:ext cx="1885950" cy="259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5" name="Rectangle 5"/>
          <p:cNvSpPr>
            <a:spLocks noChangeArrowheads="1"/>
          </p:cNvSpPr>
          <p:nvPr/>
        </p:nvSpPr>
        <p:spPr bwMode="auto">
          <a:xfrm>
            <a:off x="1143001" y="-126958"/>
            <a:ext cx="18473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050"/>
          </a:p>
        </p:txBody>
      </p:sp>
      <p:pic>
        <p:nvPicPr>
          <p:cNvPr id="68616" name="Picture 7" descr="D:\5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3300" y="2571750"/>
            <a:ext cx="19431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49386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1485900" y="57150"/>
            <a:ext cx="6172200" cy="857250"/>
          </a:xfrm>
        </p:spPr>
        <p:style>
          <a:lnRef idx="0">
            <a:schemeClr val="accent5"/>
          </a:lnRef>
          <a:fillRef idx="3">
            <a:schemeClr val="accent5"/>
          </a:fillRef>
          <a:effectRef idx="3">
            <a:schemeClr val="accent5"/>
          </a:effectRef>
          <a:fontRef idx="minor">
            <a:schemeClr val="lt1"/>
          </a:fontRef>
        </p:style>
        <p:txBody>
          <a:bodyPr/>
          <a:lstStyle/>
          <a:p>
            <a:pPr eaLnBrk="1" hangingPunct="1">
              <a:defRPr/>
            </a:pPr>
            <a:r>
              <a:rPr lang="en-US" sz="2100" b="1" dirty="0">
                <a:latin typeface="Times" pitchFamily="18" charset="0"/>
              </a:rPr>
              <a:t>Fundamental Research </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761424360"/>
              </p:ext>
            </p:extLst>
          </p:nvPr>
        </p:nvGraphicFramePr>
        <p:xfrm>
          <a:off x="1324270" y="809638"/>
          <a:ext cx="3265288" cy="36480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Content Placeholder 5"/>
          <p:cNvGraphicFramePr>
            <a:graphicFrameLocks noGrp="1"/>
          </p:cNvGraphicFramePr>
          <p:nvPr>
            <p:ph sz="half" idx="2"/>
            <p:extLst>
              <p:ext uri="{D42A27DB-BD31-4B8C-83A1-F6EECF244321}">
                <p14:modId xmlns:p14="http://schemas.microsoft.com/office/powerpoint/2010/main" val="3473184259"/>
              </p:ext>
            </p:extLst>
          </p:nvPr>
        </p:nvGraphicFramePr>
        <p:xfrm>
          <a:off x="4671367" y="914400"/>
          <a:ext cx="3329633" cy="405765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9637" name="TextBox 2"/>
          <p:cNvSpPr txBox="1">
            <a:spLocks noChangeArrowheads="1"/>
          </p:cNvSpPr>
          <p:nvPr/>
        </p:nvSpPr>
        <p:spPr bwMode="auto">
          <a:xfrm>
            <a:off x="4727973" y="4229100"/>
            <a:ext cx="3215878" cy="923330"/>
          </a:xfrm>
          <a:prstGeom prst="rect">
            <a:avLst/>
          </a:prstGeom>
          <a:solidFill>
            <a:schemeClr val="accent3">
              <a:lumMod val="60000"/>
              <a:lumOff val="40000"/>
            </a:schemeClr>
          </a:solid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eaLnBrk="1" fontAlgn="base" hangingPunct="1">
              <a:spcBef>
                <a:spcPct val="0"/>
              </a:spcBef>
              <a:spcAft>
                <a:spcPct val="0"/>
              </a:spcAft>
              <a:buClrTx/>
            </a:pPr>
            <a:r>
              <a:rPr lang="en-US" altLang="en-US" sz="1350" b="1" kern="1200" dirty="0">
                <a:solidFill>
                  <a:srgbClr val="FF0000"/>
                </a:solidFill>
                <a:latin typeface="Times" panose="02020603050405020304" pitchFamily="18" charset="0"/>
                <a:ea typeface="+mn-ea"/>
              </a:rPr>
              <a:t>Expected Outcome: Helpful in Predictive, promotive &amp; Preventive Health  reducing the global burden of disease</a:t>
            </a:r>
            <a:r>
              <a:rPr lang="en-US" altLang="en-US" sz="1350" b="1" kern="1200" dirty="0">
                <a:solidFill>
                  <a:srgbClr val="C0504D"/>
                </a:solidFill>
                <a:latin typeface="Times" panose="02020603050405020304" pitchFamily="18" charset="0"/>
                <a:ea typeface="+mn-ea"/>
              </a:rPr>
              <a:t>.</a:t>
            </a:r>
            <a:endParaRPr lang="en-IN" altLang="en-US" sz="1350" b="1" kern="1200" dirty="0">
              <a:solidFill>
                <a:srgbClr val="C0504D"/>
              </a:solidFill>
              <a:latin typeface="Times" panose="02020603050405020304" pitchFamily="18" charset="0"/>
              <a:ea typeface="+mn-ea"/>
            </a:endParaRPr>
          </a:p>
        </p:txBody>
      </p:sp>
      <p:sp>
        <p:nvSpPr>
          <p:cNvPr id="69638" name="TextBox 3"/>
          <p:cNvSpPr txBox="1">
            <a:spLocks noChangeArrowheads="1"/>
          </p:cNvSpPr>
          <p:nvPr/>
        </p:nvSpPr>
        <p:spPr bwMode="auto">
          <a:xfrm>
            <a:off x="1257300" y="4114800"/>
            <a:ext cx="3277791" cy="923330"/>
          </a:xfrm>
          <a:prstGeom prst="rect">
            <a:avLst/>
          </a:prstGeom>
          <a:solidFill>
            <a:schemeClr val="accent3">
              <a:lumMod val="60000"/>
              <a:lumOff val="40000"/>
            </a:schemeClr>
          </a:solid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eaLnBrk="1" fontAlgn="base" hangingPunct="1">
              <a:spcBef>
                <a:spcPct val="0"/>
              </a:spcBef>
              <a:spcAft>
                <a:spcPct val="0"/>
              </a:spcAft>
              <a:buClrTx/>
            </a:pPr>
            <a:r>
              <a:rPr lang="en-US" altLang="en-US" sz="1350" b="1" kern="1200" dirty="0">
                <a:solidFill>
                  <a:srgbClr val="FF0000"/>
                </a:solidFill>
                <a:latin typeface="Times" panose="02020603050405020304" pitchFamily="18" charset="0"/>
                <a:ea typeface="+mn-ea"/>
              </a:rPr>
              <a:t>Expected Outcome: </a:t>
            </a:r>
          </a:p>
          <a:p>
            <a:pPr defTabSz="685800" eaLnBrk="1" fontAlgn="base" hangingPunct="1">
              <a:spcBef>
                <a:spcPct val="0"/>
              </a:spcBef>
              <a:spcAft>
                <a:spcPct val="0"/>
              </a:spcAft>
              <a:buClrTx/>
            </a:pPr>
            <a:r>
              <a:rPr lang="en-IN" altLang="en-US" sz="1350" b="1" kern="1200" dirty="0">
                <a:solidFill>
                  <a:srgbClr val="FF0000"/>
                </a:solidFill>
                <a:latin typeface="Times" panose="02020603050405020304" pitchFamily="18" charset="0"/>
                <a:ea typeface="+mn-ea"/>
              </a:rPr>
              <a:t>Mainstreaming of Ayurveda clinical diagnostics</a:t>
            </a:r>
          </a:p>
          <a:p>
            <a:pPr defTabSz="685800" eaLnBrk="1" fontAlgn="base" hangingPunct="1">
              <a:spcBef>
                <a:spcPct val="0"/>
              </a:spcBef>
              <a:spcAft>
                <a:spcPct val="0"/>
              </a:spcAft>
              <a:buClrTx/>
            </a:pPr>
            <a:r>
              <a:rPr lang="en-IN" altLang="en-US" sz="1350" b="1" kern="1200" dirty="0">
                <a:solidFill>
                  <a:srgbClr val="FF0000"/>
                </a:solidFill>
                <a:latin typeface="Times" panose="02020603050405020304" pitchFamily="18" charset="0"/>
                <a:ea typeface="+mn-ea"/>
              </a:rPr>
              <a:t>Development of Integrated Protocol</a:t>
            </a:r>
            <a:endParaRPr lang="en-US" altLang="en-US" sz="1350" b="1" kern="1200" dirty="0">
              <a:solidFill>
                <a:srgbClr val="FF0000"/>
              </a:solidFill>
              <a:latin typeface="Times" panose="02020603050405020304" pitchFamily="18" charset="0"/>
              <a:ea typeface="+mn-ea"/>
            </a:endParaRPr>
          </a:p>
        </p:txBody>
      </p:sp>
    </p:spTree>
    <p:extLst>
      <p:ext uri="{BB962C8B-B14F-4D97-AF65-F5344CB8AC3E}">
        <p14:creationId xmlns:p14="http://schemas.microsoft.com/office/powerpoint/2010/main" val="1422302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594122"/>
          </a:xfrm>
          <a:ln/>
        </p:spPr>
        <p:style>
          <a:lnRef idx="3">
            <a:schemeClr val="lt1"/>
          </a:lnRef>
          <a:fillRef idx="1">
            <a:schemeClr val="accent4"/>
          </a:fillRef>
          <a:effectRef idx="1">
            <a:schemeClr val="accent4"/>
          </a:effectRef>
          <a:fontRef idx="minor">
            <a:schemeClr val="lt1"/>
          </a:fontRef>
        </p:style>
        <p:txBody>
          <a:bodyPr/>
          <a:lstStyle/>
          <a:p>
            <a:pPr>
              <a:defRPr/>
            </a:pPr>
            <a:r>
              <a:rPr lang="en-US" dirty="0"/>
              <a:t>Literary Research </a:t>
            </a:r>
          </a:p>
        </p:txBody>
      </p:sp>
      <p:sp>
        <p:nvSpPr>
          <p:cNvPr id="70659" name="Content Placeholder 2"/>
          <p:cNvSpPr>
            <a:spLocks noGrp="1"/>
          </p:cNvSpPr>
          <p:nvPr>
            <p:ph idx="1"/>
          </p:nvPr>
        </p:nvSpPr>
        <p:spPr>
          <a:xfrm>
            <a:off x="457200" y="914400"/>
            <a:ext cx="8229600" cy="3714750"/>
          </a:xfrm>
        </p:spPr>
        <p:txBody>
          <a:bodyPr/>
          <a:lstStyle/>
          <a:p>
            <a:pPr algn="just"/>
            <a:r>
              <a:rPr lang="en-IN" sz="2000" dirty="0">
                <a:latin typeface="Times" pitchFamily="18" charset="0"/>
                <a:cs typeface="Times" pitchFamily="18" charset="0"/>
              </a:rPr>
              <a:t>Revival and Retrieval of Medical Manuscripts and rare books including digitization of about 5000 manuscripts </a:t>
            </a:r>
          </a:p>
          <a:p>
            <a:pPr algn="just"/>
            <a:r>
              <a:rPr lang="en-IN" sz="2000" dirty="0">
                <a:latin typeface="Times" pitchFamily="18" charset="0"/>
                <a:cs typeface="Times" pitchFamily="18" charset="0"/>
              </a:rPr>
              <a:t>Publication of 11 catalogues/descriptive catalogues &amp; creation of Centralized Digital Repository for Medical Manuscripts of Ayurveda, </a:t>
            </a:r>
            <a:r>
              <a:rPr lang="en-IN" sz="2000" dirty="0" err="1">
                <a:latin typeface="Times" pitchFamily="18" charset="0"/>
                <a:cs typeface="Times" pitchFamily="18" charset="0"/>
              </a:rPr>
              <a:t>Siddha</a:t>
            </a:r>
            <a:r>
              <a:rPr lang="en-IN" sz="2000" dirty="0">
                <a:latin typeface="Times" pitchFamily="18" charset="0"/>
                <a:cs typeface="Times" pitchFamily="18" charset="0"/>
              </a:rPr>
              <a:t> and </a:t>
            </a:r>
            <a:r>
              <a:rPr lang="en-IN" sz="2000" dirty="0" err="1">
                <a:latin typeface="Times" pitchFamily="18" charset="0"/>
                <a:cs typeface="Times" pitchFamily="18" charset="0"/>
              </a:rPr>
              <a:t>Unani</a:t>
            </a:r>
            <a:endParaRPr lang="en-IN" sz="2000" dirty="0">
              <a:latin typeface="Times" pitchFamily="18" charset="0"/>
              <a:cs typeface="Times" pitchFamily="18" charset="0"/>
            </a:endParaRPr>
          </a:p>
          <a:p>
            <a:pPr algn="just"/>
            <a:r>
              <a:rPr lang="en-IN" sz="2000" dirty="0">
                <a:latin typeface="Times" pitchFamily="18" charset="0"/>
                <a:cs typeface="Times" pitchFamily="18" charset="0"/>
              </a:rPr>
              <a:t>Collection and retrieval of 48 out of 54 books mentioned under Schedule I of Drugs &amp; Cosmetics Act 1940 in print/digital form </a:t>
            </a:r>
          </a:p>
          <a:p>
            <a:pPr algn="just"/>
            <a:r>
              <a:rPr lang="en-IN" sz="2000" dirty="0">
                <a:latin typeface="Times" pitchFamily="18" charset="0"/>
                <a:cs typeface="Times" pitchFamily="18" charset="0"/>
              </a:rPr>
              <a:t>Publication of about 40 books from original manuscripts/rare books.</a:t>
            </a:r>
          </a:p>
          <a:p>
            <a:pPr algn="just"/>
            <a:r>
              <a:rPr lang="en-IN" sz="2000" dirty="0">
                <a:latin typeface="Times" pitchFamily="18" charset="0"/>
                <a:cs typeface="Times" pitchFamily="18" charset="0"/>
              </a:rPr>
              <a:t>Development of various IT related applications such as E-books of major classical books of Ayurveda such as </a:t>
            </a:r>
            <a:r>
              <a:rPr lang="en-IN" sz="2000" dirty="0" err="1">
                <a:latin typeface="Times" pitchFamily="18" charset="0"/>
                <a:cs typeface="Times" pitchFamily="18" charset="0"/>
              </a:rPr>
              <a:t>Charakasamhita</a:t>
            </a:r>
            <a:r>
              <a:rPr lang="en-IN" sz="2000" dirty="0">
                <a:latin typeface="Times" pitchFamily="18" charset="0"/>
                <a:cs typeface="Times" pitchFamily="18" charset="0"/>
              </a:rPr>
              <a:t>, </a:t>
            </a:r>
            <a:r>
              <a:rPr lang="en-IN" sz="2000" dirty="0" err="1">
                <a:latin typeface="Times" pitchFamily="18" charset="0"/>
                <a:cs typeface="Times" pitchFamily="18" charset="0"/>
              </a:rPr>
              <a:t>Sushruta</a:t>
            </a:r>
            <a:r>
              <a:rPr lang="en-IN" sz="2000" dirty="0">
                <a:latin typeface="Times" pitchFamily="18" charset="0"/>
                <a:cs typeface="Times" pitchFamily="18" charset="0"/>
              </a:rPr>
              <a:t> </a:t>
            </a:r>
            <a:r>
              <a:rPr lang="en-IN" sz="2000" dirty="0" err="1">
                <a:latin typeface="Times" pitchFamily="18" charset="0"/>
                <a:cs typeface="Times" pitchFamily="18" charset="0"/>
              </a:rPr>
              <a:t>samhita</a:t>
            </a:r>
            <a:r>
              <a:rPr lang="en-IN" sz="2000" dirty="0">
                <a:latin typeface="Times" pitchFamily="18" charset="0"/>
                <a:cs typeface="Times" pitchFamily="18" charset="0"/>
              </a:rPr>
              <a:t>, </a:t>
            </a:r>
            <a:r>
              <a:rPr lang="en-IN" sz="2000" dirty="0" err="1">
                <a:latin typeface="Times" pitchFamily="18" charset="0"/>
                <a:cs typeface="Times" pitchFamily="18" charset="0"/>
              </a:rPr>
              <a:t>Madhavanidana</a:t>
            </a:r>
            <a:r>
              <a:rPr lang="en-IN" sz="2000" dirty="0">
                <a:latin typeface="Times" pitchFamily="18" charset="0"/>
                <a:cs typeface="Times" pitchFamily="18" charset="0"/>
              </a:rPr>
              <a:t> &amp; 25 </a:t>
            </a:r>
            <a:r>
              <a:rPr lang="en-IN" sz="2000" dirty="0" err="1">
                <a:latin typeface="Times" pitchFamily="18" charset="0"/>
                <a:cs typeface="Times" pitchFamily="18" charset="0"/>
              </a:rPr>
              <a:t>Nighantu</a:t>
            </a:r>
            <a:r>
              <a:rPr lang="en-IN" sz="2000" dirty="0">
                <a:latin typeface="Times" pitchFamily="18" charset="0"/>
                <a:cs typeface="Times" pitchFamily="18" charset="0"/>
              </a:rPr>
              <a:t> </a:t>
            </a:r>
            <a:endParaRPr lang="en-US" sz="2000" dirty="0">
              <a:latin typeface="Times" pitchFamily="18" charset="0"/>
              <a:cs typeface="Times" pitchFamily="18" charset="0"/>
            </a:endParaRPr>
          </a:p>
          <a:p>
            <a:pPr algn="just"/>
            <a:endParaRPr lang="en-US" sz="2000" dirty="0">
              <a:latin typeface="Times" pitchFamily="18" charset="0"/>
              <a:cs typeface="Times" pitchFamily="18" charset="0"/>
            </a:endParaRPr>
          </a:p>
          <a:p>
            <a:pPr algn="just"/>
            <a:endParaRPr lang="en-US" sz="2000" dirty="0">
              <a:latin typeface="Times" pitchFamily="18" charset="0"/>
              <a:cs typeface="Times" pitchFamily="18"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85751"/>
            <a:ext cx="6172200" cy="551737"/>
          </a:xfrm>
        </p:spPr>
        <p:style>
          <a:lnRef idx="0">
            <a:schemeClr val="accent1"/>
          </a:lnRef>
          <a:fillRef idx="3">
            <a:schemeClr val="accent1"/>
          </a:fillRef>
          <a:effectRef idx="3">
            <a:schemeClr val="accent1"/>
          </a:effectRef>
          <a:fontRef idx="minor">
            <a:schemeClr val="lt1"/>
          </a:fontRef>
        </p:style>
        <p:txBody>
          <a:bodyPr>
            <a:normAutofit fontScale="90000"/>
          </a:bodyPr>
          <a:lstStyle/>
          <a:p>
            <a:pPr>
              <a:defRPr/>
            </a:pPr>
            <a:r>
              <a:rPr lang="en-US" dirty="0"/>
              <a:t>Digitization and editing of Manuscripts</a:t>
            </a:r>
          </a:p>
        </p:txBody>
      </p:sp>
      <p:pic>
        <p:nvPicPr>
          <p:cNvPr id="70659" name="Content Placeholder 3" descr="original.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171700" y="971550"/>
            <a:ext cx="1885950" cy="1414463"/>
          </a:xfrm>
        </p:spPr>
      </p:pic>
      <p:pic>
        <p:nvPicPr>
          <p:cNvPr id="70660" name="Picture 4" descr="edite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14850" y="1028701"/>
            <a:ext cx="2857500" cy="1403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TextBox 9"/>
          <p:cNvSpPr txBox="1">
            <a:spLocks noChangeArrowheads="1"/>
          </p:cNvSpPr>
          <p:nvPr/>
        </p:nvSpPr>
        <p:spPr bwMode="auto">
          <a:xfrm>
            <a:off x="2286000" y="2400300"/>
            <a:ext cx="188595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050" b="1" dirty="0">
                <a:latin typeface="Times" panose="02020603050405020304" pitchFamily="18" charset="0"/>
                <a:cs typeface="Times" panose="02020603050405020304" pitchFamily="18" charset="0"/>
              </a:rPr>
              <a:t>Before editing</a:t>
            </a:r>
          </a:p>
        </p:txBody>
      </p:sp>
      <p:sp>
        <p:nvSpPr>
          <p:cNvPr id="70662" name="TextBox 10"/>
          <p:cNvSpPr txBox="1">
            <a:spLocks noChangeArrowheads="1"/>
          </p:cNvSpPr>
          <p:nvPr/>
        </p:nvSpPr>
        <p:spPr bwMode="auto">
          <a:xfrm>
            <a:off x="5200650" y="2400300"/>
            <a:ext cx="188595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050" b="1">
                <a:latin typeface="Times" panose="02020603050405020304" pitchFamily="18" charset="0"/>
                <a:cs typeface="Times" panose="02020603050405020304" pitchFamily="18" charset="0"/>
              </a:rPr>
              <a:t>After editing</a:t>
            </a:r>
          </a:p>
        </p:txBody>
      </p:sp>
      <p:sp>
        <p:nvSpPr>
          <p:cNvPr id="12" name="Title 1"/>
          <p:cNvSpPr txBox="1">
            <a:spLocks/>
          </p:cNvSpPr>
          <p:nvPr/>
        </p:nvSpPr>
        <p:spPr>
          <a:xfrm>
            <a:off x="1543050" y="2628901"/>
            <a:ext cx="6172200" cy="594122"/>
          </a:xfrm>
          <a:prstGeom prst="rect">
            <a:avLst/>
          </a:prstGeom>
        </p:spPr>
        <p:txBody>
          <a:bodyPr anchor="ctr">
            <a:normAutofit fontScale="67500" lnSpcReduction="20000"/>
          </a:bodyPr>
          <a:lstStyle/>
          <a:p>
            <a:pPr algn="ctr">
              <a:defRPr/>
            </a:pPr>
            <a:r>
              <a:rPr lang="en-US" sz="3300" dirty="0">
                <a:latin typeface="Times" panose="02020603050405020304" pitchFamily="18" charset="0"/>
                <a:ea typeface="+mj-ea"/>
                <a:cs typeface="Times" panose="02020603050405020304" pitchFamily="18" charset="0"/>
              </a:rPr>
              <a:t>Development of E-books of Ayurveda Classics</a:t>
            </a:r>
          </a:p>
        </p:txBody>
      </p:sp>
      <p:pic>
        <p:nvPicPr>
          <p:cNvPr id="70664" name="Picture 12" descr="Description: C:\Users\Public\Screnn shots\E-Books\E-Charaka Samhit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7350" y="3200400"/>
            <a:ext cx="1359694"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5" name="Picture 13" descr="Description: C:\Users\Public\Screnn shots\E-Books\E- Sushrutha Samhit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3200400"/>
            <a:ext cx="1359694"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6" name="Picture 14" descr="Description: C:\Users\Public\Screnn shots\E-Books\E- Madhavanidhana.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3450" y="3200400"/>
            <a:ext cx="1359694"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7" name="Picture 15" descr="E-Nigant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86501" y="3200400"/>
            <a:ext cx="1384697"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6555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321A64C-EFFD-4261-BEC8-43F673ED2624}" type="slidenum">
              <a:rPr lang="en-US" smtClean="0"/>
              <a:pPr>
                <a:defRPr/>
              </a:pPr>
              <a:t>5</a:t>
            </a:fld>
            <a:endParaRPr lang="en-US"/>
          </a:p>
        </p:txBody>
      </p:sp>
      <p:graphicFrame>
        <p:nvGraphicFramePr>
          <p:cNvPr id="8" name="Content Placeholder 7"/>
          <p:cNvGraphicFramePr>
            <a:graphicFrameLocks noGrp="1"/>
          </p:cNvGraphicFramePr>
          <p:nvPr>
            <p:ph idx="1"/>
          </p:nvPr>
        </p:nvGraphicFramePr>
        <p:xfrm>
          <a:off x="621101" y="871269"/>
          <a:ext cx="7927676" cy="3856869"/>
        </p:xfrm>
        <a:graphic>
          <a:graphicData uri="http://schemas.openxmlformats.org/drawingml/2006/table">
            <a:tbl>
              <a:tblPr firstRow="1" bandRow="1">
                <a:tableStyleId>{5C22544A-7EE6-4342-B048-85BDC9FD1C3A}</a:tableStyleId>
              </a:tblPr>
              <a:tblGrid>
                <a:gridCol w="947874">
                  <a:extLst>
                    <a:ext uri="{9D8B030D-6E8A-4147-A177-3AD203B41FA5}">
                      <a16:colId xmlns:a16="http://schemas.microsoft.com/office/drawing/2014/main" val="20000"/>
                    </a:ext>
                  </a:extLst>
                </a:gridCol>
                <a:gridCol w="3015964">
                  <a:extLst>
                    <a:ext uri="{9D8B030D-6E8A-4147-A177-3AD203B41FA5}">
                      <a16:colId xmlns:a16="http://schemas.microsoft.com/office/drawing/2014/main" val="20001"/>
                    </a:ext>
                  </a:extLst>
                </a:gridCol>
                <a:gridCol w="1292556">
                  <a:extLst>
                    <a:ext uri="{9D8B030D-6E8A-4147-A177-3AD203B41FA5}">
                      <a16:colId xmlns:a16="http://schemas.microsoft.com/office/drawing/2014/main" val="20002"/>
                    </a:ext>
                  </a:extLst>
                </a:gridCol>
                <a:gridCol w="2671282">
                  <a:extLst>
                    <a:ext uri="{9D8B030D-6E8A-4147-A177-3AD203B41FA5}">
                      <a16:colId xmlns:a16="http://schemas.microsoft.com/office/drawing/2014/main" val="20003"/>
                    </a:ext>
                  </a:extLst>
                </a:gridCol>
              </a:tblGrid>
              <a:tr h="533839">
                <a:tc>
                  <a:txBody>
                    <a:bodyPr/>
                    <a:lstStyle/>
                    <a:p>
                      <a:r>
                        <a:rPr lang="en-US" sz="1500" dirty="0" err="1">
                          <a:latin typeface="Times" pitchFamily="18" charset="0"/>
                          <a:cs typeface="Times" pitchFamily="18" charset="0"/>
                        </a:rPr>
                        <a:t>S.No</a:t>
                      </a:r>
                      <a:r>
                        <a:rPr lang="en-US" sz="1500" dirty="0">
                          <a:latin typeface="Times" pitchFamily="18" charset="0"/>
                          <a:cs typeface="Times" pitchFamily="18" charset="0"/>
                        </a:rPr>
                        <a:t>.</a:t>
                      </a:r>
                      <a:endParaRPr lang="en-US" sz="1500" dirty="0">
                        <a:solidFill>
                          <a:schemeClr val="tx2">
                            <a:lumMod val="10000"/>
                          </a:schemeClr>
                        </a:solidFill>
                        <a:latin typeface="Times" pitchFamily="18" charset="0"/>
                        <a:cs typeface="Times" pitchFamily="18"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a:latin typeface="Times" pitchFamily="18" charset="0"/>
                          <a:cs typeface="Times" pitchFamily="18" charset="0"/>
                        </a:rPr>
                        <a:t>Government  Initiatives </a:t>
                      </a:r>
                    </a:p>
                    <a:p>
                      <a:endParaRPr lang="en-US" sz="1500" dirty="0">
                        <a:solidFill>
                          <a:schemeClr val="tx2">
                            <a:lumMod val="10000"/>
                          </a:schemeClr>
                        </a:solidFill>
                        <a:latin typeface="Times" pitchFamily="18" charset="0"/>
                        <a:cs typeface="Times" pitchFamily="18"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Times" pitchFamily="18" charset="0"/>
                          <a:cs typeface="Times" pitchFamily="18" charset="0"/>
                        </a:rPr>
                        <a:t>Period</a:t>
                      </a:r>
                      <a:r>
                        <a:rPr lang="en-US" sz="1500" baseline="0" dirty="0">
                          <a:latin typeface="Times" pitchFamily="18" charset="0"/>
                          <a:cs typeface="Times" pitchFamily="18" charset="0"/>
                        </a:rPr>
                        <a:t> </a:t>
                      </a:r>
                      <a:endParaRPr lang="en-US" sz="1500" b="1" dirty="0">
                        <a:solidFill>
                          <a:schemeClr val="tx2">
                            <a:lumMod val="10000"/>
                          </a:schemeClr>
                        </a:solidFill>
                        <a:latin typeface="Times" pitchFamily="18" charset="0"/>
                        <a:cs typeface="Times" pitchFamily="18"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a:latin typeface="Times" pitchFamily="18" charset="0"/>
                          <a:cs typeface="Times" pitchFamily="18" charset="0"/>
                        </a:rPr>
                        <a:t>Details</a:t>
                      </a:r>
                      <a:endParaRPr lang="en-US" sz="1500" dirty="0">
                        <a:solidFill>
                          <a:schemeClr val="tx2">
                            <a:lumMod val="10000"/>
                          </a:schemeClr>
                        </a:solidFill>
                        <a:latin typeface="Times" pitchFamily="18" charset="0"/>
                        <a:cs typeface="Times" pitchFamily="18"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76303">
                <a:tc>
                  <a:txBody>
                    <a:bodyPr/>
                    <a:lstStyle/>
                    <a:p>
                      <a:pPr marL="342900" indent="-342900" algn="ctr">
                        <a:buFont typeface="+mj-lt"/>
                        <a:buNone/>
                      </a:pPr>
                      <a:r>
                        <a:rPr lang="en-US" sz="1500" dirty="0">
                          <a:latin typeface="Times" pitchFamily="18" charset="0"/>
                          <a:cs typeface="Times" pitchFamily="18" charset="0"/>
                        </a:rPr>
                        <a:t>1. </a:t>
                      </a:r>
                      <a:endParaRPr lang="en-US" sz="1500" b="1" dirty="0">
                        <a:solidFill>
                          <a:schemeClr val="tx2">
                            <a:lumMod val="10000"/>
                          </a:schemeClr>
                        </a:solidFill>
                        <a:latin typeface="Times" pitchFamily="18" charset="0"/>
                        <a:cs typeface="Times" pitchFamily="18"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200" dirty="0">
                          <a:solidFill>
                            <a:schemeClr val="tx2">
                              <a:lumMod val="10000"/>
                            </a:schemeClr>
                          </a:solidFill>
                          <a:latin typeface="Times" pitchFamily="18" charset="0"/>
                          <a:cs typeface="Times" pitchFamily="18" charset="0"/>
                        </a:rPr>
                        <a:t> </a:t>
                      </a:r>
                      <a:r>
                        <a:rPr lang="en-US" sz="1200" kern="1200" dirty="0">
                          <a:solidFill>
                            <a:schemeClr val="tx2">
                              <a:lumMod val="10000"/>
                            </a:schemeClr>
                          </a:solidFill>
                          <a:latin typeface="Times" pitchFamily="18" charset="0"/>
                          <a:cs typeface="Times" pitchFamily="18" charset="0"/>
                        </a:rPr>
                        <a:t>Ayurvedic Pharmacopoeia Committee(APC)</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200" dirty="0">
                          <a:solidFill>
                            <a:schemeClr val="tx2">
                              <a:lumMod val="10000"/>
                            </a:schemeClr>
                          </a:solidFill>
                          <a:latin typeface="Times" pitchFamily="18" charset="0"/>
                          <a:cs typeface="Times" pitchFamily="18" charset="0"/>
                        </a:rPr>
                        <a:t>Ministry of Health and Family Welfare, Government of India</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solidFill>
                            <a:schemeClr val="tx2">
                              <a:lumMod val="10000"/>
                            </a:schemeClr>
                          </a:solidFill>
                          <a:latin typeface="Times" pitchFamily="18" charset="0"/>
                          <a:cs typeface="Times" pitchFamily="18" charset="0"/>
                        </a:rPr>
                        <a:t>1962 </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200" dirty="0">
                          <a:solidFill>
                            <a:schemeClr val="tx2">
                              <a:lumMod val="10000"/>
                            </a:schemeClr>
                          </a:solidFill>
                          <a:latin typeface="Times" pitchFamily="18" charset="0"/>
                          <a:cs typeface="Times" pitchFamily="18" charset="0"/>
                        </a:rPr>
                        <a:t>Quality standards  and Quality assurance</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077313">
                <a:tc>
                  <a:txBody>
                    <a:bodyPr/>
                    <a:lstStyle/>
                    <a:p>
                      <a:pPr marL="342900" indent="-342900" algn="ctr">
                        <a:buFont typeface="+mj-lt"/>
                        <a:buNone/>
                      </a:pPr>
                      <a:r>
                        <a:rPr lang="en-US" sz="1500" dirty="0">
                          <a:latin typeface="Times" pitchFamily="18" charset="0"/>
                          <a:cs typeface="Times" pitchFamily="18" charset="0"/>
                        </a:rPr>
                        <a:t>2.</a:t>
                      </a:r>
                      <a:endParaRPr lang="en-US" sz="1500" b="1" dirty="0">
                        <a:solidFill>
                          <a:schemeClr val="tx2">
                            <a:lumMod val="10000"/>
                          </a:schemeClr>
                        </a:solidFill>
                        <a:latin typeface="Times" pitchFamily="18" charset="0"/>
                        <a:cs typeface="Times" pitchFamily="18"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2">
                              <a:lumMod val="10000"/>
                            </a:schemeClr>
                          </a:solidFill>
                          <a:latin typeface="Times" pitchFamily="18" charset="0"/>
                          <a:cs typeface="Times" pitchFamily="18" charset="0"/>
                        </a:rPr>
                        <a:t>Pharmacopoeia Commission for Indian Medicine (PCIM) </a:t>
                      </a:r>
                      <a:endParaRPr lang="en-US" sz="1200" dirty="0">
                        <a:solidFill>
                          <a:schemeClr val="tx2">
                            <a:lumMod val="10000"/>
                          </a:schemeClr>
                        </a:solidFill>
                        <a:latin typeface="Times" pitchFamily="18" charset="0"/>
                        <a:cs typeface="Times" pitchFamily="18" charset="0"/>
                      </a:endParaRPr>
                    </a:p>
                    <a:p>
                      <a:r>
                        <a:rPr lang="en-US" sz="1200" dirty="0">
                          <a:solidFill>
                            <a:schemeClr val="tx2">
                              <a:lumMod val="10000"/>
                            </a:schemeClr>
                          </a:solidFill>
                          <a:latin typeface="Times" pitchFamily="18" charset="0"/>
                          <a:cs typeface="Times" pitchFamily="18" charset="0"/>
                        </a:rPr>
                        <a:t>Government of India</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1200" dirty="0">
                          <a:solidFill>
                            <a:schemeClr val="tx2">
                              <a:lumMod val="10000"/>
                            </a:schemeClr>
                          </a:solidFill>
                          <a:latin typeface="Times" pitchFamily="18" charset="0"/>
                          <a:cs typeface="Times" pitchFamily="18" charset="0"/>
                        </a:rPr>
                        <a:t>2010</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2">
                              <a:lumMod val="10000"/>
                            </a:schemeClr>
                          </a:solidFill>
                          <a:latin typeface="Times" pitchFamily="18" charset="0"/>
                          <a:cs typeface="Times" pitchFamily="18" charset="0"/>
                        </a:rPr>
                        <a:t>Quality standards  and Quality assurance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2">
                            <a:lumMod val="10000"/>
                          </a:schemeClr>
                        </a:solidFill>
                        <a:latin typeface="Times" pitchFamily="18" charset="0"/>
                        <a:cs typeface="Times" pitchFamily="18"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369414">
                <a:tc>
                  <a:txBody>
                    <a:bodyPr/>
                    <a:lstStyle/>
                    <a:p>
                      <a:pPr marL="342900" indent="-342900" algn="ctr">
                        <a:buFont typeface="+mj-lt"/>
                        <a:buNone/>
                      </a:pPr>
                      <a:r>
                        <a:rPr lang="en-US" sz="1500" dirty="0">
                          <a:latin typeface="Times" pitchFamily="18" charset="0"/>
                          <a:cs typeface="Times" pitchFamily="18" charset="0"/>
                        </a:rPr>
                        <a:t>3.</a:t>
                      </a:r>
                      <a:endParaRPr lang="en-US" sz="1500" b="1" dirty="0">
                        <a:solidFill>
                          <a:schemeClr val="tx2">
                            <a:lumMod val="10000"/>
                          </a:schemeClr>
                        </a:solidFill>
                        <a:latin typeface="Times" pitchFamily="18" charset="0"/>
                        <a:cs typeface="Times" pitchFamily="18"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solidFill>
                            <a:schemeClr val="tx2">
                              <a:lumMod val="10000"/>
                            </a:schemeClr>
                          </a:solidFill>
                          <a:latin typeface="Times" pitchFamily="18" charset="0"/>
                          <a:cs typeface="Times" pitchFamily="18" charset="0"/>
                        </a:rPr>
                        <a:t>Extramural Research Scheme(EMR) </a:t>
                      </a:r>
                    </a:p>
                    <a:p>
                      <a:r>
                        <a:rPr lang="en-US" sz="1200" dirty="0">
                          <a:solidFill>
                            <a:schemeClr val="tx2">
                              <a:lumMod val="10000"/>
                            </a:schemeClr>
                          </a:solidFill>
                          <a:latin typeface="Times" pitchFamily="18" charset="0"/>
                          <a:cs typeface="Times" pitchFamily="18" charset="0"/>
                        </a:rPr>
                        <a:t>Ministry of </a:t>
                      </a:r>
                      <a:r>
                        <a:rPr lang="en-US" sz="1200" dirty="0" err="1">
                          <a:solidFill>
                            <a:schemeClr val="tx2">
                              <a:lumMod val="10000"/>
                            </a:schemeClr>
                          </a:solidFill>
                          <a:latin typeface="Times" pitchFamily="18" charset="0"/>
                          <a:cs typeface="Times" pitchFamily="18" charset="0"/>
                        </a:rPr>
                        <a:t>Ayush</a:t>
                      </a:r>
                      <a:r>
                        <a:rPr lang="en-US" sz="1200" dirty="0">
                          <a:solidFill>
                            <a:schemeClr val="tx2">
                              <a:lumMod val="10000"/>
                            </a:schemeClr>
                          </a:solidFill>
                          <a:latin typeface="Times" pitchFamily="18" charset="0"/>
                          <a:cs typeface="Times" pitchFamily="18" charset="0"/>
                        </a:rPr>
                        <a:t>, Government of India</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solidFill>
                            <a:schemeClr val="tx2">
                              <a:lumMod val="10000"/>
                            </a:schemeClr>
                          </a:solidFill>
                          <a:latin typeface="Times" pitchFamily="18" charset="0"/>
                          <a:cs typeface="Times" pitchFamily="18" charset="0"/>
                        </a:rPr>
                        <a:t>1997 onwards</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solidFill>
                            <a:schemeClr val="tx2">
                              <a:lumMod val="10000"/>
                            </a:schemeClr>
                          </a:solidFill>
                          <a:latin typeface="Times" pitchFamily="18" charset="0"/>
                          <a:cs typeface="Times" pitchFamily="18" charset="0"/>
                        </a:rPr>
                        <a:t> Support for Research in AYUSH  and Related Scientific Disciplines </a:t>
                      </a:r>
                    </a:p>
                    <a:p>
                      <a:r>
                        <a:rPr lang="en-US" sz="1200" dirty="0">
                          <a:solidFill>
                            <a:schemeClr val="tx2">
                              <a:lumMod val="10000"/>
                            </a:schemeClr>
                          </a:solidFill>
                          <a:latin typeface="Times" pitchFamily="18" charset="0"/>
                          <a:cs typeface="Times" pitchFamily="18" charset="0"/>
                        </a:rPr>
                        <a:t>(Quality ,Safety Efficacy, Rational use, Fundamentals etc.)</a:t>
                      </a:r>
                    </a:p>
                    <a:p>
                      <a:endParaRPr lang="en-US" sz="1200" dirty="0">
                        <a:solidFill>
                          <a:schemeClr val="tx2">
                            <a:lumMod val="10000"/>
                          </a:schemeClr>
                        </a:solidFill>
                        <a:latin typeface="Times" pitchFamily="18" charset="0"/>
                        <a:cs typeface="Times" pitchFamily="18"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2" name="Title 1"/>
          <p:cNvSpPr>
            <a:spLocks noGrp="1"/>
          </p:cNvSpPr>
          <p:nvPr>
            <p:ph type="title"/>
          </p:nvPr>
        </p:nvSpPr>
        <p:spPr>
          <a:xfrm>
            <a:off x="1078302" y="155274"/>
            <a:ext cx="5469147" cy="701975"/>
          </a:xfrm>
        </p:spPr>
        <p:style>
          <a:lnRef idx="1">
            <a:schemeClr val="accent4"/>
          </a:lnRef>
          <a:fillRef idx="3">
            <a:schemeClr val="accent4"/>
          </a:fillRef>
          <a:effectRef idx="2">
            <a:schemeClr val="accent4"/>
          </a:effectRef>
          <a:fontRef idx="minor">
            <a:schemeClr val="lt1"/>
          </a:fontRef>
        </p:style>
        <p:txBody>
          <a:bodyPr>
            <a:noAutofit/>
          </a:bodyPr>
          <a:lstStyle/>
          <a:p>
            <a:pPr algn="ctr" eaLnBrk="1" fontAlgn="auto" hangingPunct="1">
              <a:spcAft>
                <a:spcPts val="0"/>
              </a:spcAft>
              <a:defRPr/>
            </a:pPr>
            <a:r>
              <a:rPr lang="en-US" b="1" dirty="0">
                <a:solidFill>
                  <a:schemeClr val="tx2">
                    <a:lumMod val="10000"/>
                  </a:schemeClr>
                </a:solidFill>
                <a:latin typeface="Times" pitchFamily="18" charset="0"/>
                <a:cs typeface="Times" pitchFamily="18" charset="0"/>
              </a:rPr>
              <a:t>Research support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1485900" y="119641"/>
            <a:ext cx="6172200" cy="851909"/>
          </a:xfrm>
        </p:spPr>
        <p:style>
          <a:lnRef idx="1">
            <a:schemeClr val="accent2"/>
          </a:lnRef>
          <a:fillRef idx="2">
            <a:schemeClr val="accent2"/>
          </a:fillRef>
          <a:effectRef idx="1">
            <a:schemeClr val="accent2"/>
          </a:effectRef>
          <a:fontRef idx="minor">
            <a:schemeClr val="dk1"/>
          </a:fontRef>
        </p:style>
        <p:txBody>
          <a:bodyPr/>
          <a:lstStyle/>
          <a:p>
            <a:r>
              <a:rPr lang="en-US" altLang="en-US" dirty="0">
                <a:latin typeface="Times" panose="02020603050405020304" pitchFamily="18" charset="0"/>
                <a:cs typeface="Times" panose="02020603050405020304" pitchFamily="18" charset="0"/>
              </a:rPr>
              <a:t>IT Initiatives</a:t>
            </a:r>
            <a:br>
              <a:rPr lang="en-US" altLang="en-US" dirty="0">
                <a:latin typeface="Times" panose="02020603050405020304" pitchFamily="18" charset="0"/>
                <a:cs typeface="Times" panose="02020603050405020304" pitchFamily="18" charset="0"/>
              </a:rPr>
            </a:br>
            <a:endParaRPr lang="en-US" altLang="en-US" dirty="0">
              <a:latin typeface="Times" panose="02020603050405020304" pitchFamily="18" charset="0"/>
              <a:cs typeface="Times" panose="02020603050405020304" pitchFamily="18" charset="0"/>
            </a:endParaRPr>
          </a:p>
        </p:txBody>
      </p:sp>
      <p:sp>
        <p:nvSpPr>
          <p:cNvPr id="71683" name="TextBox 6"/>
          <p:cNvSpPr txBox="1">
            <a:spLocks noChangeArrowheads="1"/>
          </p:cNvSpPr>
          <p:nvPr/>
        </p:nvSpPr>
        <p:spPr bwMode="auto">
          <a:xfrm>
            <a:off x="1600200" y="4427935"/>
            <a:ext cx="58864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eaLnBrk="1" fontAlgn="base" hangingPunct="1">
              <a:spcBef>
                <a:spcPct val="0"/>
              </a:spcBef>
              <a:spcAft>
                <a:spcPct val="0"/>
              </a:spcAft>
              <a:buClrTx/>
              <a:buFont typeface="Arial" panose="020B0604020202020204" pitchFamily="34" charset="0"/>
              <a:buChar char="•"/>
            </a:pPr>
            <a:r>
              <a:rPr lang="en-IN" altLang="en-US" sz="2100" kern="1200" dirty="0">
                <a:solidFill>
                  <a:prstClr val="black"/>
                </a:solidFill>
                <a:latin typeface="Times" panose="02020603050405020304" pitchFamily="18" charset="0"/>
                <a:ea typeface="+mn-ea"/>
                <a:cs typeface="Times" panose="02020603050405020304" pitchFamily="18" charset="0"/>
              </a:rPr>
              <a:t>Total number of visitors 752691</a:t>
            </a:r>
          </a:p>
          <a:p>
            <a:pPr defTabSz="685800" eaLnBrk="1" fontAlgn="base" hangingPunct="1">
              <a:spcBef>
                <a:spcPct val="0"/>
              </a:spcBef>
              <a:spcAft>
                <a:spcPct val="0"/>
              </a:spcAft>
              <a:buClrTx/>
              <a:buFont typeface="Arial" panose="020B0604020202020204" pitchFamily="34" charset="0"/>
              <a:buChar char="•"/>
            </a:pPr>
            <a:r>
              <a:rPr lang="en-US" altLang="en-US" sz="2100" kern="1200" dirty="0">
                <a:solidFill>
                  <a:prstClr val="black"/>
                </a:solidFill>
                <a:latin typeface="Times" panose="02020603050405020304" pitchFamily="18" charset="0"/>
                <a:ea typeface="+mn-ea"/>
                <a:cs typeface="Times" panose="02020603050405020304" pitchFamily="18" charset="0"/>
              </a:rPr>
              <a:t>32118 Research papers/ abstracts</a:t>
            </a:r>
          </a:p>
        </p:txBody>
      </p:sp>
      <p:pic>
        <p:nvPicPr>
          <p:cNvPr id="7168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43050" y="742950"/>
            <a:ext cx="6209110" cy="3486150"/>
          </a:xfrm>
        </p:spPr>
      </p:pic>
    </p:spTree>
    <p:extLst>
      <p:ext uri="{BB962C8B-B14F-4D97-AF65-F5344CB8AC3E}">
        <p14:creationId xmlns:p14="http://schemas.microsoft.com/office/powerpoint/2010/main" val="15999818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1543050" y="1191"/>
            <a:ext cx="6172200" cy="627459"/>
          </a:xfrm>
        </p:spPr>
        <p:style>
          <a:lnRef idx="1">
            <a:schemeClr val="accent1"/>
          </a:lnRef>
          <a:fillRef idx="3">
            <a:schemeClr val="accent1"/>
          </a:fillRef>
          <a:effectRef idx="2">
            <a:schemeClr val="accent1"/>
          </a:effectRef>
          <a:fontRef idx="minor">
            <a:schemeClr val="lt1"/>
          </a:fontRef>
        </p:style>
        <p:txBody>
          <a:bodyPr/>
          <a:lstStyle/>
          <a:p>
            <a:r>
              <a:rPr lang="en-US" altLang="en-US" sz="2700" dirty="0">
                <a:latin typeface="Times New Roman" panose="02020603050405020304" pitchFamily="18" charset="0"/>
                <a:cs typeface="Times New Roman" panose="02020603050405020304" pitchFamily="18" charset="0"/>
              </a:rPr>
              <a:t>NAMASTE Portal</a:t>
            </a:r>
            <a:endParaRPr lang="en-US" altLang="en-US" sz="2700" dirty="0"/>
          </a:p>
        </p:txBody>
      </p:sp>
      <p:sp>
        <p:nvSpPr>
          <p:cNvPr id="3" name="Content Placeholder 2"/>
          <p:cNvSpPr>
            <a:spLocks noGrp="1"/>
          </p:cNvSpPr>
          <p:nvPr>
            <p:ph idx="1"/>
          </p:nvPr>
        </p:nvSpPr>
        <p:spPr>
          <a:xfrm>
            <a:off x="1314450" y="628650"/>
            <a:ext cx="6457950" cy="1433513"/>
          </a:xfrm>
        </p:spPr>
        <p:txBody>
          <a:bodyPr>
            <a:normAutofit/>
          </a:bodyPr>
          <a:lstStyle/>
          <a:p>
            <a:pPr marL="0" indent="0" algn="just">
              <a:buNone/>
              <a:defRPr/>
            </a:pPr>
            <a:r>
              <a:rPr lang="en-US" sz="1800" dirty="0">
                <a:latin typeface="Times New Roman" panose="02020603050405020304" pitchFamily="18" charset="0"/>
                <a:cs typeface="Times New Roman" panose="02020603050405020304" pitchFamily="18" charset="0"/>
              </a:rPr>
              <a:t>National AYUSH Morbidity And Standardized Terminologies Electronic Portal (NAMASTE Portal) – An AYUSH Informatics Initiative for </a:t>
            </a:r>
            <a:r>
              <a:rPr lang="en-IN" sz="1800" dirty="0">
                <a:latin typeface="Times New Roman" pitchFamily="18" charset="0"/>
                <a:cs typeface="Times New Roman" pitchFamily="18" charset="0"/>
              </a:rPr>
              <a:t>centralised collection of morbidity statistics pertaining to various systems of medicine under the Ministry of AYUSH</a:t>
            </a:r>
          </a:p>
          <a:p>
            <a:pPr>
              <a:defRPr/>
            </a:pPr>
            <a:endParaRPr lang="en-US" dirty="0"/>
          </a:p>
        </p:txBody>
      </p:sp>
      <p:pic>
        <p:nvPicPr>
          <p:cNvPr id="72708" name="Content Placeholder 4" descr="namstp screensho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943100"/>
            <a:ext cx="6858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03338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
          <p:cNvSpPr>
            <a:spLocks noGrp="1" noChangeArrowheads="1"/>
          </p:cNvSpPr>
          <p:nvPr>
            <p:ph type="title"/>
          </p:nvPr>
        </p:nvSpPr>
        <p:spPr>
          <a:xfrm>
            <a:off x="1485900" y="41673"/>
            <a:ext cx="6171010" cy="858440"/>
          </a:xfrm>
        </p:spPr>
        <p:txBody>
          <a:bodyPr vert="horz" wrap="square" lIns="91440" tIns="18669" rIns="91440" bIns="45720" numCol="1" anchor="ctr" anchorCtr="0" compatLnSpc="1">
            <a:prstTxWarp prst="textNoShape">
              <a:avLst/>
            </a:prstTxWarp>
          </a:bodyPr>
          <a:lstStyle/>
          <a:p>
            <a:pPr eaLnBrk="1" hangingPunct="1">
              <a:tabLst>
                <a:tab pos="336947" algn="l"/>
                <a:tab pos="673894" algn="l"/>
                <a:tab pos="1010841" algn="l"/>
                <a:tab pos="1347788" algn="l"/>
                <a:tab pos="1684735" algn="l"/>
                <a:tab pos="2021681" algn="l"/>
                <a:tab pos="2358629" algn="l"/>
                <a:tab pos="2695575" algn="l"/>
                <a:tab pos="3032522" algn="l"/>
                <a:tab pos="3369469" algn="l"/>
                <a:tab pos="3706416" algn="l"/>
                <a:tab pos="4043363" algn="l"/>
                <a:tab pos="4380310" algn="l"/>
                <a:tab pos="4717256" algn="l"/>
                <a:tab pos="5054204" algn="l"/>
                <a:tab pos="5391150" algn="l"/>
                <a:tab pos="5728097" algn="l"/>
                <a:tab pos="6065044" algn="l"/>
                <a:tab pos="6401991" algn="l"/>
                <a:tab pos="6738938" algn="l"/>
              </a:tabLst>
            </a:pPr>
            <a:r>
              <a:rPr lang="en-IN" altLang="en-US" sz="2100" b="1" dirty="0">
                <a:latin typeface="Times" panose="02020603050405020304" pitchFamily="18" charset="0"/>
              </a:rPr>
              <a:t>CCRAS – INFORMTION TECHNOLOGY INITIATIVES</a:t>
            </a:r>
          </a:p>
        </p:txBody>
      </p:sp>
      <p:pic>
        <p:nvPicPr>
          <p:cNvPr id="737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4485" y="863203"/>
            <a:ext cx="2193131" cy="1422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373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538" y="2888457"/>
            <a:ext cx="2744391" cy="1422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373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0823" y="2938463"/>
            <a:ext cx="3011090" cy="1251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3734" name="Text Box 5"/>
          <p:cNvSpPr txBox="1">
            <a:spLocks noChangeArrowheads="1"/>
          </p:cNvSpPr>
          <p:nvPr/>
        </p:nvSpPr>
        <p:spPr bwMode="auto">
          <a:xfrm>
            <a:off x="1729979" y="2122885"/>
            <a:ext cx="61722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13335" rIns="0" bIns="0" anchor="ctr"/>
          <a:lstStyle>
            <a:lvl1pPr eaLnBrk="0" hangingPunc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chemeClr val="tx1"/>
                </a:solidFill>
                <a:latin typeface="Arial" panose="020B0604020202020204" pitchFamily="34" charset="0"/>
                <a:cs typeface="Arial" panose="020B0604020202020204" pitchFamily="34" charset="0"/>
              </a:defRPr>
            </a:lvl9pPr>
          </a:lstStyle>
          <a:p>
            <a:pPr algn="ctr" defTabSz="685800" eaLnBrk="1" fontAlgn="base" hangingPunct="1">
              <a:spcBef>
                <a:spcPct val="0"/>
              </a:spcBef>
              <a:spcAft>
                <a:spcPct val="0"/>
              </a:spcAft>
              <a:buClrTx/>
              <a:tabLst>
                <a:tab pos="336947" algn="l"/>
                <a:tab pos="673894" algn="l"/>
                <a:tab pos="1010841" algn="l"/>
                <a:tab pos="1347788" algn="l"/>
                <a:tab pos="1684735" algn="l"/>
                <a:tab pos="2021681" algn="l"/>
                <a:tab pos="2358629" algn="l"/>
                <a:tab pos="2695575" algn="l"/>
                <a:tab pos="3032522" algn="l"/>
                <a:tab pos="3369469" algn="l"/>
                <a:tab pos="3706416" algn="l"/>
                <a:tab pos="4043363" algn="l"/>
                <a:tab pos="4380310" algn="l"/>
                <a:tab pos="4717256" algn="l"/>
                <a:tab pos="5054204" algn="l"/>
                <a:tab pos="5391150" algn="l"/>
                <a:tab pos="5728097" algn="l"/>
                <a:tab pos="6065044" algn="l"/>
                <a:tab pos="6401991" algn="l"/>
                <a:tab pos="6738938" algn="l"/>
              </a:tabLst>
            </a:pPr>
            <a:r>
              <a:rPr lang="en-IN" altLang="en-US" sz="1500" kern="1200" dirty="0" err="1">
                <a:solidFill>
                  <a:srgbClr val="000000"/>
                </a:solidFill>
                <a:latin typeface="Times" panose="02020603050405020304" pitchFamily="18" charset="0"/>
                <a:ea typeface="+mn-ea"/>
              </a:rPr>
              <a:t>Ayurvedagranthasamuccaya</a:t>
            </a:r>
            <a:r>
              <a:rPr lang="en-IN" altLang="en-US" sz="1500" kern="1200" dirty="0">
                <a:solidFill>
                  <a:srgbClr val="000000"/>
                </a:solidFill>
                <a:latin typeface="Times" panose="02020603050405020304" pitchFamily="18" charset="0"/>
                <a:ea typeface="+mn-ea"/>
              </a:rPr>
              <a:t> – APTA Digital Library</a:t>
            </a:r>
            <a:br>
              <a:rPr lang="en-IN" altLang="en-US" sz="1500" kern="1200" dirty="0">
                <a:solidFill>
                  <a:srgbClr val="000000"/>
                </a:solidFill>
                <a:latin typeface="Times" panose="02020603050405020304" pitchFamily="18" charset="0"/>
                <a:ea typeface="+mn-ea"/>
              </a:rPr>
            </a:br>
            <a:r>
              <a:rPr lang="en-IN" altLang="en-US" sz="1500" kern="1200" dirty="0">
                <a:solidFill>
                  <a:srgbClr val="000000"/>
                </a:solidFill>
                <a:latin typeface="Times" panose="02020603050405020304" pitchFamily="18" charset="0"/>
                <a:ea typeface="+mn-ea"/>
              </a:rPr>
              <a:t>http://ccras.res.in/ccras_ebooks/</a:t>
            </a:r>
          </a:p>
        </p:txBody>
      </p:sp>
      <p:sp>
        <p:nvSpPr>
          <p:cNvPr id="73735" name="Text Box 6"/>
          <p:cNvSpPr txBox="1">
            <a:spLocks noChangeArrowheads="1"/>
          </p:cNvSpPr>
          <p:nvPr/>
        </p:nvSpPr>
        <p:spPr bwMode="auto">
          <a:xfrm>
            <a:off x="1534717" y="4377929"/>
            <a:ext cx="2792015" cy="635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13335" rIns="0" bIns="0" anchor="ctr"/>
          <a:lstStyle>
            <a:lvl1pPr eaLnBrk="0" hangingPunct="0">
              <a:tabLst>
                <a:tab pos="449263" algn="l"/>
                <a:tab pos="898525" algn="l"/>
                <a:tab pos="1347788" algn="l"/>
                <a:tab pos="1797050" algn="l"/>
                <a:tab pos="2246313" algn="l"/>
                <a:tab pos="2695575" algn="l"/>
                <a:tab pos="3144838" algn="l"/>
                <a:tab pos="3594100" algn="l"/>
                <a:tab pos="4043363" algn="l"/>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449263" algn="l"/>
                <a:tab pos="898525" algn="l"/>
                <a:tab pos="1347788" algn="l"/>
                <a:tab pos="1797050" algn="l"/>
                <a:tab pos="2246313" algn="l"/>
                <a:tab pos="2695575" algn="l"/>
                <a:tab pos="3144838" algn="l"/>
                <a:tab pos="3594100" algn="l"/>
                <a:tab pos="4043363"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449263" algn="l"/>
                <a:tab pos="898525" algn="l"/>
                <a:tab pos="1347788" algn="l"/>
                <a:tab pos="1797050" algn="l"/>
                <a:tab pos="2246313" algn="l"/>
                <a:tab pos="2695575" algn="l"/>
                <a:tab pos="3144838" algn="l"/>
                <a:tab pos="3594100" algn="l"/>
                <a:tab pos="4043363"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449263" algn="l"/>
                <a:tab pos="898525" algn="l"/>
                <a:tab pos="1347788" algn="l"/>
                <a:tab pos="1797050" algn="l"/>
                <a:tab pos="2246313" algn="l"/>
                <a:tab pos="2695575" algn="l"/>
                <a:tab pos="3144838" algn="l"/>
                <a:tab pos="3594100" algn="l"/>
                <a:tab pos="4043363"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449263" algn="l"/>
                <a:tab pos="898525" algn="l"/>
                <a:tab pos="1347788" algn="l"/>
                <a:tab pos="1797050" algn="l"/>
                <a:tab pos="2246313" algn="l"/>
                <a:tab pos="2695575" algn="l"/>
                <a:tab pos="3144838" algn="l"/>
                <a:tab pos="3594100" algn="l"/>
                <a:tab pos="4043363"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 pos="4043363"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 pos="4043363"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 pos="4043363"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 pos="4043363" algn="l"/>
              </a:tabLst>
              <a:defRPr>
                <a:solidFill>
                  <a:schemeClr val="tx1"/>
                </a:solidFill>
                <a:latin typeface="Arial" panose="020B0604020202020204" pitchFamily="34" charset="0"/>
                <a:cs typeface="Arial" panose="020B0604020202020204" pitchFamily="34" charset="0"/>
              </a:defRPr>
            </a:lvl9pPr>
          </a:lstStyle>
          <a:p>
            <a:pPr algn="ctr" defTabSz="685800" eaLnBrk="1" fontAlgn="base" hangingPunct="1">
              <a:spcBef>
                <a:spcPct val="0"/>
              </a:spcBef>
              <a:spcAft>
                <a:spcPct val="0"/>
              </a:spcAft>
              <a:buClrTx/>
              <a:tabLst>
                <a:tab pos="336947" algn="l"/>
                <a:tab pos="673894" algn="l"/>
                <a:tab pos="1010841" algn="l"/>
                <a:tab pos="1347788" algn="l"/>
                <a:tab pos="1684735" algn="l"/>
                <a:tab pos="2021681" algn="l"/>
                <a:tab pos="2358629" algn="l"/>
                <a:tab pos="2695575" algn="l"/>
                <a:tab pos="3032522" algn="l"/>
              </a:tabLst>
            </a:pPr>
            <a:r>
              <a:rPr lang="en-IN" altLang="en-US" sz="1500" kern="1200" dirty="0" err="1">
                <a:solidFill>
                  <a:srgbClr val="000000"/>
                </a:solidFill>
                <a:latin typeface="Times" panose="02020603050405020304" pitchFamily="18" charset="0"/>
                <a:ea typeface="+mn-ea"/>
              </a:rPr>
              <a:t>Ayur-Prakriti</a:t>
            </a:r>
            <a:r>
              <a:rPr lang="en-IN" altLang="en-US" sz="1500" kern="1200" dirty="0">
                <a:solidFill>
                  <a:srgbClr val="000000"/>
                </a:solidFill>
                <a:latin typeface="Times" panose="02020603050405020304" pitchFamily="18" charset="0"/>
                <a:ea typeface="+mn-ea"/>
              </a:rPr>
              <a:t> Web Portal</a:t>
            </a:r>
            <a:br>
              <a:rPr lang="en-IN" altLang="en-US" sz="1500" kern="1200" dirty="0">
                <a:solidFill>
                  <a:srgbClr val="000000"/>
                </a:solidFill>
                <a:latin typeface="Times" panose="02020603050405020304" pitchFamily="18" charset="0"/>
                <a:ea typeface="+mn-ea"/>
              </a:rPr>
            </a:br>
            <a:r>
              <a:rPr lang="en-IN" altLang="en-US" sz="1500" kern="1200" dirty="0">
                <a:solidFill>
                  <a:srgbClr val="000000"/>
                </a:solidFill>
                <a:latin typeface="Times" panose="02020603050405020304" pitchFamily="18" charset="0"/>
                <a:ea typeface="+mn-ea"/>
              </a:rPr>
              <a:t>http://ccras.res.in/ccras_pas/</a:t>
            </a:r>
          </a:p>
        </p:txBody>
      </p:sp>
      <p:sp>
        <p:nvSpPr>
          <p:cNvPr id="73736" name="Text Box 7"/>
          <p:cNvSpPr txBox="1">
            <a:spLocks noChangeArrowheads="1"/>
          </p:cNvSpPr>
          <p:nvPr/>
        </p:nvSpPr>
        <p:spPr bwMode="auto">
          <a:xfrm>
            <a:off x="4866085" y="4377929"/>
            <a:ext cx="2792015" cy="635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13335" rIns="0" bIns="0" anchor="ctr"/>
          <a:lstStyle>
            <a:lvl1pPr eaLnBrk="0" hangingPunct="0">
              <a:tabLst>
                <a:tab pos="449263" algn="l"/>
                <a:tab pos="898525" algn="l"/>
                <a:tab pos="1347788" algn="l"/>
                <a:tab pos="1797050" algn="l"/>
                <a:tab pos="2246313" algn="l"/>
                <a:tab pos="2695575" algn="l"/>
                <a:tab pos="3144838" algn="l"/>
                <a:tab pos="3594100" algn="l"/>
                <a:tab pos="4043363" algn="l"/>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449263" algn="l"/>
                <a:tab pos="898525" algn="l"/>
                <a:tab pos="1347788" algn="l"/>
                <a:tab pos="1797050" algn="l"/>
                <a:tab pos="2246313" algn="l"/>
                <a:tab pos="2695575" algn="l"/>
                <a:tab pos="3144838" algn="l"/>
                <a:tab pos="3594100" algn="l"/>
                <a:tab pos="4043363"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449263" algn="l"/>
                <a:tab pos="898525" algn="l"/>
                <a:tab pos="1347788" algn="l"/>
                <a:tab pos="1797050" algn="l"/>
                <a:tab pos="2246313" algn="l"/>
                <a:tab pos="2695575" algn="l"/>
                <a:tab pos="3144838" algn="l"/>
                <a:tab pos="3594100" algn="l"/>
                <a:tab pos="4043363"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449263" algn="l"/>
                <a:tab pos="898525" algn="l"/>
                <a:tab pos="1347788" algn="l"/>
                <a:tab pos="1797050" algn="l"/>
                <a:tab pos="2246313" algn="l"/>
                <a:tab pos="2695575" algn="l"/>
                <a:tab pos="3144838" algn="l"/>
                <a:tab pos="3594100" algn="l"/>
                <a:tab pos="4043363"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449263" algn="l"/>
                <a:tab pos="898525" algn="l"/>
                <a:tab pos="1347788" algn="l"/>
                <a:tab pos="1797050" algn="l"/>
                <a:tab pos="2246313" algn="l"/>
                <a:tab pos="2695575" algn="l"/>
                <a:tab pos="3144838" algn="l"/>
                <a:tab pos="3594100" algn="l"/>
                <a:tab pos="4043363"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 pos="4043363"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 pos="4043363"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 pos="4043363"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 pos="4043363" algn="l"/>
              </a:tabLst>
              <a:defRPr>
                <a:solidFill>
                  <a:schemeClr val="tx1"/>
                </a:solidFill>
                <a:latin typeface="Arial" panose="020B0604020202020204" pitchFamily="34" charset="0"/>
                <a:cs typeface="Arial" panose="020B0604020202020204" pitchFamily="34" charset="0"/>
              </a:defRPr>
            </a:lvl9pPr>
          </a:lstStyle>
          <a:p>
            <a:pPr algn="ctr" defTabSz="685800" eaLnBrk="1" fontAlgn="base" hangingPunct="1">
              <a:spcBef>
                <a:spcPct val="0"/>
              </a:spcBef>
              <a:spcAft>
                <a:spcPct val="0"/>
              </a:spcAft>
              <a:buClrTx/>
              <a:tabLst>
                <a:tab pos="336947" algn="l"/>
                <a:tab pos="673894" algn="l"/>
                <a:tab pos="1010841" algn="l"/>
                <a:tab pos="1347788" algn="l"/>
                <a:tab pos="1684735" algn="l"/>
                <a:tab pos="2021681" algn="l"/>
                <a:tab pos="2358629" algn="l"/>
                <a:tab pos="2695575" algn="l"/>
                <a:tab pos="3032522" algn="l"/>
              </a:tabLst>
            </a:pPr>
            <a:r>
              <a:rPr lang="en-IN" altLang="en-US" sz="1500" kern="1200" dirty="0" err="1">
                <a:solidFill>
                  <a:srgbClr val="000000"/>
                </a:solidFill>
                <a:latin typeface="Times" panose="02020603050405020304" pitchFamily="18" charset="0"/>
                <a:ea typeface="+mn-ea"/>
              </a:rPr>
              <a:t>Svasthya</a:t>
            </a:r>
            <a:r>
              <a:rPr lang="en-IN" altLang="en-US" sz="1500" kern="1200" dirty="0">
                <a:solidFill>
                  <a:srgbClr val="000000"/>
                </a:solidFill>
                <a:latin typeface="Times" panose="02020603050405020304" pitchFamily="18" charset="0"/>
                <a:ea typeface="+mn-ea"/>
              </a:rPr>
              <a:t> Assessment Scale</a:t>
            </a:r>
            <a:br>
              <a:rPr lang="en-IN" altLang="en-US" sz="1500" kern="1200" dirty="0">
                <a:solidFill>
                  <a:srgbClr val="000000"/>
                </a:solidFill>
                <a:latin typeface="Times" panose="02020603050405020304" pitchFamily="18" charset="0"/>
                <a:ea typeface="+mn-ea"/>
              </a:rPr>
            </a:br>
            <a:r>
              <a:rPr lang="en-IN" altLang="en-US" sz="1500" kern="1200" dirty="0">
                <a:solidFill>
                  <a:srgbClr val="000000"/>
                </a:solidFill>
                <a:latin typeface="Times" panose="02020603050405020304" pitchFamily="18" charset="0"/>
                <a:ea typeface="+mn-ea"/>
              </a:rPr>
              <a:t>http://ccras.res.in/ccras_sas/</a:t>
            </a:r>
          </a:p>
        </p:txBody>
      </p:sp>
      <p:sp>
        <p:nvSpPr>
          <p:cNvPr id="73737" name="TextBox 8"/>
          <p:cNvSpPr txBox="1">
            <a:spLocks noChangeArrowheads="1"/>
          </p:cNvSpPr>
          <p:nvPr/>
        </p:nvSpPr>
        <p:spPr bwMode="auto">
          <a:xfrm>
            <a:off x="1257300" y="857250"/>
            <a:ext cx="2057400" cy="92333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eaLnBrk="1" fontAlgn="base" hangingPunct="1">
              <a:spcBef>
                <a:spcPct val="0"/>
              </a:spcBef>
              <a:spcAft>
                <a:spcPct val="0"/>
              </a:spcAft>
              <a:buClrTx/>
            </a:pPr>
            <a:r>
              <a:rPr lang="en-US" altLang="en-US" sz="1350" b="1" kern="1200" dirty="0">
                <a:solidFill>
                  <a:prstClr val="black"/>
                </a:solidFill>
                <a:latin typeface="Times New Roman" panose="02020603050405020304" pitchFamily="18" charset="0"/>
                <a:ea typeface="+mn-ea"/>
                <a:cs typeface="Times New Roman" panose="02020603050405020304" pitchFamily="18" charset="0"/>
              </a:rPr>
              <a:t>Conferred Silver Award- Award for Excellence in IT in AYUSH Sector -2019</a:t>
            </a:r>
          </a:p>
        </p:txBody>
      </p:sp>
    </p:spTree>
    <p:extLst>
      <p:ext uri="{BB962C8B-B14F-4D97-AF65-F5344CB8AC3E}">
        <p14:creationId xmlns:p14="http://schemas.microsoft.com/office/powerpoint/2010/main" val="3691737765"/>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p:cNvGraphicFramePr>
            <a:graphicFrameLocks noGrp="1"/>
          </p:cNvGraphicFramePr>
          <p:nvPr>
            <p:ph idx="1"/>
            <p:extLst>
              <p:ext uri="{D42A27DB-BD31-4B8C-83A1-F6EECF244321}">
                <p14:modId xmlns:p14="http://schemas.microsoft.com/office/powerpoint/2010/main" val="4138735834"/>
              </p:ext>
            </p:extLst>
          </p:nvPr>
        </p:nvGraphicFramePr>
        <p:xfrm>
          <a:off x="822122" y="514350"/>
          <a:ext cx="7864678" cy="4460509"/>
        </p:xfrm>
        <a:graphic>
          <a:graphicData uri="http://schemas.openxmlformats.org/drawingml/2006/table">
            <a:tbl>
              <a:tblPr firstRow="1" bandRow="1">
                <a:tableStyleId>{9DCAF9ED-07DC-4A11-8D7F-57B35C25682E}</a:tableStyleId>
              </a:tblPr>
              <a:tblGrid>
                <a:gridCol w="3625430">
                  <a:extLst>
                    <a:ext uri="{9D8B030D-6E8A-4147-A177-3AD203B41FA5}">
                      <a16:colId xmlns:a16="http://schemas.microsoft.com/office/drawing/2014/main" val="20000"/>
                    </a:ext>
                  </a:extLst>
                </a:gridCol>
                <a:gridCol w="4239248">
                  <a:extLst>
                    <a:ext uri="{9D8B030D-6E8A-4147-A177-3AD203B41FA5}">
                      <a16:colId xmlns:a16="http://schemas.microsoft.com/office/drawing/2014/main" val="20001"/>
                    </a:ext>
                  </a:extLst>
                </a:gridCol>
              </a:tblGrid>
              <a:tr h="1076462">
                <a:tc>
                  <a:txBody>
                    <a:bodyPr/>
                    <a:lstStyle/>
                    <a:p>
                      <a:pPr algn="just"/>
                      <a:endParaRPr lang="en-US" sz="1100" b="1" dirty="0">
                        <a:latin typeface="Times" panose="02020603050405020304" pitchFamily="18" charset="0"/>
                        <a:cs typeface="Times" panose="02020603050405020304" pitchFamily="18" charset="0"/>
                      </a:endParaRPr>
                    </a:p>
                  </a:txBody>
                  <a:tcPr marL="51435" marR="51435" marT="34286" marB="34286">
                    <a:solidFill>
                      <a:schemeClr val="accent3">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tx1"/>
                          </a:solidFill>
                          <a:effectLst/>
                          <a:latin typeface="Times" panose="02020603050405020304" pitchFamily="18" charset="0"/>
                          <a:cs typeface="Times" panose="02020603050405020304" pitchFamily="18" charset="0"/>
                        </a:rPr>
                        <a:t>Digital Dashboard with dynamic information on “Manuscripts of Ayurveda, Yoga, Unani, Siddha, Sowa </a:t>
                      </a:r>
                      <a:r>
                        <a:rPr lang="en-US" sz="1400" b="0" kern="1200" dirty="0" err="1">
                          <a:solidFill>
                            <a:schemeClr val="tx1"/>
                          </a:solidFill>
                          <a:effectLst/>
                          <a:latin typeface="Times" panose="02020603050405020304" pitchFamily="18" charset="0"/>
                          <a:cs typeface="Times" panose="02020603050405020304" pitchFamily="18" charset="0"/>
                        </a:rPr>
                        <a:t>Rigpa</a:t>
                      </a:r>
                      <a:r>
                        <a:rPr lang="en-US" sz="1400" b="0" kern="1200" dirty="0">
                          <a:solidFill>
                            <a:schemeClr val="tx1"/>
                          </a:solidFill>
                          <a:effectLst/>
                          <a:latin typeface="Times" panose="02020603050405020304" pitchFamily="18" charset="0"/>
                          <a:cs typeface="Times" panose="02020603050405020304" pitchFamily="18" charset="0"/>
                        </a:rPr>
                        <a:t> Manuscripts and catalogues”  across India and other libraries and individual collections across the world</a:t>
                      </a:r>
                      <a:endParaRPr lang="en-US" sz="1400" b="0" dirty="0">
                        <a:solidFill>
                          <a:schemeClr val="tx1"/>
                        </a:solidFill>
                        <a:latin typeface="Times" panose="02020603050405020304" pitchFamily="18" charset="0"/>
                        <a:cs typeface="Times" panose="02020603050405020304" pitchFamily="18" charset="0"/>
                      </a:endParaRPr>
                    </a:p>
                  </a:txBody>
                  <a:tcPr marL="51435" marR="51435" marT="34286" marB="34286">
                    <a:solidFill>
                      <a:schemeClr val="accent3">
                        <a:lumMod val="20000"/>
                        <a:lumOff val="80000"/>
                      </a:schemeClr>
                    </a:solidFill>
                  </a:tcPr>
                </a:tc>
                <a:extLst>
                  <a:ext uri="{0D108BD9-81ED-4DB2-BD59-A6C34878D82A}">
                    <a16:rowId xmlns:a16="http://schemas.microsoft.com/office/drawing/2014/main" val="10000"/>
                  </a:ext>
                </a:extLst>
              </a:tr>
              <a:tr h="1235404">
                <a:tc>
                  <a:txBody>
                    <a:bodyPr/>
                    <a:lstStyle/>
                    <a:p>
                      <a:pPr algn="just"/>
                      <a:endParaRPr lang="en-US" sz="1100" dirty="0">
                        <a:latin typeface="Times" panose="02020603050405020304" pitchFamily="18" charset="0"/>
                        <a:cs typeface="Times" panose="02020603050405020304" pitchFamily="18" charset="0"/>
                      </a:endParaRPr>
                    </a:p>
                    <a:p>
                      <a:pPr algn="just"/>
                      <a:endParaRPr lang="en-US" sz="1100" b="1" dirty="0">
                        <a:latin typeface="Times" panose="02020603050405020304" pitchFamily="18" charset="0"/>
                        <a:cs typeface="Times" panose="02020603050405020304" pitchFamily="18" charset="0"/>
                      </a:endParaRPr>
                    </a:p>
                  </a:txBody>
                  <a:tcPr marL="51435" marR="51435" marT="34286" marB="34286"/>
                </a:tc>
                <a:tc>
                  <a:txBody>
                    <a:bodyPr/>
                    <a:lstStyle/>
                    <a:p>
                      <a:pPr algn="just"/>
                      <a:r>
                        <a:rPr kumimoji="0" lang="en-US" sz="1400" b="0" kern="1200" dirty="0">
                          <a:solidFill>
                            <a:schemeClr val="tx1"/>
                          </a:solidFill>
                          <a:effectLst/>
                          <a:latin typeface="Times" panose="02020603050405020304" pitchFamily="18" charset="0"/>
                          <a:ea typeface="+mn-ea"/>
                          <a:cs typeface="Times" panose="02020603050405020304" pitchFamily="18" charset="0"/>
                        </a:rPr>
                        <a:t>Authentic resource for showcasing Historical veracity of Ayurveda though primary sources such as Inscriptions, </a:t>
                      </a:r>
                      <a:r>
                        <a:rPr kumimoji="0" lang="en-US" sz="1400" b="0" kern="1200" dirty="0" err="1">
                          <a:solidFill>
                            <a:schemeClr val="tx1"/>
                          </a:solidFill>
                          <a:effectLst/>
                          <a:latin typeface="Times" panose="02020603050405020304" pitchFamily="18" charset="0"/>
                          <a:ea typeface="+mn-ea"/>
                          <a:cs typeface="Times" panose="02020603050405020304" pitchFamily="18" charset="0"/>
                        </a:rPr>
                        <a:t>Archaeo</a:t>
                      </a:r>
                      <a:r>
                        <a:rPr kumimoji="0" lang="en-US" sz="1400" b="0" kern="1200" dirty="0">
                          <a:solidFill>
                            <a:schemeClr val="tx1"/>
                          </a:solidFill>
                          <a:effectLst/>
                          <a:latin typeface="Times" panose="02020603050405020304" pitchFamily="18" charset="0"/>
                          <a:ea typeface="+mn-ea"/>
                          <a:cs typeface="Times" panose="02020603050405020304" pitchFamily="18" charset="0"/>
                        </a:rPr>
                        <a:t>-botanical Information, Sculptures, Philological sources and advanced Archaeogenetic studies</a:t>
                      </a:r>
                      <a:r>
                        <a:rPr lang="en-US" sz="1100" kern="1200" dirty="0">
                          <a:effectLst/>
                          <a:latin typeface="Times" panose="02020603050405020304" pitchFamily="18" charset="0"/>
                          <a:cs typeface="Times" panose="02020603050405020304" pitchFamily="18" charset="0"/>
                        </a:rPr>
                        <a:t>. </a:t>
                      </a:r>
                    </a:p>
                    <a:p>
                      <a:pPr algn="just"/>
                      <a:r>
                        <a:rPr lang="en-US" sz="1100" kern="1200" dirty="0">
                          <a:effectLst/>
                          <a:latin typeface="Times" panose="02020603050405020304" pitchFamily="18" charset="0"/>
                          <a:cs typeface="Times" panose="02020603050405020304" pitchFamily="18" charset="0"/>
                        </a:rPr>
                        <a:t> </a:t>
                      </a:r>
                    </a:p>
                  </a:txBody>
                  <a:tcPr marL="51435" marR="51435" marT="34286" marB="34286"/>
                </a:tc>
                <a:extLst>
                  <a:ext uri="{0D108BD9-81ED-4DB2-BD59-A6C34878D82A}">
                    <a16:rowId xmlns:a16="http://schemas.microsoft.com/office/drawing/2014/main" val="10001"/>
                  </a:ext>
                </a:extLst>
              </a:tr>
              <a:tr h="1013271">
                <a:tc>
                  <a:txBody>
                    <a:bodyPr/>
                    <a:lstStyle/>
                    <a:p>
                      <a:pPr algn="just"/>
                      <a:endParaRPr lang="en-US" sz="1100" b="1" dirty="0">
                        <a:latin typeface="Times" panose="02020603050405020304" pitchFamily="18" charset="0"/>
                        <a:cs typeface="Times" panose="02020603050405020304" pitchFamily="18" charset="0"/>
                      </a:endParaRPr>
                    </a:p>
                  </a:txBody>
                  <a:tcPr marL="51435" marR="51435" marT="34286" marB="34286"/>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kern="1200" dirty="0">
                          <a:solidFill>
                            <a:schemeClr val="tx1"/>
                          </a:solidFill>
                          <a:effectLst/>
                          <a:latin typeface="Times" panose="02020603050405020304" pitchFamily="18" charset="0"/>
                          <a:ea typeface="+mn-ea"/>
                          <a:cs typeface="Times" panose="02020603050405020304" pitchFamily="18" charset="0"/>
                        </a:rPr>
                        <a:t>Online public access catalog (OPAC) for more than 12000 Indian Medical Heritage book collection through “National Informatics Centre (NIC)’s e-</a:t>
                      </a:r>
                      <a:r>
                        <a:rPr kumimoji="0" lang="en-US" sz="1400" b="0" kern="1200" dirty="0" err="1">
                          <a:solidFill>
                            <a:schemeClr val="tx1"/>
                          </a:solidFill>
                          <a:effectLst/>
                          <a:latin typeface="Times" panose="02020603050405020304" pitchFamily="18" charset="0"/>
                          <a:ea typeface="+mn-ea"/>
                          <a:cs typeface="Times" panose="02020603050405020304" pitchFamily="18" charset="0"/>
                        </a:rPr>
                        <a:t>Granthalaya</a:t>
                      </a:r>
                      <a:r>
                        <a:rPr kumimoji="0" lang="en-US" sz="1400" b="0" kern="1200" dirty="0">
                          <a:solidFill>
                            <a:schemeClr val="tx1"/>
                          </a:solidFill>
                          <a:effectLst/>
                          <a:latin typeface="Times" panose="02020603050405020304" pitchFamily="18" charset="0"/>
                          <a:ea typeface="+mn-ea"/>
                          <a:cs typeface="Times" panose="02020603050405020304" pitchFamily="18" charset="0"/>
                        </a:rPr>
                        <a:t>” platform.</a:t>
                      </a:r>
                    </a:p>
                  </a:txBody>
                  <a:tcPr marL="51435" marR="51435" marT="34286" marB="34286"/>
                </a:tc>
                <a:extLst>
                  <a:ext uri="{0D108BD9-81ED-4DB2-BD59-A6C34878D82A}">
                    <a16:rowId xmlns:a16="http://schemas.microsoft.com/office/drawing/2014/main" val="10002"/>
                  </a:ext>
                </a:extLst>
              </a:tr>
              <a:tr h="1076462">
                <a:tc>
                  <a:txBody>
                    <a:bodyPr/>
                    <a:lstStyle/>
                    <a:p>
                      <a:pPr algn="just"/>
                      <a:endParaRPr lang="en-US" sz="1100" b="1" dirty="0">
                        <a:latin typeface="Times" panose="02020603050405020304" pitchFamily="18" charset="0"/>
                        <a:cs typeface="Times" panose="02020603050405020304" pitchFamily="18" charset="0"/>
                      </a:endParaRPr>
                    </a:p>
                  </a:txBody>
                  <a:tcPr marL="51435" marR="51435" marT="34286" marB="34286"/>
                </a:tc>
                <a:tc>
                  <a:txBody>
                    <a:bodyPr/>
                    <a:lstStyle/>
                    <a:p>
                      <a:pPr marL="0" lvl="0" indent="0" algn="just">
                        <a:buFont typeface="+mj-lt"/>
                        <a:buNone/>
                      </a:pPr>
                      <a:r>
                        <a:rPr kumimoji="0" lang="en-US" sz="1400" b="0" kern="1200" dirty="0">
                          <a:solidFill>
                            <a:schemeClr val="tx1"/>
                          </a:solidFill>
                          <a:effectLst/>
                          <a:latin typeface="Times" panose="02020603050405020304" pitchFamily="18" charset="0"/>
                          <a:ea typeface="+mn-ea"/>
                          <a:cs typeface="Times" panose="02020603050405020304" pitchFamily="18" charset="0"/>
                        </a:rPr>
                        <a:t>A one stop solution for Research and development for aspiring researchers who opted for Ayurveda based studies</a:t>
                      </a:r>
                      <a:r>
                        <a:rPr kumimoji="0" lang="en-US" sz="1400" b="0" kern="1200" baseline="0" dirty="0">
                          <a:solidFill>
                            <a:schemeClr val="tx1"/>
                          </a:solidFill>
                          <a:effectLst/>
                          <a:latin typeface="Times" panose="02020603050405020304" pitchFamily="18" charset="0"/>
                          <a:ea typeface="+mn-ea"/>
                          <a:cs typeface="Times" panose="02020603050405020304" pitchFamily="18" charset="0"/>
                        </a:rPr>
                        <a:t> and </a:t>
                      </a:r>
                      <a:r>
                        <a:rPr kumimoji="0" lang="en-US" sz="1400" b="0" kern="1200" dirty="0">
                          <a:solidFill>
                            <a:schemeClr val="tx1"/>
                          </a:solidFill>
                          <a:effectLst/>
                          <a:latin typeface="Times" panose="02020603050405020304" pitchFamily="18" charset="0"/>
                          <a:ea typeface="+mn-ea"/>
                          <a:cs typeface="Times" panose="02020603050405020304" pitchFamily="18" charset="0"/>
                        </a:rPr>
                        <a:t>Research guidance on request for free of cost by experienced Scientists, Clinicians dedicated for R&amp;D in Ayurveda. </a:t>
                      </a:r>
                    </a:p>
                  </a:txBody>
                  <a:tcPr marL="51435" marR="51435" marT="34286" marB="34286"/>
                </a:tc>
                <a:extLst>
                  <a:ext uri="{0D108BD9-81ED-4DB2-BD59-A6C34878D82A}">
                    <a16:rowId xmlns:a16="http://schemas.microsoft.com/office/drawing/2014/main" val="10003"/>
                  </a:ext>
                </a:extLst>
              </a:tr>
            </a:tbl>
          </a:graphicData>
        </a:graphic>
      </p:graphicFrame>
      <p:pic>
        <p:nvPicPr>
          <p:cNvPr id="74770"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57350" y="857250"/>
            <a:ext cx="24574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1"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1" y="1885951"/>
            <a:ext cx="2516981" cy="1021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2"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57350" y="2971800"/>
            <a:ext cx="2571750" cy="1106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3"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57350" y="4114800"/>
            <a:ext cx="255389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885950" y="114300"/>
            <a:ext cx="5429250" cy="415498"/>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algn="ctr" defTabSz="685800" fontAlgn="base">
              <a:spcBef>
                <a:spcPct val="0"/>
              </a:spcBef>
              <a:spcAft>
                <a:spcPct val="0"/>
              </a:spcAft>
              <a:buClrTx/>
              <a:defRPr/>
            </a:pPr>
            <a:r>
              <a:rPr lang="en-US" sz="2100" b="1" kern="1200" dirty="0">
                <a:solidFill>
                  <a:prstClr val="black"/>
                </a:solidFill>
                <a:latin typeface="Times" panose="02020603050405020304" pitchFamily="18" charset="0"/>
                <a:cs typeface="Times" panose="02020603050405020304" pitchFamily="18" charset="0"/>
              </a:rPr>
              <a:t>IT INITIATIVES </a:t>
            </a:r>
          </a:p>
        </p:txBody>
      </p:sp>
      <p:sp>
        <p:nvSpPr>
          <p:cNvPr id="10" name="Slide Number Placeholder 9"/>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557213" indent="-214313" eaLnBrk="0" hangingPunct="0">
              <a:defRPr>
                <a:solidFill>
                  <a:schemeClr val="tx1"/>
                </a:solidFill>
                <a:latin typeface="Arial" panose="020B0604020202020204" pitchFamily="34" charset="0"/>
                <a:cs typeface="Arial" panose="020B0604020202020204" pitchFamily="34" charset="0"/>
              </a:defRPr>
            </a:lvl2pPr>
            <a:lvl3pPr marL="857250" indent="-171450" eaLnBrk="0" hangingPunct="0">
              <a:defRPr>
                <a:solidFill>
                  <a:schemeClr val="tx1"/>
                </a:solidFill>
                <a:latin typeface="Arial" panose="020B0604020202020204" pitchFamily="34" charset="0"/>
                <a:cs typeface="Arial" panose="020B0604020202020204" pitchFamily="34" charset="0"/>
              </a:defRPr>
            </a:lvl3pPr>
            <a:lvl4pPr marL="1200150" indent="-171450" eaLnBrk="0" hangingPunct="0">
              <a:defRPr>
                <a:solidFill>
                  <a:schemeClr val="tx1"/>
                </a:solidFill>
                <a:latin typeface="Arial" panose="020B0604020202020204" pitchFamily="34" charset="0"/>
                <a:cs typeface="Arial" panose="020B0604020202020204" pitchFamily="34" charset="0"/>
              </a:defRPr>
            </a:lvl4pPr>
            <a:lvl5pPr marL="1543050" indent="-171450" eaLnBrk="0" hangingPunct="0">
              <a:defRPr>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eaLnBrk="1" fontAlgn="base" hangingPunct="1">
              <a:spcBef>
                <a:spcPct val="0"/>
              </a:spcBef>
              <a:spcAft>
                <a:spcPct val="0"/>
              </a:spcAft>
              <a:buClrTx/>
            </a:pPr>
            <a:fld id="{9086762C-F288-4BF7-A26B-7AC4458789F3}" type="slidenum">
              <a:rPr lang="en-US" altLang="en-US" kern="1200">
                <a:solidFill>
                  <a:srgbClr val="898989"/>
                </a:solidFill>
                <a:latin typeface="Calibri" panose="020F0502020204030204" pitchFamily="34" charset="0"/>
                <a:ea typeface="+mn-ea"/>
              </a:rPr>
              <a:pPr defTabSz="685800" eaLnBrk="1" fontAlgn="base" hangingPunct="1">
                <a:spcBef>
                  <a:spcPct val="0"/>
                </a:spcBef>
                <a:spcAft>
                  <a:spcPct val="0"/>
                </a:spcAft>
                <a:buClrTx/>
              </a:pPr>
              <a:t>53</a:t>
            </a:fld>
            <a:endParaRPr lang="en-US" altLang="en-US" kern="1200">
              <a:solidFill>
                <a:srgbClr val="898989"/>
              </a:solidFill>
              <a:latin typeface="Calibri" panose="020F0502020204030204" pitchFamily="34" charset="0"/>
              <a:ea typeface="+mn-ea"/>
            </a:endParaRPr>
          </a:p>
        </p:txBody>
      </p:sp>
    </p:spTree>
    <p:extLst>
      <p:ext uri="{BB962C8B-B14F-4D97-AF65-F5344CB8AC3E}">
        <p14:creationId xmlns:p14="http://schemas.microsoft.com/office/powerpoint/2010/main" val="42438644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12336" y="2636891"/>
            <a:ext cx="7500485" cy="1159800"/>
          </a:xfrm>
          <a:ln>
            <a:noFill/>
          </a:ln>
        </p:spPr>
        <p:style>
          <a:lnRef idx="2">
            <a:schemeClr val="dk1"/>
          </a:lnRef>
          <a:fillRef idx="1">
            <a:schemeClr val="lt1"/>
          </a:fillRef>
          <a:effectRef idx="0">
            <a:schemeClr val="dk1"/>
          </a:effectRef>
          <a:fontRef idx="minor">
            <a:schemeClr val="dk1"/>
          </a:fontRef>
        </p:style>
        <p:txBody>
          <a:bodyPr/>
          <a:lstStyle/>
          <a:p>
            <a:r>
              <a:rPr lang="en-US" sz="3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itchFamily="18" charset="0"/>
                <a:cs typeface="Times New Roman" pitchFamily="18" charset="0"/>
              </a:rPr>
              <a:t>CAPACITY BUILDING  </a:t>
            </a:r>
            <a:endParaRPr lang="en-IN" sz="3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88610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r>
              <a:rPr lang="en-US" altLang="en-US" sz="2400" b="1" dirty="0" err="1">
                <a:latin typeface="Times" panose="02020603050405020304" pitchFamily="18" charset="0"/>
              </a:rPr>
              <a:t>Panchakarma</a:t>
            </a:r>
            <a:r>
              <a:rPr lang="en-US" altLang="en-US" sz="2400" b="1" dirty="0">
                <a:latin typeface="Times" panose="02020603050405020304" pitchFamily="18" charset="0"/>
              </a:rPr>
              <a:t> Training Course</a:t>
            </a:r>
            <a:endParaRPr lang="en-IN" altLang="en-US" sz="2400" b="1" dirty="0">
              <a:latin typeface="Times" panose="02020603050405020304" pitchFamily="18" charset="0"/>
            </a:endParaRPr>
          </a:p>
        </p:txBody>
      </p:sp>
      <p:pic>
        <p:nvPicPr>
          <p:cNvPr id="81923"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1485900" y="1543050"/>
            <a:ext cx="6229350" cy="3314700"/>
          </a:xfrm>
        </p:spPr>
      </p:pic>
      <p:sp>
        <p:nvSpPr>
          <p:cNvPr id="81924" name="TextBox 4"/>
          <p:cNvSpPr txBox="1">
            <a:spLocks noChangeArrowheads="1"/>
          </p:cNvSpPr>
          <p:nvPr/>
        </p:nvSpPr>
        <p:spPr bwMode="auto">
          <a:xfrm>
            <a:off x="1657350" y="971550"/>
            <a:ext cx="60579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500" b="1" dirty="0">
                <a:latin typeface="Times" panose="02020603050405020304" pitchFamily="18" charset="0"/>
              </a:rPr>
              <a:t>Affiliated to Health Sector Skill Council (HSSC) – National Skill Development Corporation (NSDC)</a:t>
            </a:r>
          </a:p>
        </p:txBody>
      </p:sp>
    </p:spTree>
    <p:extLst>
      <p:ext uri="{BB962C8B-B14F-4D97-AF65-F5344CB8AC3E}">
        <p14:creationId xmlns:p14="http://schemas.microsoft.com/office/powerpoint/2010/main" val="38582594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r>
              <a:rPr lang="en-US" altLang="en-US" dirty="0">
                <a:latin typeface="Times" panose="02020603050405020304" pitchFamily="18" charset="0"/>
              </a:rPr>
              <a:t>AYUSH PhD Fellowship </a:t>
            </a:r>
            <a:endParaRPr lang="en-IN" altLang="en-US" dirty="0">
              <a:latin typeface="Times" panose="02020603050405020304" pitchFamily="18" charset="0"/>
            </a:endParaRPr>
          </a:p>
        </p:txBody>
      </p:sp>
      <p:graphicFrame>
        <p:nvGraphicFramePr>
          <p:cNvPr id="4" name="Content Placeholder 3"/>
          <p:cNvGraphicFramePr>
            <a:graphicFrameLocks noGrp="1"/>
          </p:cNvGraphicFramePr>
          <p:nvPr>
            <p:ph idx="1"/>
          </p:nvPr>
        </p:nvGraphicFramePr>
        <p:xfrm>
          <a:off x="1485900" y="1028700"/>
          <a:ext cx="3771900" cy="171450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p:cNvGraphicFramePr>
          <p:nvPr/>
        </p:nvGraphicFramePr>
        <p:xfrm>
          <a:off x="1657350" y="2743200"/>
          <a:ext cx="5600700" cy="2149078"/>
        </p:xfrm>
        <a:graphic>
          <a:graphicData uri="http://schemas.openxmlformats.org/drawingml/2006/chart">
            <c:chart xmlns:c="http://schemas.openxmlformats.org/drawingml/2006/chart" xmlns:r="http://schemas.openxmlformats.org/officeDocument/2006/relationships" r:id="rId3"/>
          </a:graphicData>
        </a:graphic>
      </p:graphicFrame>
      <p:sp>
        <p:nvSpPr>
          <p:cNvPr id="80901" name="TextBox 6"/>
          <p:cNvSpPr txBox="1">
            <a:spLocks noChangeArrowheads="1"/>
          </p:cNvSpPr>
          <p:nvPr/>
        </p:nvSpPr>
        <p:spPr bwMode="auto">
          <a:xfrm>
            <a:off x="5372100" y="1200151"/>
            <a:ext cx="2286000"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Char char="•"/>
            </a:pPr>
            <a:r>
              <a:rPr lang="en-US" altLang="en-US" sz="1500" b="1" dirty="0">
                <a:latin typeface="Times" panose="02020603050405020304" pitchFamily="18" charset="0"/>
              </a:rPr>
              <a:t>Implemented in 2016</a:t>
            </a:r>
          </a:p>
          <a:p>
            <a:pPr eaLnBrk="1" hangingPunct="1">
              <a:buFont typeface="Arial" panose="020B0604020202020204" pitchFamily="34" charset="0"/>
              <a:buChar char="•"/>
            </a:pPr>
            <a:r>
              <a:rPr lang="en-IN" altLang="en-US" sz="1500" b="1" dirty="0">
                <a:latin typeface="Times" panose="02020603050405020304" pitchFamily="18" charset="0"/>
              </a:rPr>
              <a:t>No. of Scholars: 25</a:t>
            </a:r>
            <a:endParaRPr lang="en-US" altLang="en-US" sz="1500" b="1" dirty="0">
              <a:latin typeface="Times" panose="02020603050405020304" pitchFamily="18" charset="0"/>
            </a:endParaRPr>
          </a:p>
          <a:p>
            <a:pPr eaLnBrk="1" hangingPunct="1"/>
            <a:r>
              <a:rPr lang="en-US" altLang="en-US" sz="1500" b="1" dirty="0">
                <a:latin typeface="Times" panose="02020603050405020304" pitchFamily="18" charset="0"/>
              </a:rPr>
              <a:t>   AYUSH scholar: 19</a:t>
            </a:r>
          </a:p>
          <a:p>
            <a:pPr eaLnBrk="1" hangingPunct="1"/>
            <a:r>
              <a:rPr lang="en-US" altLang="en-US" sz="1500" b="1" dirty="0">
                <a:latin typeface="Times" panose="02020603050405020304" pitchFamily="18" charset="0"/>
              </a:rPr>
              <a:t>   Non-AYUSH :06</a:t>
            </a:r>
          </a:p>
          <a:p>
            <a:pPr eaLnBrk="1" hangingPunct="1">
              <a:buFont typeface="Arial" panose="020B0604020202020204" pitchFamily="34" charset="0"/>
              <a:buChar char="•"/>
            </a:pPr>
            <a:r>
              <a:rPr lang="en-IN" altLang="en-US" sz="1500" b="1" dirty="0">
                <a:latin typeface="Times" panose="02020603050405020304" pitchFamily="18" charset="0"/>
              </a:rPr>
              <a:t>No. of Universities: 11</a:t>
            </a:r>
          </a:p>
        </p:txBody>
      </p:sp>
    </p:spTree>
    <p:extLst>
      <p:ext uri="{BB962C8B-B14F-4D97-AF65-F5344CB8AC3E}">
        <p14:creationId xmlns:p14="http://schemas.microsoft.com/office/powerpoint/2010/main" val="31812707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4689" y="230736"/>
            <a:ext cx="7889311" cy="912473"/>
          </a:xfrm>
        </p:spPr>
        <p:style>
          <a:lnRef idx="3">
            <a:schemeClr val="lt1"/>
          </a:lnRef>
          <a:fillRef idx="1">
            <a:schemeClr val="accent3"/>
          </a:fillRef>
          <a:effectRef idx="1">
            <a:schemeClr val="accent3"/>
          </a:effectRef>
          <a:fontRef idx="minor">
            <a:schemeClr val="lt1"/>
          </a:fontRef>
        </p:style>
        <p:txBody>
          <a:bodyPr>
            <a:normAutofit fontScale="90000"/>
          </a:bodyPr>
          <a:lstStyle/>
          <a:p>
            <a:r>
              <a:rPr lang="en-IN" dirty="0">
                <a:latin typeface="Times" panose="02020603050405020304" pitchFamily="18" charset="0"/>
                <a:cs typeface="Times" panose="02020603050405020304" pitchFamily="18" charset="0"/>
              </a:rPr>
              <a:t>Research Publications: CCRAS</a:t>
            </a:r>
            <a:br>
              <a:rPr lang="en-IN" dirty="0">
                <a:latin typeface="Times" panose="02020603050405020304" pitchFamily="18" charset="0"/>
                <a:cs typeface="Times" panose="02020603050405020304" pitchFamily="18" charset="0"/>
              </a:rPr>
            </a:br>
            <a:r>
              <a:rPr lang="en-IN" sz="3129" dirty="0">
                <a:latin typeface="Times" panose="02020603050405020304" pitchFamily="18" charset="0"/>
                <a:cs typeface="Times" panose="02020603050405020304" pitchFamily="18" charset="0"/>
              </a:rPr>
              <a:t>(Total publications 3946)</a:t>
            </a:r>
          </a:p>
        </p:txBody>
      </p:sp>
      <p:graphicFrame>
        <p:nvGraphicFramePr>
          <p:cNvPr id="4" name="Content Placeholder 3"/>
          <p:cNvGraphicFramePr>
            <a:graphicFrameLocks noGrp="1"/>
          </p:cNvGraphicFramePr>
          <p:nvPr>
            <p:ph idx="1"/>
          </p:nvPr>
        </p:nvGraphicFramePr>
        <p:xfrm>
          <a:off x="1116977" y="1200224"/>
          <a:ext cx="7091891" cy="205495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Diagram 11"/>
          <p:cNvGraphicFramePr/>
          <p:nvPr/>
        </p:nvGraphicFramePr>
        <p:xfrm>
          <a:off x="935133" y="3369205"/>
          <a:ext cx="5898463" cy="11059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6" name="Group 15"/>
          <p:cNvGrpSpPr/>
          <p:nvPr/>
        </p:nvGrpSpPr>
        <p:grpSpPr>
          <a:xfrm>
            <a:off x="6957993" y="3120412"/>
            <a:ext cx="1174615" cy="1384558"/>
            <a:chOff x="5240041" y="1176940"/>
            <a:chExt cx="2178613" cy="2636202"/>
          </a:xfrm>
        </p:grpSpPr>
        <p:sp>
          <p:nvSpPr>
            <p:cNvPr id="17" name="Flowchart: Process 16"/>
            <p:cNvSpPr/>
            <p:nvPr/>
          </p:nvSpPr>
          <p:spPr>
            <a:xfrm>
              <a:off x="5240041" y="1176940"/>
              <a:ext cx="2178613" cy="2636202"/>
            </a:xfrm>
            <a:prstGeom prst="flowChartProcess">
              <a:avLst/>
            </a:prstGeom>
            <a:blipFill rotWithShape="0">
              <a:blip r:embed="rId8" cstate="print"/>
              <a:stretch>
                <a:fillRect/>
              </a:stretch>
            </a:bli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8" name="Flowchart: Process 4"/>
            <p:cNvSpPr/>
            <p:nvPr/>
          </p:nvSpPr>
          <p:spPr>
            <a:xfrm>
              <a:off x="5240041" y="1176940"/>
              <a:ext cx="2178613" cy="26362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6151" tIns="56151" rIns="56151" bIns="56151" numCol="1" spcCol="1270" anchor="ctr" anchorCtr="0">
              <a:noAutofit/>
            </a:bodyPr>
            <a:lstStyle/>
            <a:p>
              <a:pPr algn="ctr" defTabSz="1965268">
                <a:lnSpc>
                  <a:spcPct val="90000"/>
                </a:lnSpc>
                <a:spcAft>
                  <a:spcPct val="35000"/>
                </a:spcAft>
              </a:pPr>
              <a:endParaRPr lang="en-US" sz="4421" dirty="0">
                <a:solidFill>
                  <a:prstClr val="white"/>
                </a:solidFill>
              </a:endParaRPr>
            </a:p>
          </p:txBody>
        </p:sp>
      </p:grpSp>
    </p:spTree>
    <p:extLst>
      <p:ext uri="{BB962C8B-B14F-4D97-AF65-F5344CB8AC3E}">
        <p14:creationId xmlns:p14="http://schemas.microsoft.com/office/powerpoint/2010/main" val="3980718654"/>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THANK YOU </a:t>
            </a:r>
            <a:endParaRPr lang="en-IN"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4" name="Slide Number Placeholder 3"/>
          <p:cNvSpPr>
            <a:spLocks noGrp="1"/>
          </p:cNvSpPr>
          <p:nvPr>
            <p:ph type="sldNum" idx="4294967295"/>
          </p:nvPr>
        </p:nvSpPr>
        <p:spPr>
          <a:xfrm>
            <a:off x="8594725" y="4697413"/>
            <a:ext cx="549275" cy="312737"/>
          </a:xfrm>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58</a:t>
            </a:fld>
            <a:endParaRPr lang="en"/>
          </a:p>
        </p:txBody>
      </p:sp>
    </p:spTree>
    <p:extLst>
      <p:ext uri="{BB962C8B-B14F-4D97-AF65-F5344CB8AC3E}">
        <p14:creationId xmlns:p14="http://schemas.microsoft.com/office/powerpoint/2010/main" val="33830531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321A64C-EFFD-4261-BEC8-43F673ED2624}" type="slidenum">
              <a:rPr lang="en-US" smtClean="0"/>
              <a:pPr>
                <a:defRPr/>
              </a:pPr>
              <a:t>6</a:t>
            </a:fld>
            <a:endParaRPr lang="en-US"/>
          </a:p>
        </p:txBody>
      </p:sp>
      <p:graphicFrame>
        <p:nvGraphicFramePr>
          <p:cNvPr id="8" name="Content Placeholder 7"/>
          <p:cNvGraphicFramePr>
            <a:graphicFrameLocks noGrp="1"/>
          </p:cNvGraphicFramePr>
          <p:nvPr>
            <p:ph idx="1"/>
          </p:nvPr>
        </p:nvGraphicFramePr>
        <p:xfrm>
          <a:off x="707365" y="1354347"/>
          <a:ext cx="8284236" cy="3194794"/>
        </p:xfrm>
        <a:graphic>
          <a:graphicData uri="http://schemas.openxmlformats.org/drawingml/2006/table">
            <a:tbl>
              <a:tblPr firstRow="1" bandRow="1">
                <a:tableStyleId>{5C22544A-7EE6-4342-B048-85BDC9FD1C3A}</a:tableStyleId>
              </a:tblPr>
              <a:tblGrid>
                <a:gridCol w="910357">
                  <a:extLst>
                    <a:ext uri="{9D8B030D-6E8A-4147-A177-3AD203B41FA5}">
                      <a16:colId xmlns:a16="http://schemas.microsoft.com/office/drawing/2014/main" val="20000"/>
                    </a:ext>
                  </a:extLst>
                </a:gridCol>
                <a:gridCol w="3449768">
                  <a:extLst>
                    <a:ext uri="{9D8B030D-6E8A-4147-A177-3AD203B41FA5}">
                      <a16:colId xmlns:a16="http://schemas.microsoft.com/office/drawing/2014/main" val="20001"/>
                    </a:ext>
                  </a:extLst>
                </a:gridCol>
                <a:gridCol w="1046430">
                  <a:extLst>
                    <a:ext uri="{9D8B030D-6E8A-4147-A177-3AD203B41FA5}">
                      <a16:colId xmlns:a16="http://schemas.microsoft.com/office/drawing/2014/main" val="20002"/>
                    </a:ext>
                  </a:extLst>
                </a:gridCol>
                <a:gridCol w="2877681">
                  <a:extLst>
                    <a:ext uri="{9D8B030D-6E8A-4147-A177-3AD203B41FA5}">
                      <a16:colId xmlns:a16="http://schemas.microsoft.com/office/drawing/2014/main" val="20003"/>
                    </a:ext>
                  </a:extLst>
                </a:gridCol>
              </a:tblGrid>
              <a:tr h="780950">
                <a:tc>
                  <a:txBody>
                    <a:bodyPr/>
                    <a:lstStyle/>
                    <a:p>
                      <a:r>
                        <a:rPr lang="en-US" sz="1500" dirty="0" err="1">
                          <a:latin typeface="Times" pitchFamily="18" charset="0"/>
                          <a:cs typeface="Times" pitchFamily="18" charset="0"/>
                        </a:rPr>
                        <a:t>S.No</a:t>
                      </a:r>
                      <a:endParaRPr lang="en-US" sz="1500" dirty="0">
                        <a:solidFill>
                          <a:schemeClr val="tx1">
                            <a:lumMod val="95000"/>
                            <a:lumOff val="5000"/>
                          </a:schemeClr>
                        </a:solidFill>
                        <a:latin typeface="Times" pitchFamily="18" charset="0"/>
                        <a:cs typeface="Times" pitchFamily="18"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a:latin typeface="Times" pitchFamily="18" charset="0"/>
                          <a:cs typeface="Times" pitchFamily="18" charset="0"/>
                        </a:rPr>
                        <a:t>Government  Initiatives </a:t>
                      </a:r>
                    </a:p>
                    <a:p>
                      <a:endParaRPr lang="en-US" sz="1500" dirty="0">
                        <a:solidFill>
                          <a:schemeClr val="tx1">
                            <a:lumMod val="95000"/>
                            <a:lumOff val="5000"/>
                          </a:schemeClr>
                        </a:solidFill>
                        <a:latin typeface="Times" pitchFamily="18" charset="0"/>
                        <a:cs typeface="Times" pitchFamily="18"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Times" pitchFamily="18" charset="0"/>
                          <a:cs typeface="Times" pitchFamily="18" charset="0"/>
                        </a:rPr>
                        <a:t>Period</a:t>
                      </a:r>
                      <a:r>
                        <a:rPr lang="en-US" sz="1500" baseline="0" dirty="0">
                          <a:latin typeface="Times" pitchFamily="18" charset="0"/>
                          <a:cs typeface="Times" pitchFamily="18" charset="0"/>
                        </a:rPr>
                        <a:t> </a:t>
                      </a:r>
                      <a:endParaRPr lang="en-US" sz="1500" b="1" dirty="0">
                        <a:solidFill>
                          <a:schemeClr val="tx1">
                            <a:lumMod val="95000"/>
                            <a:lumOff val="5000"/>
                          </a:schemeClr>
                        </a:solidFill>
                        <a:latin typeface="Times" pitchFamily="18" charset="0"/>
                        <a:cs typeface="Times" pitchFamily="18"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a:latin typeface="Times" pitchFamily="18" charset="0"/>
                          <a:cs typeface="Times" pitchFamily="18" charset="0"/>
                        </a:rPr>
                        <a:t>Details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500" dirty="0">
                        <a:solidFill>
                          <a:schemeClr val="tx1">
                            <a:lumMod val="95000"/>
                            <a:lumOff val="5000"/>
                          </a:schemeClr>
                        </a:solidFill>
                        <a:latin typeface="Times" pitchFamily="18" charset="0"/>
                        <a:cs typeface="Times" pitchFamily="18"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396243">
                <a:tc>
                  <a:txBody>
                    <a:bodyPr/>
                    <a:lstStyle/>
                    <a:p>
                      <a:pPr marL="342900" indent="-342900" algn="just">
                        <a:buFont typeface="+mj-lt"/>
                        <a:buNone/>
                      </a:pPr>
                      <a:r>
                        <a:rPr lang="en-US" sz="1500" dirty="0">
                          <a:latin typeface="Times" pitchFamily="18" charset="0"/>
                          <a:cs typeface="Times" pitchFamily="18" charset="0"/>
                        </a:rPr>
                        <a:t>4. </a:t>
                      </a:r>
                      <a:endParaRPr lang="en-US" sz="1500" b="1" dirty="0">
                        <a:solidFill>
                          <a:schemeClr val="tx1">
                            <a:lumMod val="95000"/>
                            <a:lumOff val="5000"/>
                          </a:schemeClr>
                        </a:solidFill>
                        <a:latin typeface="Times" pitchFamily="18" charset="0"/>
                        <a:cs typeface="Times" pitchFamily="18"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1200" kern="1200" baseline="0" dirty="0">
                          <a:solidFill>
                            <a:schemeClr val="tx2">
                              <a:lumMod val="10000"/>
                            </a:schemeClr>
                          </a:solidFill>
                          <a:latin typeface="Times" pitchFamily="18" charset="0"/>
                          <a:cs typeface="Times" pitchFamily="18" charset="0"/>
                        </a:rPr>
                        <a:t>New Millennium Indian Technology Leadership Initiative (NMITLI)  Herbal  Project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2">
                              <a:lumMod val="10000"/>
                            </a:schemeClr>
                          </a:solidFill>
                          <a:latin typeface="Times" pitchFamily="18" charset="0"/>
                          <a:cs typeface="Times" pitchFamily="18" charset="0"/>
                        </a:rPr>
                        <a:t>Council for Scientific and Industrial</a:t>
                      </a:r>
                      <a:r>
                        <a:rPr lang="en-US" sz="1200" baseline="0" dirty="0">
                          <a:solidFill>
                            <a:schemeClr val="tx2">
                              <a:lumMod val="10000"/>
                            </a:schemeClr>
                          </a:solidFill>
                          <a:latin typeface="Times" pitchFamily="18" charset="0"/>
                          <a:cs typeface="Times" pitchFamily="18" charset="0"/>
                        </a:rPr>
                        <a:t> </a:t>
                      </a:r>
                      <a:r>
                        <a:rPr lang="en-US" sz="1200" dirty="0">
                          <a:solidFill>
                            <a:schemeClr val="tx2">
                              <a:lumMod val="10000"/>
                            </a:schemeClr>
                          </a:solidFill>
                          <a:latin typeface="Times" pitchFamily="18" charset="0"/>
                          <a:cs typeface="Times" pitchFamily="18" charset="0"/>
                        </a:rPr>
                        <a:t> Research (CSIR),Government</a:t>
                      </a:r>
                      <a:r>
                        <a:rPr lang="en-US" sz="1200" baseline="0" dirty="0">
                          <a:solidFill>
                            <a:schemeClr val="tx2">
                              <a:lumMod val="10000"/>
                            </a:schemeClr>
                          </a:solidFill>
                          <a:latin typeface="Times" pitchFamily="18" charset="0"/>
                          <a:cs typeface="Times" pitchFamily="18" charset="0"/>
                        </a:rPr>
                        <a:t> of India </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solidFill>
                            <a:schemeClr val="tx2">
                              <a:lumMod val="10000"/>
                            </a:schemeClr>
                          </a:solidFill>
                          <a:latin typeface="Times" pitchFamily="18" charset="0"/>
                          <a:cs typeface="Times" pitchFamily="18" charset="0"/>
                        </a:rPr>
                        <a:t>2002</a:t>
                      </a:r>
                      <a:endParaRPr lang="en-US" sz="1200" b="1" dirty="0">
                        <a:solidFill>
                          <a:schemeClr val="tx2">
                            <a:lumMod val="10000"/>
                          </a:schemeClr>
                        </a:solidFill>
                        <a:latin typeface="Times" pitchFamily="18" charset="0"/>
                        <a:cs typeface="Times" pitchFamily="18"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2">
                              <a:lumMod val="10000"/>
                            </a:schemeClr>
                          </a:solidFill>
                          <a:latin typeface="Times" pitchFamily="18" charset="0"/>
                          <a:cs typeface="Times" pitchFamily="18" charset="0"/>
                        </a:rPr>
                        <a:t>Fast track innovation driven development of herbals through contemporary science and technology</a:t>
                      </a:r>
                      <a:endParaRPr lang="en-US" sz="1200" dirty="0">
                        <a:solidFill>
                          <a:schemeClr val="tx2">
                            <a:lumMod val="10000"/>
                          </a:schemeClr>
                        </a:solidFill>
                        <a:latin typeface="Times" pitchFamily="18" charset="0"/>
                        <a:cs typeface="Times" pitchFamily="18"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017601">
                <a:tc>
                  <a:txBody>
                    <a:bodyPr/>
                    <a:lstStyle/>
                    <a:p>
                      <a:pPr marL="342900" indent="-342900">
                        <a:buFont typeface="+mj-lt"/>
                        <a:buNone/>
                      </a:pPr>
                      <a:r>
                        <a:rPr lang="en-US" sz="1500" dirty="0">
                          <a:latin typeface="Times" pitchFamily="18" charset="0"/>
                          <a:cs typeface="Times" pitchFamily="18" charset="0"/>
                        </a:rPr>
                        <a:t>5.</a:t>
                      </a:r>
                      <a:endParaRPr lang="en-US" sz="1500" b="1" dirty="0">
                        <a:solidFill>
                          <a:schemeClr val="tx1">
                            <a:lumMod val="95000"/>
                            <a:lumOff val="5000"/>
                          </a:schemeClr>
                        </a:solidFill>
                        <a:latin typeface="Times" pitchFamily="18" charset="0"/>
                        <a:cs typeface="Times" pitchFamily="18"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200" dirty="0">
                          <a:solidFill>
                            <a:schemeClr val="tx2">
                              <a:lumMod val="10000"/>
                            </a:schemeClr>
                          </a:solidFill>
                          <a:latin typeface="Times" pitchFamily="18" charset="0"/>
                          <a:cs typeface="Times" pitchFamily="18" charset="0"/>
                        </a:rPr>
                        <a:t>Golden Triangle Project(GTP) </a:t>
                      </a:r>
                    </a:p>
                    <a:p>
                      <a:r>
                        <a:rPr lang="en-US" sz="1200" dirty="0">
                          <a:solidFill>
                            <a:schemeClr val="tx2">
                              <a:lumMod val="10000"/>
                            </a:schemeClr>
                          </a:solidFill>
                          <a:latin typeface="Times" pitchFamily="18" charset="0"/>
                          <a:cs typeface="Times" pitchFamily="18" charset="0"/>
                        </a:rPr>
                        <a:t>Department of AYUSH</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2">
                              <a:lumMod val="10000"/>
                            </a:schemeClr>
                          </a:solidFill>
                          <a:latin typeface="Times" pitchFamily="18" charset="0"/>
                          <a:cs typeface="Times" pitchFamily="18" charset="0"/>
                        </a:rPr>
                        <a:t>Ministry of Health and Family Welfare, Government of India</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1200" dirty="0">
                          <a:solidFill>
                            <a:schemeClr val="tx2">
                              <a:lumMod val="10000"/>
                            </a:schemeClr>
                          </a:solidFill>
                          <a:latin typeface="Times" pitchFamily="18" charset="0"/>
                          <a:cs typeface="Times" pitchFamily="18" charset="0"/>
                        </a:rPr>
                        <a:t>2005</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200" dirty="0">
                          <a:solidFill>
                            <a:schemeClr val="tx2">
                              <a:lumMod val="10000"/>
                            </a:schemeClr>
                          </a:solidFill>
                          <a:latin typeface="Times" pitchFamily="18" charset="0"/>
                          <a:cs typeface="Times" pitchFamily="18" charset="0"/>
                        </a:rPr>
                        <a:t>Scientific Validation of Ayurvedic Formulations </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2" name="Title 1"/>
          <p:cNvSpPr>
            <a:spLocks noGrp="1"/>
          </p:cNvSpPr>
          <p:nvPr>
            <p:ph type="title"/>
          </p:nvPr>
        </p:nvSpPr>
        <p:spPr>
          <a:xfrm>
            <a:off x="2355010" y="171450"/>
            <a:ext cx="5771073" cy="857250"/>
          </a:xfrm>
        </p:spPr>
        <p:style>
          <a:lnRef idx="3">
            <a:schemeClr val="lt1"/>
          </a:lnRef>
          <a:fillRef idx="1">
            <a:schemeClr val="accent4"/>
          </a:fillRef>
          <a:effectRef idx="1">
            <a:schemeClr val="accent4"/>
          </a:effectRef>
          <a:fontRef idx="minor">
            <a:schemeClr val="lt1"/>
          </a:fontRef>
        </p:style>
        <p:txBody>
          <a:bodyPr>
            <a:noAutofit/>
          </a:bodyPr>
          <a:lstStyle/>
          <a:p>
            <a:pPr algn="ctr" eaLnBrk="1" fontAlgn="auto" hangingPunct="1">
              <a:spcAft>
                <a:spcPts val="0"/>
              </a:spcAft>
              <a:defRPr/>
            </a:pPr>
            <a:r>
              <a:rPr lang="en-US" b="1" dirty="0">
                <a:solidFill>
                  <a:schemeClr val="tx2">
                    <a:lumMod val="10000"/>
                  </a:schemeClr>
                </a:solidFill>
                <a:latin typeface="Times" pitchFamily="18" charset="0"/>
                <a:cs typeface="Times" pitchFamily="18" charset="0"/>
              </a:rPr>
              <a:t>Research</a:t>
            </a:r>
            <a:r>
              <a:rPr lang="en-US" sz="4000" b="1" dirty="0">
                <a:solidFill>
                  <a:schemeClr val="tx2">
                    <a:lumMod val="10000"/>
                  </a:schemeClr>
                </a:solidFill>
                <a:latin typeface="Times" pitchFamily="18" charset="0"/>
                <a:cs typeface="Times" pitchFamily="18" charset="0"/>
              </a:rPr>
              <a:t> </a:t>
            </a:r>
            <a:r>
              <a:rPr lang="en-US" b="1" dirty="0">
                <a:solidFill>
                  <a:schemeClr val="tx2">
                    <a:lumMod val="10000"/>
                  </a:schemeClr>
                </a:solidFill>
                <a:latin typeface="Times" pitchFamily="18" charset="0"/>
                <a:cs typeface="Times" pitchFamily="18" charset="0"/>
              </a:rPr>
              <a:t>support </a:t>
            </a:r>
            <a:r>
              <a:rPr lang="en-US" sz="4000" b="1" dirty="0">
                <a:solidFill>
                  <a:schemeClr val="tx2">
                    <a:lumMod val="10000"/>
                  </a:schemeClr>
                </a:solidFill>
                <a:latin typeface="Times" pitchFamily="18" charset="0"/>
                <a:cs typeface="Times" pitchFamily="18" charset="0"/>
              </a:rPr>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71450"/>
            <a:ext cx="7620000" cy="857250"/>
          </a:xfrm>
        </p:spPr>
        <p:style>
          <a:lnRef idx="3">
            <a:schemeClr val="lt1"/>
          </a:lnRef>
          <a:fillRef idx="1">
            <a:schemeClr val="accent4"/>
          </a:fillRef>
          <a:effectRef idx="1">
            <a:schemeClr val="accent4"/>
          </a:effectRef>
          <a:fontRef idx="minor">
            <a:schemeClr val="lt1"/>
          </a:fontRef>
        </p:style>
        <p:txBody>
          <a:bodyPr>
            <a:noAutofit/>
          </a:bodyPr>
          <a:lstStyle/>
          <a:p>
            <a:r>
              <a:rPr lang="en-US" sz="2800" b="1" dirty="0">
                <a:solidFill>
                  <a:schemeClr val="tx2">
                    <a:lumMod val="10000"/>
                  </a:schemeClr>
                </a:solidFill>
                <a:latin typeface="Times" pitchFamily="18" charset="0"/>
                <a:cs typeface="Times" pitchFamily="18" charset="0"/>
              </a:rPr>
              <a:t>Major R&amp;D Contributors </a:t>
            </a:r>
            <a:endParaRPr lang="en-US" sz="2800" dirty="0">
              <a:solidFill>
                <a:schemeClr val="tx2">
                  <a:lumMod val="10000"/>
                </a:schemeClr>
              </a:solidFill>
              <a:latin typeface="Times" pitchFamily="18" charset="0"/>
              <a:cs typeface="Times" pitchFamily="18" charset="0"/>
            </a:endParaRPr>
          </a:p>
        </p:txBody>
      </p:sp>
      <p:sp>
        <p:nvSpPr>
          <p:cNvPr id="3" name="Content Placeholder 2"/>
          <p:cNvSpPr>
            <a:spLocks noGrp="1"/>
          </p:cNvSpPr>
          <p:nvPr>
            <p:ph idx="1"/>
          </p:nvPr>
        </p:nvSpPr>
        <p:spPr>
          <a:xfrm>
            <a:off x="966158" y="1200150"/>
            <a:ext cx="7568242" cy="3028950"/>
          </a:xfrm>
        </p:spPr>
        <p:txBody>
          <a:bodyPr>
            <a:normAutofit fontScale="25000" lnSpcReduction="20000"/>
          </a:bodyPr>
          <a:lstStyle/>
          <a:p>
            <a:pPr>
              <a:spcBef>
                <a:spcPts val="0"/>
              </a:spcBef>
              <a:buFont typeface="Wingdings" pitchFamily="2" charset="2"/>
              <a:buChar char="v"/>
            </a:pPr>
            <a:r>
              <a:rPr lang="en-US" sz="8600" b="1" dirty="0">
                <a:solidFill>
                  <a:schemeClr val="tx2">
                    <a:lumMod val="10000"/>
                  </a:schemeClr>
                </a:solidFill>
                <a:latin typeface="Times" pitchFamily="18" charset="0"/>
                <a:cs typeface="Times" pitchFamily="18" charset="0"/>
              </a:rPr>
              <a:t>AYUSH</a:t>
            </a:r>
            <a:r>
              <a:rPr lang="en-US" sz="8600" dirty="0">
                <a:solidFill>
                  <a:schemeClr val="tx2">
                    <a:lumMod val="10000"/>
                  </a:schemeClr>
                </a:solidFill>
                <a:latin typeface="Times" pitchFamily="18" charset="0"/>
                <a:cs typeface="Times" pitchFamily="18" charset="0"/>
              </a:rPr>
              <a:t> Research Councils</a:t>
            </a:r>
            <a:endParaRPr lang="en-US" sz="8600" b="1" dirty="0">
              <a:solidFill>
                <a:schemeClr val="tx2">
                  <a:lumMod val="10000"/>
                </a:schemeClr>
              </a:solidFill>
              <a:latin typeface="Times" pitchFamily="18" charset="0"/>
              <a:cs typeface="Times" pitchFamily="18" charset="0"/>
            </a:endParaRPr>
          </a:p>
          <a:p>
            <a:pPr>
              <a:spcBef>
                <a:spcPts val="0"/>
              </a:spcBef>
              <a:buFont typeface="Wingdings" pitchFamily="2" charset="2"/>
              <a:buChar char="v"/>
            </a:pPr>
            <a:r>
              <a:rPr lang="en-US" sz="8600" b="1" dirty="0">
                <a:solidFill>
                  <a:schemeClr val="tx2">
                    <a:lumMod val="10000"/>
                  </a:schemeClr>
                </a:solidFill>
                <a:latin typeface="Times" pitchFamily="18" charset="0"/>
                <a:cs typeface="Times" pitchFamily="18" charset="0"/>
              </a:rPr>
              <a:t>CSIR</a:t>
            </a:r>
            <a:r>
              <a:rPr lang="en-US" sz="8600" dirty="0">
                <a:solidFill>
                  <a:schemeClr val="tx2">
                    <a:lumMod val="10000"/>
                  </a:schemeClr>
                </a:solidFill>
                <a:latin typeface="Times" pitchFamily="18" charset="0"/>
                <a:cs typeface="Times" pitchFamily="18" charset="0"/>
              </a:rPr>
              <a:t>- Council for Scientific and Industrial Research </a:t>
            </a:r>
          </a:p>
          <a:p>
            <a:pPr>
              <a:buFont typeface="Wingdings" pitchFamily="2" charset="2"/>
              <a:buChar char="v"/>
            </a:pPr>
            <a:r>
              <a:rPr lang="en-US" sz="8600" b="1" dirty="0">
                <a:solidFill>
                  <a:schemeClr val="tx2">
                    <a:lumMod val="10000"/>
                  </a:schemeClr>
                </a:solidFill>
                <a:latin typeface="Times" pitchFamily="18" charset="0"/>
                <a:cs typeface="Times" pitchFamily="18" charset="0"/>
              </a:rPr>
              <a:t>ICMR</a:t>
            </a:r>
            <a:r>
              <a:rPr lang="en-US" sz="8600" dirty="0">
                <a:solidFill>
                  <a:schemeClr val="tx2">
                    <a:lumMod val="10000"/>
                  </a:schemeClr>
                </a:solidFill>
                <a:latin typeface="Times" pitchFamily="18" charset="0"/>
                <a:cs typeface="Times" pitchFamily="18" charset="0"/>
              </a:rPr>
              <a:t>- Indian Council of Medical Research</a:t>
            </a:r>
          </a:p>
          <a:p>
            <a:pPr>
              <a:buFont typeface="Wingdings" pitchFamily="2" charset="2"/>
              <a:buChar char="v"/>
            </a:pPr>
            <a:r>
              <a:rPr lang="en-US" sz="8600" dirty="0">
                <a:solidFill>
                  <a:schemeClr val="tx2">
                    <a:lumMod val="10000"/>
                  </a:schemeClr>
                </a:solidFill>
                <a:latin typeface="Times" pitchFamily="18" charset="0"/>
                <a:cs typeface="Times" pitchFamily="18" charset="0"/>
              </a:rPr>
              <a:t> National institutes , Universities </a:t>
            </a:r>
          </a:p>
          <a:p>
            <a:pPr algn="just">
              <a:buFont typeface="Wingdings" pitchFamily="2" charset="2"/>
              <a:buChar char="v"/>
            </a:pPr>
            <a:r>
              <a:rPr lang="en-US" sz="8600" dirty="0">
                <a:solidFill>
                  <a:schemeClr val="tx2">
                    <a:lumMod val="10000"/>
                  </a:schemeClr>
                </a:solidFill>
                <a:latin typeface="Times" pitchFamily="18" charset="0"/>
                <a:cs typeface="Times" pitchFamily="18" charset="0"/>
              </a:rPr>
              <a:t>Department of science and technology, department of biotechnology, various Universities, medical colleges, AYUSH colleges, NGOs,  hospitals, pharmaceutical industry etc. </a:t>
            </a:r>
          </a:p>
          <a:p>
            <a:endParaRPr lang="en-US" sz="2400" dirty="0">
              <a:solidFill>
                <a:schemeClr val="tx2">
                  <a:lumMod val="10000"/>
                </a:schemeClr>
              </a:solidFill>
              <a:latin typeface="Times" pitchFamily="18" charset="0"/>
              <a:cs typeface="Times" pitchFamily="18" charset="0"/>
            </a:endParaRPr>
          </a:p>
        </p:txBody>
      </p:sp>
      <p:sp>
        <p:nvSpPr>
          <p:cNvPr id="4" name="Slide Number Placeholder 3"/>
          <p:cNvSpPr>
            <a:spLocks noGrp="1"/>
          </p:cNvSpPr>
          <p:nvPr>
            <p:ph type="sldNum" sz="quarter" idx="12"/>
          </p:nvPr>
        </p:nvSpPr>
        <p:spPr/>
        <p:txBody>
          <a:bodyPr/>
          <a:lstStyle/>
          <a:p>
            <a:pPr>
              <a:defRPr/>
            </a:pPr>
            <a:fld id="{D6B164CD-DE0F-4CAA-BC26-3D172D213532}" type="slidenum">
              <a:rPr lang="en-US" smtClean="0"/>
              <a:pPr>
                <a:defRPr/>
              </a:pPr>
              <a:t>7</a:t>
            </a:fld>
            <a:endParaRPr lang="en-US"/>
          </a:p>
        </p:txBody>
      </p:sp>
      <p:sp>
        <p:nvSpPr>
          <p:cNvPr id="5" name="Rectangle 4"/>
          <p:cNvSpPr/>
          <p:nvPr/>
        </p:nvSpPr>
        <p:spPr>
          <a:xfrm>
            <a:off x="2286000" y="2329377"/>
            <a:ext cx="4572000" cy="523220"/>
          </a:xfrm>
          <a:prstGeom prst="rect">
            <a:avLst/>
          </a:prstGeom>
        </p:spPr>
        <p:txBody>
          <a:bodyPr>
            <a:spAutoFit/>
          </a:bodyPr>
          <a:lstStyle/>
          <a:p>
            <a:br>
              <a:rPr lang="en-US" b="1" cap="small" spc="200" dirty="0">
                <a:solidFill>
                  <a:schemeClr val="accent6">
                    <a:lumMod val="75000"/>
                  </a:schemeClr>
                </a:solidFill>
              </a:rPr>
            </a:b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3700" y="358388"/>
            <a:ext cx="6462600" cy="685408"/>
          </a:xfrm>
        </p:spPr>
        <p:style>
          <a:lnRef idx="3">
            <a:schemeClr val="lt1"/>
          </a:lnRef>
          <a:fillRef idx="1">
            <a:schemeClr val="accent4"/>
          </a:fillRef>
          <a:effectRef idx="1">
            <a:schemeClr val="accent4"/>
          </a:effectRef>
          <a:fontRef idx="minor">
            <a:schemeClr val="lt1"/>
          </a:fontRef>
        </p:style>
        <p:txBody>
          <a:bodyPr/>
          <a:lstStyle/>
          <a:p>
            <a:pPr algn="ctr"/>
            <a:r>
              <a:rPr lang="en-US" b="1" dirty="0">
                <a:solidFill>
                  <a:schemeClr val="tx2">
                    <a:lumMod val="10000"/>
                  </a:schemeClr>
                </a:solidFill>
                <a:latin typeface="Times" pitchFamily="18" charset="0"/>
                <a:cs typeface="Times" pitchFamily="18" charset="0"/>
              </a:rPr>
              <a:t>R&amp;D Policy Initiatives</a:t>
            </a:r>
            <a:endParaRPr lang="en-US" dirty="0">
              <a:solidFill>
                <a:schemeClr val="tx2">
                  <a:lumMod val="10000"/>
                </a:schemeClr>
              </a:solidFill>
              <a:latin typeface="Times" pitchFamily="18" charset="0"/>
              <a:cs typeface="Times" pitchFamily="18" charset="0"/>
            </a:endParaRPr>
          </a:p>
        </p:txBody>
      </p:sp>
      <p:graphicFrame>
        <p:nvGraphicFramePr>
          <p:cNvPr id="5" name="Content Placeholder 4"/>
          <p:cNvGraphicFramePr>
            <a:graphicFrameLocks noGrp="1"/>
          </p:cNvGraphicFramePr>
          <p:nvPr>
            <p:ph idx="1"/>
          </p:nvPr>
        </p:nvGraphicFramePr>
        <p:xfrm>
          <a:off x="762000" y="1143000"/>
          <a:ext cx="7467599" cy="3386382"/>
        </p:xfrm>
        <a:graphic>
          <a:graphicData uri="http://schemas.openxmlformats.org/drawingml/2006/table">
            <a:tbl>
              <a:tblPr firstRow="1" bandRow="1">
                <a:tableStyleId>{5C22544A-7EE6-4342-B048-85BDC9FD1C3A}</a:tableStyleId>
              </a:tblPr>
              <a:tblGrid>
                <a:gridCol w="6858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733799">
                  <a:extLst>
                    <a:ext uri="{9D8B030D-6E8A-4147-A177-3AD203B41FA5}">
                      <a16:colId xmlns:a16="http://schemas.microsoft.com/office/drawing/2014/main" val="20002"/>
                    </a:ext>
                  </a:extLst>
                </a:gridCol>
              </a:tblGrid>
              <a:tr h="230859">
                <a:tc>
                  <a:txBody>
                    <a:bodyPr/>
                    <a:lstStyle/>
                    <a:p>
                      <a:r>
                        <a:rPr lang="en-US" sz="1100" dirty="0" err="1"/>
                        <a:t>S.No</a:t>
                      </a:r>
                      <a:r>
                        <a:rPr lang="en-US" sz="1100" dirty="0"/>
                        <a:t>.</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t>Policy </a:t>
                      </a:r>
                      <a:endParaRPr lang="en-US" sz="1100" dirty="0">
                        <a:latin typeface="Times New Roman" pitchFamily="18" charset="0"/>
                        <a:cs typeface="Times New Roman" pitchFamily="18"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baseline="0" dirty="0"/>
                        <a:t> Focus </a:t>
                      </a:r>
                      <a:endParaRPr lang="en-US" sz="1100" dirty="0">
                        <a:latin typeface="Times New Roman" pitchFamily="18" charset="0"/>
                        <a:cs typeface="Times New Roman" pitchFamily="18"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69241">
                <a:tc>
                  <a:txBody>
                    <a:bodyPr/>
                    <a:lstStyle/>
                    <a:p>
                      <a:r>
                        <a:rPr lang="en-US" sz="1100" dirty="0">
                          <a:solidFill>
                            <a:schemeClr val="tx2">
                              <a:lumMod val="10000"/>
                            </a:schemeClr>
                          </a:solidFill>
                          <a:latin typeface="Times" pitchFamily="18" charset="0"/>
                          <a:cs typeface="Times" pitchFamily="18" charset="0"/>
                        </a:rPr>
                        <a:t>1</a:t>
                      </a:r>
                      <a:endParaRPr lang="en-US" sz="1100" b="1" dirty="0">
                        <a:solidFill>
                          <a:schemeClr val="tx2">
                            <a:lumMod val="10000"/>
                          </a:schemeClr>
                        </a:solidFill>
                        <a:latin typeface="Times" pitchFamily="18" charset="0"/>
                        <a:cs typeface="Times" pitchFamily="18"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solidFill>
                            <a:schemeClr val="tx2">
                              <a:lumMod val="10000"/>
                            </a:schemeClr>
                          </a:solidFill>
                          <a:latin typeface="Times" pitchFamily="18" charset="0"/>
                          <a:cs typeface="Times" pitchFamily="18" charset="0"/>
                        </a:rPr>
                        <a:t>The National Population Policy-2000 </a:t>
                      </a:r>
                      <a:endParaRPr lang="en-US" sz="1100" dirty="0">
                        <a:solidFill>
                          <a:schemeClr val="tx2">
                            <a:lumMod val="10000"/>
                          </a:schemeClr>
                        </a:solidFill>
                        <a:latin typeface="Times" pitchFamily="18" charset="0"/>
                        <a:cs typeface="Times" pitchFamily="18"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solidFill>
                            <a:schemeClr val="tx2">
                              <a:lumMod val="10000"/>
                            </a:schemeClr>
                          </a:solidFill>
                          <a:latin typeface="Times" pitchFamily="18" charset="0"/>
                          <a:cs typeface="Times" pitchFamily="18" charset="0"/>
                        </a:rPr>
                        <a:t>Mainstreaming of ISM &amp; H in the National RCH Program</a:t>
                      </a:r>
                      <a:endParaRPr lang="en-US" sz="1100" b="1" dirty="0">
                        <a:solidFill>
                          <a:schemeClr val="tx2">
                            <a:lumMod val="10000"/>
                          </a:schemeClr>
                        </a:solidFill>
                        <a:latin typeface="Times" pitchFamily="18" charset="0"/>
                        <a:cs typeface="Times" pitchFamily="18"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69241">
                <a:tc>
                  <a:txBody>
                    <a:bodyPr/>
                    <a:lstStyle/>
                    <a:p>
                      <a:r>
                        <a:rPr lang="en-US" sz="1100" dirty="0">
                          <a:solidFill>
                            <a:schemeClr val="tx2">
                              <a:lumMod val="10000"/>
                            </a:schemeClr>
                          </a:solidFill>
                          <a:latin typeface="Times" pitchFamily="18" charset="0"/>
                          <a:cs typeface="Times" pitchFamily="18" charset="0"/>
                        </a:rPr>
                        <a:t>2</a:t>
                      </a:r>
                      <a:endParaRPr lang="en-US" sz="1100" b="1" dirty="0">
                        <a:solidFill>
                          <a:schemeClr val="tx2">
                            <a:lumMod val="10000"/>
                          </a:schemeClr>
                        </a:solidFill>
                        <a:latin typeface="Times" pitchFamily="18" charset="0"/>
                        <a:cs typeface="Times" pitchFamily="18"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solidFill>
                            <a:schemeClr val="tx2">
                              <a:lumMod val="10000"/>
                            </a:schemeClr>
                          </a:solidFill>
                          <a:latin typeface="Times" pitchFamily="18" charset="0"/>
                          <a:cs typeface="Times" pitchFamily="18" charset="0"/>
                        </a:rPr>
                        <a:t>National Health Policy  on AYUSH -2002 &amp; 2017 </a:t>
                      </a:r>
                      <a:endParaRPr lang="en-US" sz="1400" b="1" dirty="0">
                        <a:solidFill>
                          <a:schemeClr val="tx2">
                            <a:lumMod val="10000"/>
                          </a:schemeClr>
                        </a:solidFill>
                        <a:latin typeface="Times" pitchFamily="18" charset="0"/>
                        <a:cs typeface="Times" pitchFamily="18"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just"/>
                      <a:endParaRPr lang="en-US" sz="1400" dirty="0">
                        <a:solidFill>
                          <a:schemeClr val="tx2">
                            <a:lumMod val="10000"/>
                          </a:schemeClr>
                        </a:solidFill>
                        <a:latin typeface="Times" pitchFamily="18" charset="0"/>
                        <a:cs typeface="Times" pitchFamily="18" charset="0"/>
                      </a:endParaRPr>
                    </a:p>
                    <a:p>
                      <a:pPr algn="just"/>
                      <a:r>
                        <a:rPr lang="en-US" sz="1400" dirty="0">
                          <a:solidFill>
                            <a:schemeClr val="tx2">
                              <a:lumMod val="10000"/>
                            </a:schemeClr>
                          </a:solidFill>
                          <a:latin typeface="Times" pitchFamily="18" charset="0"/>
                          <a:cs typeface="Times" pitchFamily="18" charset="0"/>
                        </a:rPr>
                        <a:t>Re-orientation, prioritization of   research in AYUSH and to validate therapy and drugs in Chronic and Life Style Related Diseases</a:t>
                      </a:r>
                      <a:endParaRPr lang="en-US" sz="1100" dirty="0">
                        <a:solidFill>
                          <a:schemeClr val="tx2">
                            <a:lumMod val="10000"/>
                          </a:schemeClr>
                        </a:solidFill>
                        <a:latin typeface="Times" pitchFamily="18" charset="0"/>
                        <a:cs typeface="Times" pitchFamily="18"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85800">
                <a:tc>
                  <a:txBody>
                    <a:bodyPr/>
                    <a:lstStyle/>
                    <a:p>
                      <a:r>
                        <a:rPr lang="en-US" sz="1100" dirty="0">
                          <a:solidFill>
                            <a:schemeClr val="tx2">
                              <a:lumMod val="10000"/>
                            </a:schemeClr>
                          </a:solidFill>
                          <a:latin typeface="Times" pitchFamily="18" charset="0"/>
                          <a:cs typeface="Times" pitchFamily="18" charset="0"/>
                        </a:rPr>
                        <a:t>3</a:t>
                      </a:r>
                      <a:endParaRPr lang="en-US" sz="1100" b="1" dirty="0">
                        <a:solidFill>
                          <a:schemeClr val="tx2">
                            <a:lumMod val="10000"/>
                          </a:schemeClr>
                        </a:solidFill>
                        <a:latin typeface="Times" pitchFamily="18" charset="0"/>
                        <a:cs typeface="Times" pitchFamily="18"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solidFill>
                            <a:schemeClr val="tx2">
                              <a:lumMod val="10000"/>
                            </a:schemeClr>
                          </a:solidFill>
                          <a:latin typeface="Times" pitchFamily="18" charset="0"/>
                          <a:cs typeface="Times" pitchFamily="18" charset="0"/>
                        </a:rPr>
                        <a:t>National Health Policy-2002</a:t>
                      </a:r>
                    </a:p>
                    <a:p>
                      <a:r>
                        <a:rPr lang="en-US" sz="1400" dirty="0">
                          <a:solidFill>
                            <a:schemeClr val="tx2">
                              <a:lumMod val="10000"/>
                            </a:schemeClr>
                          </a:solidFill>
                          <a:latin typeface="Times" pitchFamily="18" charset="0"/>
                          <a:cs typeface="Times" pitchFamily="18" charset="0"/>
                        </a:rPr>
                        <a:t>Ministry of Health and Family Welfare, Govt. of India </a:t>
                      </a:r>
                      <a:endParaRPr lang="en-US" sz="1100" dirty="0">
                        <a:solidFill>
                          <a:schemeClr val="tx2">
                            <a:lumMod val="10000"/>
                          </a:schemeClr>
                        </a:solidFill>
                        <a:latin typeface="Times" pitchFamily="18" charset="0"/>
                        <a:cs typeface="Times" pitchFamily="18"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dirty="0"/>
                    </a:p>
                  </a:txBody>
                  <a:tcPr/>
                </a:tc>
                <a:extLst>
                  <a:ext uri="{0D108BD9-81ED-4DB2-BD59-A6C34878D82A}">
                    <a16:rowId xmlns:a16="http://schemas.microsoft.com/office/drawing/2014/main" val="10003"/>
                  </a:ext>
                </a:extLst>
              </a:tr>
              <a:tr h="1303020">
                <a:tc>
                  <a:txBody>
                    <a:bodyPr/>
                    <a:lstStyle/>
                    <a:p>
                      <a:r>
                        <a:rPr lang="en-US" sz="1100" dirty="0">
                          <a:solidFill>
                            <a:schemeClr val="tx2">
                              <a:lumMod val="10000"/>
                            </a:schemeClr>
                          </a:solidFill>
                          <a:latin typeface="Times" pitchFamily="18" charset="0"/>
                          <a:cs typeface="Times" pitchFamily="18" charset="0"/>
                        </a:rPr>
                        <a:t>4</a:t>
                      </a:r>
                      <a:endParaRPr lang="en-US" sz="1100" b="1" dirty="0">
                        <a:solidFill>
                          <a:schemeClr val="tx2">
                            <a:lumMod val="10000"/>
                          </a:schemeClr>
                        </a:solidFill>
                        <a:latin typeface="Times" pitchFamily="18" charset="0"/>
                        <a:cs typeface="Times" pitchFamily="18"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solidFill>
                            <a:schemeClr val="tx2">
                              <a:lumMod val="10000"/>
                            </a:schemeClr>
                          </a:solidFill>
                          <a:latin typeface="Times" pitchFamily="18" charset="0"/>
                          <a:cs typeface="Times" pitchFamily="18" charset="0"/>
                        </a:rPr>
                        <a:t>National Commission on Macro-economics and Health-2005 </a:t>
                      </a:r>
                    </a:p>
                    <a:p>
                      <a:r>
                        <a:rPr lang="en-US" sz="1400" dirty="0">
                          <a:solidFill>
                            <a:schemeClr val="tx2">
                              <a:lumMod val="10000"/>
                            </a:schemeClr>
                          </a:solidFill>
                          <a:latin typeface="Times" pitchFamily="18" charset="0"/>
                          <a:cs typeface="Times" pitchFamily="18" charset="0"/>
                        </a:rPr>
                        <a:t>Ministry of Health and Family Welfare, Govt. of India </a:t>
                      </a:r>
                      <a:endParaRPr lang="en-US" sz="1100" dirty="0">
                        <a:solidFill>
                          <a:schemeClr val="tx2">
                            <a:lumMod val="10000"/>
                          </a:schemeClr>
                        </a:solidFill>
                        <a:latin typeface="Times" pitchFamily="18" charset="0"/>
                        <a:cs typeface="Times" pitchFamily="18"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solidFill>
                            <a:schemeClr val="tx2">
                              <a:lumMod val="10000"/>
                            </a:schemeClr>
                          </a:solidFill>
                          <a:latin typeface="Times" pitchFamily="18" charset="0"/>
                          <a:cs typeface="Times" pitchFamily="18" charset="0"/>
                        </a:rPr>
                        <a:t>Health conditions and disability - adjusted life years (DALYs) lost in India results from Communicable diseases, Reproductive and Child Health conditions and  Life style related disorders</a:t>
                      </a:r>
                      <a:endParaRPr lang="en-US" sz="1100" dirty="0">
                        <a:solidFill>
                          <a:schemeClr val="tx2">
                            <a:lumMod val="10000"/>
                          </a:schemeClr>
                        </a:solidFill>
                        <a:latin typeface="Times" pitchFamily="18" charset="0"/>
                        <a:cs typeface="Times" pitchFamily="18" charset="0"/>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4" name="Slide Number Placeholder 3"/>
          <p:cNvSpPr>
            <a:spLocks noGrp="1"/>
          </p:cNvSpPr>
          <p:nvPr>
            <p:ph type="sldNum" sz="quarter" idx="12"/>
          </p:nvPr>
        </p:nvSpPr>
        <p:spPr/>
        <p:txBody>
          <a:bodyPr/>
          <a:lstStyle/>
          <a:p>
            <a:pPr>
              <a:defRPr/>
            </a:pPr>
            <a:fld id="{D6B164CD-DE0F-4CAA-BC26-3D172D213532}" type="slidenum">
              <a:rPr lang="en-US" smtClean="0"/>
              <a:pPr>
                <a:defRPr/>
              </a:pPr>
              <a:t>8</a:t>
            </a:fld>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lstStyle/>
          <a:p>
            <a:pPr algn="ctr" eaLnBrk="1" hangingPunct="1"/>
            <a:r>
              <a:rPr lang="en-IN" altLang="en-US" b="1" dirty="0">
                <a:solidFill>
                  <a:schemeClr val="accent6">
                    <a:lumMod val="50000"/>
                  </a:schemeClr>
                </a:solidFill>
                <a:latin typeface="Times" panose="02020603050405020304" pitchFamily="18" charset="0"/>
              </a:rPr>
              <a:t>CCRAS Overview</a:t>
            </a:r>
            <a:endParaRPr lang="en-US" altLang="en-US" b="1" dirty="0">
              <a:solidFill>
                <a:schemeClr val="accent6">
                  <a:lumMod val="50000"/>
                </a:schemeClr>
              </a:solidFill>
              <a:latin typeface="Times" panose="02020603050405020304" pitchFamily="18"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595392158"/>
              </p:ext>
            </p:extLst>
          </p:nvPr>
        </p:nvGraphicFramePr>
        <p:xfrm>
          <a:off x="763399" y="3137483"/>
          <a:ext cx="7642370" cy="16857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2772" name="Picture 2" descr="About CCRAS"/>
          <p:cNvPicPr>
            <a:picLocks noChangeAspect="1" noChangeArrowheads="1"/>
          </p:cNvPicPr>
          <p:nvPr/>
        </p:nvPicPr>
        <p:blipFill>
          <a:blip r:embed="rId7">
            <a:extLst>
              <a:ext uri="{28A0092B-C50C-407E-A947-70E740481C1C}">
                <a14:useLocalDpi xmlns:a14="http://schemas.microsoft.com/office/drawing/2010/main" val="0"/>
              </a:ext>
            </a:extLst>
          </a:blip>
          <a:srcRect l="21240"/>
          <a:stretch>
            <a:fillRect/>
          </a:stretch>
        </p:blipFill>
        <p:spPr bwMode="auto">
          <a:xfrm>
            <a:off x="2049011" y="1365833"/>
            <a:ext cx="4825604"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6909611"/>
      </p:ext>
    </p:extLst>
  </p:cSld>
  <p:clrMapOvr>
    <a:masterClrMapping/>
  </p:clrMapOvr>
</p:sld>
</file>

<file path=ppt/theme/theme1.xml><?xml version="1.0" encoding="utf-8"?>
<a:theme xmlns:a="http://schemas.openxmlformats.org/drawingml/2006/main" name="Antonio template">
  <a:themeElements>
    <a:clrScheme name="Custom 347">
      <a:dk1>
        <a:srgbClr val="677480"/>
      </a:dk1>
      <a:lt1>
        <a:srgbClr val="FFFFFF"/>
      </a:lt1>
      <a:dk2>
        <a:srgbClr val="2185C5"/>
      </a:dk2>
      <a:lt2>
        <a:srgbClr val="DEE2E6"/>
      </a:lt2>
      <a:accent1>
        <a:srgbClr val="2185C5"/>
      </a:accent1>
      <a:accent2>
        <a:srgbClr val="7ECEFD"/>
      </a:accent2>
      <a:accent3>
        <a:srgbClr val="F20253"/>
      </a:accent3>
      <a:accent4>
        <a:srgbClr val="FF9715"/>
      </a:accent4>
      <a:accent5>
        <a:srgbClr val="1C3AA9"/>
      </a:accent5>
      <a:accent6>
        <a:srgbClr val="97ABBC"/>
      </a:accent6>
      <a:hlink>
        <a:srgbClr val="2185C5"/>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Theme3</Template>
  <TotalTime>1731</TotalTime>
  <Words>3904</Words>
  <Application>Microsoft Office PowerPoint</Application>
  <PresentationFormat>On-screen Show (16:9)</PresentationFormat>
  <Paragraphs>654</Paragraphs>
  <Slides>58</Slides>
  <Notes>6</Notes>
  <HiddenSlides>0</HiddenSlides>
  <MMClips>0</MMClips>
  <ScaleCrop>false</ScaleCrop>
  <HeadingPairs>
    <vt:vector size="4" baseType="variant">
      <vt:variant>
        <vt:lpstr>Theme</vt:lpstr>
      </vt:variant>
      <vt:variant>
        <vt:i4>3</vt:i4>
      </vt:variant>
      <vt:variant>
        <vt:lpstr>Slide Titles</vt:lpstr>
      </vt:variant>
      <vt:variant>
        <vt:i4>58</vt:i4>
      </vt:variant>
    </vt:vector>
  </HeadingPairs>
  <TitlesOfParts>
    <vt:vector size="61" baseType="lpstr">
      <vt:lpstr>Antonio template</vt:lpstr>
      <vt:lpstr>2_Office Theme</vt:lpstr>
      <vt:lpstr>3_Office Theme</vt:lpstr>
      <vt:lpstr>Glimpses of Research and Development in Ayurveda </vt:lpstr>
      <vt:lpstr>Research in Ayurveda-Background</vt:lpstr>
      <vt:lpstr>Research in Ayurveda-Background</vt:lpstr>
      <vt:lpstr>R&amp;D Strategy </vt:lpstr>
      <vt:lpstr>Research support   </vt:lpstr>
      <vt:lpstr>Research support   </vt:lpstr>
      <vt:lpstr>Major R&amp;D Contributors </vt:lpstr>
      <vt:lpstr>R&amp;D Policy Initiatives</vt:lpstr>
      <vt:lpstr>CCRAS Overview</vt:lpstr>
      <vt:lpstr>Core Objectives </vt:lpstr>
      <vt:lpstr>PowerPoint Presentation</vt:lpstr>
      <vt:lpstr>PowerPoint Presentation</vt:lpstr>
      <vt:lpstr>Research Policy </vt:lpstr>
      <vt:lpstr>General Guidelines for Research and Development in Ayurveda</vt:lpstr>
      <vt:lpstr>Objectives &amp; expected outcomes for Research in TM  </vt:lpstr>
      <vt:lpstr>Core outcomes at a glance</vt:lpstr>
      <vt:lpstr>PowerPoint Presentation</vt:lpstr>
      <vt:lpstr> Prioritized areas of Clinical Research Health conditions studied </vt:lpstr>
      <vt:lpstr>PowerPoint Presentation</vt:lpstr>
      <vt:lpstr>PowerPoint Presentation</vt:lpstr>
      <vt:lpstr>INTERNATIONAL COLLABORATION</vt:lpstr>
      <vt:lpstr>R&amp;D on Integration and mainstreaming of AYUSH - ICMR Collaboration </vt:lpstr>
      <vt:lpstr>Feasibility of introducing Ayurveda intervention in Reproductive and Child Health (RCH) in PHC’s of selected district (Gadchiroli) of Maharashtra: Effectiveness of Ayurvedic intervention for Ante-natal care (Garbhini Paricharya) at Primary Health Care level: A Multi Centre Operational study</vt:lpstr>
      <vt:lpstr>PowerPoint Presentation</vt:lpstr>
      <vt:lpstr>Research in Maternal and Child Health -ICMR funded projects </vt:lpstr>
      <vt:lpstr>PowerPoint Presentation</vt:lpstr>
      <vt:lpstr> Systematic Review and Meta-analysis Studies </vt:lpstr>
      <vt:lpstr>Research oriented public health services</vt:lpstr>
      <vt:lpstr>Research impact on Public Health: CCRAS</vt:lpstr>
      <vt:lpstr>PowerPoint Presentation</vt:lpstr>
      <vt:lpstr>Impact of CCRAS Research oriented public health services</vt:lpstr>
      <vt:lpstr>Medicinal Plant Research </vt:lpstr>
      <vt:lpstr>Medicinal Plant Research  </vt:lpstr>
      <vt:lpstr>PowerPoint Presentation</vt:lpstr>
      <vt:lpstr>PowerPoint Presentation</vt:lpstr>
      <vt:lpstr>PowerPoint Presentation</vt:lpstr>
      <vt:lpstr>National Raw Drug Repository (NRDR)</vt:lpstr>
      <vt:lpstr>DRUG STANDARDIZATION</vt:lpstr>
      <vt:lpstr>Drug  Standardization </vt:lpstr>
      <vt:lpstr>PowerPoint Presentation</vt:lpstr>
      <vt:lpstr>Generation of experimental evidence for safety of Ayurveda drugs</vt:lpstr>
      <vt:lpstr>Biological screening of Ayurvedic formulations</vt:lpstr>
      <vt:lpstr>Generation of Evidence on Quality and Safety of Rasaushadhi through GTP and other collaborative studies</vt:lpstr>
      <vt:lpstr> New Drug Development  </vt:lpstr>
      <vt:lpstr>Evidence on Safety of Rasaushadhis through Retrospective and Prospective Pharmacoepidemiological Studies</vt:lpstr>
      <vt:lpstr>Generation of evidence on safety of Ayurveda medicines</vt:lpstr>
      <vt:lpstr>Fundamental Research </vt:lpstr>
      <vt:lpstr>Literary Research </vt:lpstr>
      <vt:lpstr>Digitization and editing of Manuscripts</vt:lpstr>
      <vt:lpstr>IT Initiatives </vt:lpstr>
      <vt:lpstr>NAMASTE Portal</vt:lpstr>
      <vt:lpstr>CCRAS – INFORMTION TECHNOLOGY INITIATIVES</vt:lpstr>
      <vt:lpstr>PowerPoint Presentation</vt:lpstr>
      <vt:lpstr>CAPACITY BUILDING  </vt:lpstr>
      <vt:lpstr>Panchakarma Training Course</vt:lpstr>
      <vt:lpstr>AYUSH PhD Fellowship </vt:lpstr>
      <vt:lpstr>Research Publications: CCRAS (Total publications 3946)</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GOVERNMENT INITIATIVES IN AYURVEDA RESEARCH</dc:title>
  <dc:creator>Dell</dc:creator>
  <cp:lastModifiedBy>Unknown User</cp:lastModifiedBy>
  <cp:revision>48</cp:revision>
  <dcterms:modified xsi:type="dcterms:W3CDTF">2021-10-03T21:47:40Z</dcterms:modified>
</cp:coreProperties>
</file>